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79" r:id="rId2"/>
    <p:sldId id="282" r:id="rId3"/>
    <p:sldId id="284" r:id="rId4"/>
    <p:sldId id="271" r:id="rId5"/>
    <p:sldId id="276" r:id="rId6"/>
    <p:sldId id="274" r:id="rId7"/>
    <p:sldId id="283"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37"/>
  </p:normalViewPr>
  <p:slideViewPr>
    <p:cSldViewPr snapToGrid="0">
      <p:cViewPr varScale="1">
        <p:scale>
          <a:sx n="94" d="100"/>
          <a:sy n="94" d="100"/>
        </p:scale>
        <p:origin x="10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30T12:48:20.188"/>
    </inkml:context>
    <inkml:brush xml:id="br0">
      <inkml:brushProperty name="width" value="0.035" units="cm"/>
      <inkml:brushProperty name="height" value="0.035" units="cm"/>
    </inkml:brush>
  </inkml:definitions>
  <inkml:trace contextRef="#ctx0" brushRef="#br0">1 0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Hanken Grotesk" pitchFamily="2" charset="77"/>
              </a:defRPr>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Hanken Grotesk" pitchFamily="2" charset="77"/>
              </a:defRPr>
            </a:lvl1pPr>
          </a:lstStyle>
          <a:p>
            <a:fld id="{8D38318D-8D20-304F-B4A1-BE56F70C8129}" type="datetimeFigureOut">
              <a:rPr lang="nl-NL" smtClean="0"/>
              <a:pPr/>
              <a:t>05-06-2026</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Hanken Grotesk" pitchFamily="2" charset="77"/>
              </a:defRPr>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Hanken Grotesk" pitchFamily="2" charset="77"/>
              </a:defRPr>
            </a:lvl1pPr>
          </a:lstStyle>
          <a:p>
            <a:fld id="{0C155130-1C61-F442-89B1-59CA9336C751}" type="slidenum">
              <a:rPr lang="nl-NL" smtClean="0"/>
              <a:pPr/>
              <a:t>‹nr.›</a:t>
            </a:fld>
            <a:endParaRPr lang="nl-NL" dirty="0"/>
          </a:p>
        </p:txBody>
      </p:sp>
    </p:spTree>
    <p:extLst>
      <p:ext uri="{BB962C8B-B14F-4D97-AF65-F5344CB8AC3E}">
        <p14:creationId xmlns:p14="http://schemas.microsoft.com/office/powerpoint/2010/main" val="3870758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Hanken Grotesk" pitchFamily="2" charset="77"/>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4A29A3F8-8757-A87F-54B5-C88F16E29633}"/>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62D6F36F-DFAD-3F1D-DFFA-E0004EA5612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nl-NL"/>
          </a:p>
        </p:txBody>
      </p:sp>
      <p:sp>
        <p:nvSpPr>
          <p:cNvPr id="52" name="Google Shape;52;p:notes">
            <a:extLst>
              <a:ext uri="{FF2B5EF4-FFF2-40B4-BE49-F238E27FC236}">
                <a16:creationId xmlns:a16="http://schemas.microsoft.com/office/drawing/2014/main" id="{78485A57-96FB-B562-74AB-834E100A028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7746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d46e74fb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nl-NL"/>
          </a:p>
        </p:txBody>
      </p:sp>
      <p:sp>
        <p:nvSpPr>
          <p:cNvPr id="58" name="Google Shape;58;g3cd46e74fb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a:extLst>
            <a:ext uri="{FF2B5EF4-FFF2-40B4-BE49-F238E27FC236}">
              <a16:creationId xmlns:a16="http://schemas.microsoft.com/office/drawing/2014/main" id="{105974D6-AFA8-46BE-BFA8-D397E3C4FF10}"/>
            </a:ext>
          </a:extLst>
        </p:cNvPr>
        <p:cNvGrpSpPr/>
        <p:nvPr/>
      </p:nvGrpSpPr>
      <p:grpSpPr>
        <a:xfrm>
          <a:off x="0" y="0"/>
          <a:ext cx="0" cy="0"/>
          <a:chOff x="0" y="0"/>
          <a:chExt cx="0" cy="0"/>
        </a:xfrm>
      </p:grpSpPr>
      <p:sp>
        <p:nvSpPr>
          <p:cNvPr id="57" name="Google Shape;57;g3cd46e74fb5_0_0:notes">
            <a:extLst>
              <a:ext uri="{FF2B5EF4-FFF2-40B4-BE49-F238E27FC236}">
                <a16:creationId xmlns:a16="http://schemas.microsoft.com/office/drawing/2014/main" id="{0C920B60-A092-0D8B-6CA7-228B81046C0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nl-NL"/>
          </a:p>
        </p:txBody>
      </p:sp>
      <p:sp>
        <p:nvSpPr>
          <p:cNvPr id="58" name="Google Shape;58;g3cd46e74fb5_0_0:notes">
            <a:extLst>
              <a:ext uri="{FF2B5EF4-FFF2-40B4-BE49-F238E27FC236}">
                <a16:creationId xmlns:a16="http://schemas.microsoft.com/office/drawing/2014/main" id="{B0BB8ABA-B5CD-DB4E-DA68-9A8706DE6AF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50270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ABC07-1565-393D-1D35-468919B2DBF6}"/>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068141-3D99-B95D-B8B2-C234F51F27D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609539"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Hanken Grotesk" pitchFamily="2" charset="77"/>
              <a:ea typeface="+mn-ea"/>
              <a:cs typeface="+mn-cs"/>
            </a:endParaRPr>
          </a:p>
        </p:txBody>
      </p:sp>
      <p:sp>
        <p:nvSpPr>
          <p:cNvPr id="3" name="Date Placeholder 2">
            <a:extLst>
              <a:ext uri="{FF2B5EF4-FFF2-40B4-BE49-F238E27FC236}">
                <a16:creationId xmlns:a16="http://schemas.microsoft.com/office/drawing/2014/main" id="{9B3CC846-3097-BE54-BACC-F6BABE3A484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609539"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Hanken Grotesk" pitchFamily="2" charset="77"/>
                <a:ea typeface="+mn-ea"/>
                <a:cs typeface="+mn-cs"/>
              </a:rPr>
              <a:t>1.7.2013</a:t>
            </a:r>
          </a:p>
        </p:txBody>
      </p:sp>
      <p:sp>
        <p:nvSpPr>
          <p:cNvPr id="4" name="Slide Image Placeholder 3">
            <a:extLst>
              <a:ext uri="{FF2B5EF4-FFF2-40B4-BE49-F238E27FC236}">
                <a16:creationId xmlns:a16="http://schemas.microsoft.com/office/drawing/2014/main" id="{DB16ACB3-F0D6-23BC-706B-9B01E190FED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0CAC113-0EF1-711E-F0F4-49DC5A6C116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6F94E0EA-7FC2-3963-4229-6AABB8A4130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609539"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Hanken Grotesk" pitchFamily="2" charset="77"/>
              <a:ea typeface="+mn-ea"/>
              <a:cs typeface="+mn-cs"/>
            </a:endParaRPr>
          </a:p>
        </p:txBody>
      </p:sp>
      <p:sp>
        <p:nvSpPr>
          <p:cNvPr id="7" name="Slide Number Placeholder 6">
            <a:extLst>
              <a:ext uri="{FF2B5EF4-FFF2-40B4-BE49-F238E27FC236}">
                <a16:creationId xmlns:a16="http://schemas.microsoft.com/office/drawing/2014/main" id="{2393E304-8FFF-3A5F-E5A0-AF040C5DBB95}"/>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609539"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Hanken Grotesk" pitchFamily="2" charset="77"/>
                <a:ea typeface="+mn-ea"/>
                <a:cs typeface="+mn-cs"/>
              </a:rPr>
              <a:t>‹#›</a:t>
            </a:r>
          </a:p>
        </p:txBody>
      </p:sp>
    </p:spTree>
    <p:extLst>
      <p:ext uri="{BB962C8B-B14F-4D97-AF65-F5344CB8AC3E}">
        <p14:creationId xmlns:p14="http://schemas.microsoft.com/office/powerpoint/2010/main" val="3192186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8352B-DB5C-63C6-9478-89673D950FF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47CC64-422A-C9C5-F835-E49C2262448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609539"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Hanken Grotesk" pitchFamily="2" charset="77"/>
              <a:ea typeface="+mn-ea"/>
              <a:cs typeface="+mn-cs"/>
            </a:endParaRPr>
          </a:p>
        </p:txBody>
      </p:sp>
      <p:sp>
        <p:nvSpPr>
          <p:cNvPr id="3" name="Date Placeholder 2">
            <a:extLst>
              <a:ext uri="{FF2B5EF4-FFF2-40B4-BE49-F238E27FC236}">
                <a16:creationId xmlns:a16="http://schemas.microsoft.com/office/drawing/2014/main" id="{22067A2F-D512-325C-AFD2-10CC5031BAC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609539"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Hanken Grotesk" pitchFamily="2" charset="77"/>
                <a:ea typeface="+mn-ea"/>
                <a:cs typeface="+mn-cs"/>
              </a:rPr>
              <a:t>1.7.2013</a:t>
            </a:r>
          </a:p>
        </p:txBody>
      </p:sp>
      <p:sp>
        <p:nvSpPr>
          <p:cNvPr id="4" name="Slide Image Placeholder 3">
            <a:extLst>
              <a:ext uri="{FF2B5EF4-FFF2-40B4-BE49-F238E27FC236}">
                <a16:creationId xmlns:a16="http://schemas.microsoft.com/office/drawing/2014/main" id="{29B6C8E8-45F1-6D91-97BE-BE9A799A130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71EC633B-81B3-BAF3-821E-64703745951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8280CCA1-DFE5-7001-BC1D-8C11B7BB46E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609539"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Hanken Grotesk" pitchFamily="2" charset="77"/>
              <a:ea typeface="+mn-ea"/>
              <a:cs typeface="+mn-cs"/>
            </a:endParaRPr>
          </a:p>
        </p:txBody>
      </p:sp>
      <p:sp>
        <p:nvSpPr>
          <p:cNvPr id="7" name="Slide Number Placeholder 6">
            <a:extLst>
              <a:ext uri="{FF2B5EF4-FFF2-40B4-BE49-F238E27FC236}">
                <a16:creationId xmlns:a16="http://schemas.microsoft.com/office/drawing/2014/main" id="{47B0807E-1883-CB4A-9E70-3DEC12CB1D3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609539"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Hanken Grotesk" pitchFamily="2" charset="77"/>
                <a:ea typeface="+mn-ea"/>
                <a:cs typeface="+mn-cs"/>
              </a:rPr>
              <a:t>‹#›</a:t>
            </a:r>
          </a:p>
        </p:txBody>
      </p:sp>
    </p:spTree>
    <p:extLst>
      <p:ext uri="{BB962C8B-B14F-4D97-AF65-F5344CB8AC3E}">
        <p14:creationId xmlns:p14="http://schemas.microsoft.com/office/powerpoint/2010/main" val="120321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AC80A-DBAB-C141-AEB4-1B13010A0EF7}"/>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09AC90A-1190-E2BD-0797-BE88A07A0E0B}"/>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609539"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Hanken Grotesk" pitchFamily="2" charset="77"/>
              <a:ea typeface="+mn-ea"/>
              <a:cs typeface="+mn-cs"/>
            </a:endParaRPr>
          </a:p>
        </p:txBody>
      </p:sp>
      <p:sp>
        <p:nvSpPr>
          <p:cNvPr id="3" name="Date Placeholder 2">
            <a:extLst>
              <a:ext uri="{FF2B5EF4-FFF2-40B4-BE49-F238E27FC236}">
                <a16:creationId xmlns:a16="http://schemas.microsoft.com/office/drawing/2014/main" id="{1F8A7060-B876-DAF0-62C5-6CBF73A0943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609539"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Hanken Grotesk" pitchFamily="2" charset="77"/>
                <a:ea typeface="+mn-ea"/>
                <a:cs typeface="+mn-cs"/>
              </a:rPr>
              <a:t>1.7.2013</a:t>
            </a:r>
          </a:p>
        </p:txBody>
      </p:sp>
      <p:sp>
        <p:nvSpPr>
          <p:cNvPr id="4" name="Slide Image Placeholder 3">
            <a:extLst>
              <a:ext uri="{FF2B5EF4-FFF2-40B4-BE49-F238E27FC236}">
                <a16:creationId xmlns:a16="http://schemas.microsoft.com/office/drawing/2014/main" id="{783FB425-4F42-39A6-E3AE-C7B8EFE0F09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13E32EC-31F0-6BAF-A5EE-E19E7DBF8B1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BB1F7E24-0975-00CC-F99B-278934FE23F9}"/>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609539"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Hanken Grotesk" pitchFamily="2" charset="77"/>
              <a:ea typeface="+mn-ea"/>
              <a:cs typeface="+mn-cs"/>
            </a:endParaRPr>
          </a:p>
        </p:txBody>
      </p:sp>
      <p:sp>
        <p:nvSpPr>
          <p:cNvPr id="7" name="Slide Number Placeholder 6">
            <a:extLst>
              <a:ext uri="{FF2B5EF4-FFF2-40B4-BE49-F238E27FC236}">
                <a16:creationId xmlns:a16="http://schemas.microsoft.com/office/drawing/2014/main" id="{EBC5B939-F1F4-5304-A626-0AF62A363A5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609539"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Hanken Grotesk" pitchFamily="2" charset="77"/>
                <a:ea typeface="+mn-ea"/>
                <a:cs typeface="+mn-cs"/>
              </a:rPr>
              <a:t>‹#›</a:t>
            </a:r>
          </a:p>
        </p:txBody>
      </p:sp>
    </p:spTree>
    <p:extLst>
      <p:ext uri="{BB962C8B-B14F-4D97-AF65-F5344CB8AC3E}">
        <p14:creationId xmlns:p14="http://schemas.microsoft.com/office/powerpoint/2010/main" val="564209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32565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650694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1335663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b="1" i="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b="1" i="0"/>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b="1"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nl-NL" smtClean="0"/>
              <a:pPr/>
              <a:t>‹nr.›</a:t>
            </a:fld>
            <a:endParaRPr lang="nl-NL"/>
          </a:p>
        </p:txBody>
      </p:sp>
    </p:spTree>
    <p:extLst>
      <p:ext uri="{BB962C8B-B14F-4D97-AF65-F5344CB8AC3E}">
        <p14:creationId xmlns:p14="http://schemas.microsoft.com/office/powerpoint/2010/main" val="549663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388710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518609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061009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766621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224763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1898478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3364505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290837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b="0" i="0">
                <a:solidFill>
                  <a:schemeClr val="tx1">
                    <a:tint val="75000"/>
                  </a:schemeClr>
                </a:solidFill>
                <a:latin typeface="Hanken Grotesk" pitchFamily="2" charset="77"/>
              </a:defRPr>
            </a:lvl1pPr>
          </a:lstStyle>
          <a:p>
            <a:fld id="{1D8BD707-D9CF-40AE-B4C6-C98DA3205C09}" type="datetimeFigureOut">
              <a:rPr lang="en-US" smtClean="0"/>
              <a:pPr/>
              <a:t>6/5/26</a:t>
            </a:fld>
            <a:endParaRPr lang="en-US" dirty="0"/>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b="0" i="0">
                <a:solidFill>
                  <a:schemeClr val="tx1">
                    <a:tint val="75000"/>
                  </a:schemeClr>
                </a:solidFill>
                <a:latin typeface="Hanken Grotesk" pitchFamily="2" charset="77"/>
              </a:defRPr>
            </a:lvl1pPr>
          </a:lstStyle>
          <a:p>
            <a:endParaRPr lang="en-US" dirty="0"/>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b="0" i="0">
                <a:solidFill>
                  <a:schemeClr val="tx1">
                    <a:tint val="75000"/>
                  </a:schemeClr>
                </a:solidFill>
                <a:latin typeface="Hanken Grotesk" pitchFamily="2" charset="77"/>
              </a:defRPr>
            </a:lvl1pPr>
          </a:lstStyle>
          <a:p>
            <a:fld id="{B6F15528-21DE-4FAA-801E-634DDDAF4B2B}" type="slidenum">
              <a:rPr lang="en-US" smtClean="0"/>
              <a:pPr/>
              <a:t>‹nr.›</a:t>
            </a:fld>
            <a:endParaRPr lang="en-US" dirty="0"/>
          </a:p>
        </p:txBody>
      </p:sp>
    </p:spTree>
    <p:extLst>
      <p:ext uri="{BB962C8B-B14F-4D97-AF65-F5344CB8AC3E}">
        <p14:creationId xmlns:p14="http://schemas.microsoft.com/office/powerpoint/2010/main" val="5581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609630" rtl="0" eaLnBrk="1" latinLnBrk="0" hangingPunct="1">
        <a:spcBef>
          <a:spcPct val="0"/>
        </a:spcBef>
        <a:buNone/>
        <a:defRPr sz="2933" b="0" i="0" kern="1200">
          <a:solidFill>
            <a:schemeClr val="tx1"/>
          </a:solidFill>
          <a:latin typeface="Hanken Grotesk" pitchFamily="2" charset="77"/>
          <a:ea typeface="+mj-ea"/>
          <a:cs typeface="+mj-cs"/>
        </a:defRPr>
      </a:lvl1pPr>
    </p:titleStyle>
    <p:bodyStyle>
      <a:lvl1pPr marL="228611" indent="-228611" algn="l" defTabSz="609630" rtl="0" eaLnBrk="1" latinLnBrk="0" hangingPunct="1">
        <a:spcBef>
          <a:spcPct val="20000"/>
        </a:spcBef>
        <a:buFont typeface="Arial" pitchFamily="34" charset="0"/>
        <a:buChar char="•"/>
        <a:defRPr sz="2133" b="0" i="0" kern="1200">
          <a:solidFill>
            <a:schemeClr val="tx1"/>
          </a:solidFill>
          <a:latin typeface="Hanken Grotesk" pitchFamily="2" charset="77"/>
          <a:ea typeface="+mn-ea"/>
          <a:cs typeface="+mn-cs"/>
        </a:defRPr>
      </a:lvl1pPr>
      <a:lvl2pPr marL="495325" indent="-190510" algn="l" defTabSz="609630" rtl="0" eaLnBrk="1" latinLnBrk="0" hangingPunct="1">
        <a:spcBef>
          <a:spcPct val="20000"/>
        </a:spcBef>
        <a:buFont typeface="Arial" pitchFamily="34" charset="0"/>
        <a:buChar char="–"/>
        <a:defRPr sz="1867" b="0" i="0" kern="1200">
          <a:solidFill>
            <a:schemeClr val="tx1"/>
          </a:solidFill>
          <a:latin typeface="Hanken Grotesk" pitchFamily="2" charset="77"/>
          <a:ea typeface="+mn-ea"/>
          <a:cs typeface="+mn-cs"/>
        </a:defRPr>
      </a:lvl2pPr>
      <a:lvl3pPr marL="762038" indent="-152408" algn="l" defTabSz="609630" rtl="0" eaLnBrk="1" latinLnBrk="0" hangingPunct="1">
        <a:spcBef>
          <a:spcPct val="20000"/>
        </a:spcBef>
        <a:buFont typeface="Arial" pitchFamily="34" charset="0"/>
        <a:buChar char="•"/>
        <a:defRPr sz="1600" b="0" i="0" kern="1200">
          <a:solidFill>
            <a:schemeClr val="tx1"/>
          </a:solidFill>
          <a:latin typeface="Hanken Grotesk" pitchFamily="2" charset="77"/>
          <a:ea typeface="+mn-ea"/>
          <a:cs typeface="+mn-cs"/>
        </a:defRPr>
      </a:lvl3pPr>
      <a:lvl4pPr marL="1066853" indent="-152408" algn="l" defTabSz="609630" rtl="0" eaLnBrk="1" latinLnBrk="0" hangingPunct="1">
        <a:spcBef>
          <a:spcPct val="20000"/>
        </a:spcBef>
        <a:buFont typeface="Arial" pitchFamily="34" charset="0"/>
        <a:buChar char="–"/>
        <a:defRPr sz="1333" b="0" i="0" kern="1200">
          <a:solidFill>
            <a:schemeClr val="tx1"/>
          </a:solidFill>
          <a:latin typeface="Hanken Grotesk" pitchFamily="2" charset="77"/>
          <a:ea typeface="+mn-ea"/>
          <a:cs typeface="+mn-cs"/>
        </a:defRPr>
      </a:lvl4pPr>
      <a:lvl5pPr marL="1371669" indent="-152408" algn="l" defTabSz="609630" rtl="0" eaLnBrk="1" latinLnBrk="0" hangingPunct="1">
        <a:spcBef>
          <a:spcPct val="20000"/>
        </a:spcBef>
        <a:buFont typeface="Arial" pitchFamily="34" charset="0"/>
        <a:buChar char="»"/>
        <a:defRPr sz="1333" b="0" i="0" kern="1200">
          <a:solidFill>
            <a:schemeClr val="tx1"/>
          </a:solidFill>
          <a:latin typeface="Hanken Grotesk" pitchFamily="2" charset="77"/>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E3DD"/>
        </a:solidFill>
        <a:effectLst/>
      </p:bgPr>
    </p:bg>
    <p:spTree>
      <p:nvGrpSpPr>
        <p:cNvPr id="1" name="Shape 53">
          <a:extLst>
            <a:ext uri="{FF2B5EF4-FFF2-40B4-BE49-F238E27FC236}">
              <a16:creationId xmlns:a16="http://schemas.microsoft.com/office/drawing/2014/main" id="{DF3B7755-F555-87F9-5C78-4EC9E301BD37}"/>
            </a:ext>
          </a:extLst>
        </p:cNvPr>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2" name="Inkt 1">
                <a:extLst>
                  <a:ext uri="{FF2B5EF4-FFF2-40B4-BE49-F238E27FC236}">
                    <a16:creationId xmlns:a16="http://schemas.microsoft.com/office/drawing/2014/main" id="{A3F1A94F-A33E-14F8-DA63-A0EB8D9D5159}"/>
                  </a:ext>
                </a:extLst>
              </p14:cNvPr>
              <p14:cNvContentPartPr/>
              <p14:nvPr/>
            </p14:nvContentPartPr>
            <p14:xfrm>
              <a:off x="-735752" y="3824484"/>
              <a:ext cx="480" cy="480"/>
            </p14:xfrm>
          </p:contentPart>
        </mc:Choice>
        <mc:Fallback xmlns="">
          <p:pic>
            <p:nvPicPr>
              <p:cNvPr id="2" name="Inkt 1">
                <a:extLst>
                  <a:ext uri="{FF2B5EF4-FFF2-40B4-BE49-F238E27FC236}">
                    <a16:creationId xmlns:a16="http://schemas.microsoft.com/office/drawing/2014/main" id="{A3F1A94F-A33E-14F8-DA63-A0EB8D9D5159}"/>
                  </a:ext>
                </a:extLst>
              </p:cNvPr>
              <p:cNvPicPr/>
              <p:nvPr/>
            </p:nvPicPr>
            <p:blipFill>
              <a:blip r:embed="rId4"/>
              <a:stretch>
                <a:fillRect/>
              </a:stretch>
            </p:blipFill>
            <p:spPr>
              <a:xfrm>
                <a:off x="-743912" y="3816324"/>
                <a:ext cx="16800" cy="16800"/>
              </a:xfrm>
              <a:prstGeom prst="rect">
                <a:avLst/>
              </a:prstGeom>
            </p:spPr>
          </p:pic>
        </mc:Fallback>
      </mc:AlternateContent>
      <p:pic>
        <p:nvPicPr>
          <p:cNvPr id="8" name="Afbeelding 7">
            <a:extLst>
              <a:ext uri="{FF2B5EF4-FFF2-40B4-BE49-F238E27FC236}">
                <a16:creationId xmlns:a16="http://schemas.microsoft.com/office/drawing/2014/main" id="{A981D5FC-EFC4-7CB0-2F24-60C9428BBFD7}"/>
              </a:ext>
            </a:extLst>
          </p:cNvPr>
          <p:cNvPicPr>
            <a:picLocks noChangeAspect="1"/>
          </p:cNvPicPr>
          <p:nvPr/>
        </p:nvPicPr>
        <p:blipFill>
          <a:blip r:embed="rId5"/>
          <a:stretch>
            <a:fillRect/>
          </a:stretch>
        </p:blipFill>
        <p:spPr>
          <a:xfrm>
            <a:off x="278405" y="212500"/>
            <a:ext cx="1720111" cy="441273"/>
          </a:xfrm>
          <a:prstGeom prst="rect">
            <a:avLst/>
          </a:prstGeom>
        </p:spPr>
      </p:pic>
      <p:sp>
        <p:nvSpPr>
          <p:cNvPr id="16" name="Rechthoek 1">
            <a:extLst>
              <a:ext uri="{FF2B5EF4-FFF2-40B4-BE49-F238E27FC236}">
                <a16:creationId xmlns:a16="http://schemas.microsoft.com/office/drawing/2014/main" id="{545A6906-1144-0A75-C724-B37E6C0194D8}"/>
              </a:ext>
            </a:extLst>
          </p:cNvPr>
          <p:cNvSpPr/>
          <p:nvPr/>
        </p:nvSpPr>
        <p:spPr>
          <a:xfrm>
            <a:off x="669445" y="871764"/>
            <a:ext cx="10853110" cy="5574506"/>
          </a:xfrm>
          <a:custGeom>
            <a:avLst/>
            <a:gdLst>
              <a:gd name="csX0" fmla="*/ 0 w 7749822"/>
              <a:gd name="csY0" fmla="*/ 0 h 4831644"/>
              <a:gd name="csX1" fmla="*/ 7749822 w 7749822"/>
              <a:gd name="csY1" fmla="*/ 0 h 4831644"/>
              <a:gd name="csX2" fmla="*/ 7749822 w 7749822"/>
              <a:gd name="csY2" fmla="*/ 4831644 h 4831644"/>
              <a:gd name="csX3" fmla="*/ 0 w 7749822"/>
              <a:gd name="csY3" fmla="*/ 4831644 h 4831644"/>
              <a:gd name="csX4" fmla="*/ 0 w 7749822"/>
              <a:gd name="csY4" fmla="*/ 0 h 4831644"/>
              <a:gd name="csX0" fmla="*/ 0 w 7885288"/>
              <a:gd name="csY0" fmla="*/ 0 h 4899378"/>
              <a:gd name="csX1" fmla="*/ 7885288 w 7885288"/>
              <a:gd name="csY1" fmla="*/ 67734 h 4899378"/>
              <a:gd name="csX2" fmla="*/ 7885288 w 7885288"/>
              <a:gd name="csY2" fmla="*/ 4899378 h 4899378"/>
              <a:gd name="csX3" fmla="*/ 135466 w 7885288"/>
              <a:gd name="csY3" fmla="*/ 4899378 h 4899378"/>
              <a:gd name="csX4" fmla="*/ 0 w 7885288"/>
              <a:gd name="csY4" fmla="*/ 0 h 4899378"/>
              <a:gd name="csX0" fmla="*/ 0 w 7885288"/>
              <a:gd name="csY0" fmla="*/ 0 h 4967112"/>
              <a:gd name="csX1" fmla="*/ 7885288 w 7885288"/>
              <a:gd name="csY1" fmla="*/ 67734 h 4967112"/>
              <a:gd name="csX2" fmla="*/ 7885288 w 7885288"/>
              <a:gd name="csY2" fmla="*/ 4899378 h 4967112"/>
              <a:gd name="csX3" fmla="*/ 67732 w 7885288"/>
              <a:gd name="csY3" fmla="*/ 4967112 h 4967112"/>
              <a:gd name="csX4" fmla="*/ 0 w 7885288"/>
              <a:gd name="csY4" fmla="*/ 0 h 4967112"/>
              <a:gd name="csX0" fmla="*/ 0 w 7964311"/>
              <a:gd name="csY0" fmla="*/ 0 h 4967112"/>
              <a:gd name="csX1" fmla="*/ 7885288 w 7964311"/>
              <a:gd name="csY1" fmla="*/ 67734 h 4967112"/>
              <a:gd name="csX2" fmla="*/ 7964311 w 7964311"/>
              <a:gd name="csY2" fmla="*/ 4944533 h 4967112"/>
              <a:gd name="csX3" fmla="*/ 67732 w 7964311"/>
              <a:gd name="csY3" fmla="*/ 4967112 h 4967112"/>
              <a:gd name="csX4" fmla="*/ 0 w 7964311"/>
              <a:gd name="csY4" fmla="*/ 0 h 4967112"/>
              <a:gd name="csX0" fmla="*/ 0 w 7975599"/>
              <a:gd name="csY0" fmla="*/ 0 h 4967112"/>
              <a:gd name="csX1" fmla="*/ 7975599 w 7975599"/>
              <a:gd name="csY1" fmla="*/ 11290 h 4967112"/>
              <a:gd name="csX2" fmla="*/ 7964311 w 7975599"/>
              <a:gd name="csY2" fmla="*/ 4944533 h 4967112"/>
              <a:gd name="csX3" fmla="*/ 67732 w 7975599"/>
              <a:gd name="csY3" fmla="*/ 4967112 h 4967112"/>
              <a:gd name="csX4" fmla="*/ 0 w 7975599"/>
              <a:gd name="csY4" fmla="*/ 0 h 4967112"/>
            </a:gdLst>
            <a:ahLst/>
            <a:cxnLst>
              <a:cxn ang="0">
                <a:pos x="csX0" y="csY0"/>
              </a:cxn>
              <a:cxn ang="0">
                <a:pos x="csX1" y="csY1"/>
              </a:cxn>
              <a:cxn ang="0">
                <a:pos x="csX2" y="csY2"/>
              </a:cxn>
              <a:cxn ang="0">
                <a:pos x="csX3" y="csY3"/>
              </a:cxn>
              <a:cxn ang="0">
                <a:pos x="csX4" y="csY4"/>
              </a:cxn>
            </a:cxnLst>
            <a:rect l="l" t="t" r="r" b="b"/>
            <a:pathLst>
              <a:path w="7975599" h="4967112">
                <a:moveTo>
                  <a:pt x="0" y="0"/>
                </a:moveTo>
                <a:lnTo>
                  <a:pt x="7975599" y="11290"/>
                </a:lnTo>
                <a:cubicBezTo>
                  <a:pt x="7971836" y="1655704"/>
                  <a:pt x="7968074" y="3300119"/>
                  <a:pt x="7964311" y="4944533"/>
                </a:cubicBezTo>
                <a:lnTo>
                  <a:pt x="67732" y="4967112"/>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sp>
        <p:nvSpPr>
          <p:cNvPr id="17" name="Google Shape;86;p13">
            <a:extLst>
              <a:ext uri="{FF2B5EF4-FFF2-40B4-BE49-F238E27FC236}">
                <a16:creationId xmlns:a16="http://schemas.microsoft.com/office/drawing/2014/main" id="{F3B7BA03-8656-3360-A185-E401BB72BD7C}"/>
              </a:ext>
            </a:extLst>
          </p:cNvPr>
          <p:cNvSpPr txBox="1"/>
          <p:nvPr/>
        </p:nvSpPr>
        <p:spPr>
          <a:xfrm>
            <a:off x="1961343" y="2037014"/>
            <a:ext cx="8269309" cy="2640723"/>
          </a:xfrm>
          <a:prstGeom prst="rect">
            <a:avLst/>
          </a:prstGeom>
          <a:noFill/>
          <a:ln>
            <a:noFill/>
          </a:ln>
        </p:spPr>
        <p:txBody>
          <a:bodyPr spcFirstLastPara="1" wrap="square" lIns="0" tIns="0" rIns="0" bIns="0" anchor="t" anchorCtr="0">
            <a:spAutoFit/>
          </a:bodyPr>
          <a:lstStyle/>
          <a:p>
            <a:pPr marL="0" marR="0" lvl="0" indent="0" algn="ctr" defTabSz="609539" rtl="0" eaLnBrk="1" fontAlgn="auto" latinLnBrk="0" hangingPunct="1">
              <a:lnSpc>
                <a:spcPct val="110000"/>
              </a:lnSpc>
              <a:spcBef>
                <a:spcPts val="0"/>
              </a:spcBef>
              <a:spcAft>
                <a:spcPts val="0"/>
              </a:spcAft>
              <a:buClrTx/>
              <a:buSzTx/>
              <a:buFontTx/>
              <a:buNone/>
              <a:tabLst/>
              <a:defRPr/>
            </a:pPr>
            <a:r>
              <a:rPr kumimoji="0" lang="nl-NL" sz="6000" b="1" i="0" u="none" strike="noStrike" kern="1200" cap="none" spc="0" normalizeH="0" baseline="0" noProof="1">
                <a:ln>
                  <a:noFill/>
                </a:ln>
                <a:solidFill>
                  <a:prstClr val="white"/>
                </a:solidFill>
                <a:effectLst/>
                <a:uLnTx/>
                <a:uFillTx/>
                <a:latin typeface="Montserrat" pitchFamily="2" charset="77"/>
                <a:ea typeface="+mn-ea"/>
                <a:cs typeface="+mn-cs"/>
                <a:sym typeface="Playfair Display"/>
              </a:rPr>
              <a:t>Routecheck:</a:t>
            </a:r>
          </a:p>
          <a:p>
            <a:pPr marL="0" marR="0" lvl="0" indent="0" algn="ctr" defTabSz="609539" rtl="0" eaLnBrk="1" fontAlgn="auto" latinLnBrk="0" hangingPunct="1">
              <a:lnSpc>
                <a:spcPct val="110000"/>
              </a:lnSpc>
              <a:spcBef>
                <a:spcPts val="0"/>
              </a:spcBef>
              <a:spcAft>
                <a:spcPts val="0"/>
              </a:spcAft>
              <a:buClrTx/>
              <a:buSzTx/>
              <a:buFontTx/>
              <a:buNone/>
              <a:tabLst/>
              <a:defRPr/>
            </a:pPr>
            <a:r>
              <a:rPr kumimoji="0" lang="nl-NL" sz="4800" b="1" i="0" u="none" strike="noStrike" kern="1200" cap="none" spc="0" normalizeH="0" baseline="0" noProof="1">
                <a:ln>
                  <a:noFill/>
                </a:ln>
                <a:solidFill>
                  <a:prstClr val="white"/>
                </a:solidFill>
                <a:effectLst/>
                <a:uLnTx/>
                <a:uFillTx/>
                <a:latin typeface="Montserrat" pitchFamily="2" charset="77"/>
                <a:ea typeface="+mn-ea"/>
                <a:cs typeface="+mn-cs"/>
                <a:sym typeface="Playfair Display"/>
              </a:rPr>
              <a:t>hoe staat het project ervoor?</a:t>
            </a:r>
            <a:endParaRPr kumimoji="0" lang="nl-NL" sz="1050" b="1" i="0" u="none" strike="noStrike" kern="1200" cap="none" spc="0" normalizeH="0" baseline="0" noProof="1">
              <a:ln>
                <a:noFill/>
              </a:ln>
              <a:solidFill>
                <a:prstClr val="white"/>
              </a:solidFill>
              <a:effectLst/>
              <a:uLnTx/>
              <a:uFillTx/>
              <a:latin typeface="Montserrat" pitchFamily="2" charset="77"/>
              <a:ea typeface="+mn-ea"/>
              <a:cs typeface="+mn-cs"/>
            </a:endParaRPr>
          </a:p>
        </p:txBody>
      </p:sp>
      <p:sp>
        <p:nvSpPr>
          <p:cNvPr id="18" name="Google Shape;87;p13">
            <a:extLst>
              <a:ext uri="{FF2B5EF4-FFF2-40B4-BE49-F238E27FC236}">
                <a16:creationId xmlns:a16="http://schemas.microsoft.com/office/drawing/2014/main" id="{E689D68C-B727-03B6-B72E-86D027BE9721}"/>
              </a:ext>
            </a:extLst>
          </p:cNvPr>
          <p:cNvSpPr txBox="1"/>
          <p:nvPr/>
        </p:nvSpPr>
        <p:spPr>
          <a:xfrm>
            <a:off x="4079111" y="5315687"/>
            <a:ext cx="4033777" cy="1329595"/>
          </a:xfrm>
          <a:prstGeom prst="rect">
            <a:avLst/>
          </a:prstGeom>
          <a:noFill/>
          <a:ln>
            <a:noFill/>
          </a:ln>
        </p:spPr>
        <p:txBody>
          <a:bodyPr spcFirstLastPara="1" wrap="square" lIns="0" tIns="0" rIns="0" bIns="0" anchor="t" anchorCtr="0">
            <a:spAutoFit/>
          </a:bodyPr>
          <a:lstStyle/>
          <a:p>
            <a:pPr marL="0" marR="0" lvl="0" indent="0" algn="ctr" defTabSz="609539" rtl="0" eaLnBrk="1" fontAlgn="auto" latinLnBrk="0" hangingPunct="1">
              <a:lnSpc>
                <a:spcPct val="159944"/>
              </a:lnSpc>
              <a:spcBef>
                <a:spcPts val="0"/>
              </a:spcBef>
              <a:spcAft>
                <a:spcPts val="0"/>
              </a:spcAft>
              <a:buClrTx/>
              <a:buSzTx/>
              <a:buFontTx/>
              <a:buNone/>
              <a:tabLst/>
              <a:defRPr/>
            </a:pPr>
            <a:r>
              <a:rPr kumimoji="0" lang="nl-NL" sz="1800" b="1" i="0" u="none" strike="noStrike" kern="1200" cap="none" spc="0" normalizeH="0" baseline="0" noProof="1">
                <a:ln>
                  <a:noFill/>
                </a:ln>
                <a:solidFill>
                  <a:prstClr val="white"/>
                </a:solidFill>
                <a:effectLst/>
                <a:uLnTx/>
                <a:uFillTx/>
                <a:latin typeface="Montserrat" pitchFamily="2" charset="77"/>
                <a:ea typeface="Inter"/>
                <a:cs typeface="+mn-cs"/>
              </a:rPr>
              <a:t>Samen bouwen aan het versterken van zeggenschap</a:t>
            </a:r>
          </a:p>
          <a:p>
            <a:pPr marL="0" marR="0" lvl="0" indent="0" algn="ctr" defTabSz="609539" rtl="0" eaLnBrk="1" fontAlgn="auto" latinLnBrk="0" hangingPunct="1">
              <a:lnSpc>
                <a:spcPct val="159944"/>
              </a:lnSpc>
              <a:spcBef>
                <a:spcPts val="0"/>
              </a:spcBef>
              <a:spcAft>
                <a:spcPts val="0"/>
              </a:spcAft>
              <a:buClrTx/>
              <a:buSzTx/>
              <a:buFontTx/>
              <a:buNone/>
              <a:tabLst/>
              <a:defRPr/>
            </a:pPr>
            <a:endParaRPr kumimoji="0" lang="nl-NL" sz="1800" b="1" i="0" u="none" strike="noStrike" kern="1200" cap="none" spc="0" normalizeH="0" baseline="0" noProof="1">
              <a:ln>
                <a:noFill/>
              </a:ln>
              <a:solidFill>
                <a:prstClr val="white"/>
              </a:solidFill>
              <a:effectLst/>
              <a:uLnTx/>
              <a:uFillTx/>
              <a:latin typeface="Montserrat" pitchFamily="2" charset="77"/>
              <a:ea typeface="Inter"/>
              <a:cs typeface="+mn-cs"/>
            </a:endParaRPr>
          </a:p>
        </p:txBody>
      </p:sp>
      <p:sp>
        <p:nvSpPr>
          <p:cNvPr id="19" name="Google Shape;88;p13">
            <a:extLst>
              <a:ext uri="{FF2B5EF4-FFF2-40B4-BE49-F238E27FC236}">
                <a16:creationId xmlns:a16="http://schemas.microsoft.com/office/drawing/2014/main" id="{830FAFF3-E208-079B-D323-73425877F564}"/>
              </a:ext>
            </a:extLst>
          </p:cNvPr>
          <p:cNvSpPr txBox="1"/>
          <p:nvPr/>
        </p:nvSpPr>
        <p:spPr>
          <a:xfrm>
            <a:off x="3767136" y="1574498"/>
            <a:ext cx="4657725" cy="230832"/>
          </a:xfrm>
          <a:prstGeom prst="rect">
            <a:avLst/>
          </a:prstGeom>
          <a:noFill/>
          <a:ln>
            <a:noFill/>
          </a:ln>
        </p:spPr>
        <p:txBody>
          <a:bodyPr spcFirstLastPara="1" wrap="square" lIns="0" tIns="0" rIns="0" bIns="0" anchor="t" anchorCtr="0">
            <a:spAutoFit/>
          </a:bodyPr>
          <a:lstStyle/>
          <a:p>
            <a:pPr marL="0" marR="0" lvl="0" indent="0" algn="ctr" defTabSz="609539" rtl="0" eaLnBrk="1" fontAlgn="auto" latinLnBrk="0" hangingPunct="1">
              <a:lnSpc>
                <a:spcPct val="100000"/>
              </a:lnSpc>
              <a:spcBef>
                <a:spcPts val="0"/>
              </a:spcBef>
              <a:spcAft>
                <a:spcPts val="0"/>
              </a:spcAft>
              <a:buClrTx/>
              <a:buSzTx/>
              <a:buFontTx/>
              <a:buNone/>
              <a:tabLst/>
              <a:defRPr/>
            </a:pPr>
            <a:r>
              <a:rPr kumimoji="0" lang="nl-NL" sz="1500" b="0" i="0" u="none" strike="noStrike" kern="1200" cap="none" spc="0" normalizeH="0" baseline="0" noProof="1">
                <a:ln>
                  <a:noFill/>
                </a:ln>
                <a:solidFill>
                  <a:prstClr val="white"/>
                </a:solidFill>
                <a:effectLst/>
                <a:uLnTx/>
                <a:uFillTx/>
                <a:latin typeface="Hanken Grotesk" pitchFamily="2" charset="77"/>
                <a:ea typeface="+mn-lt"/>
                <a:cs typeface="Calibri"/>
              </a:rPr>
              <a:t>Blijf op koers en houd anderen op de hoogte</a:t>
            </a:r>
            <a:endParaRPr kumimoji="0" lang="nl-NL" sz="1500" b="0" i="0" u="none" strike="noStrike" kern="1200" cap="none" spc="0" normalizeH="0" baseline="0" noProof="1">
              <a:ln>
                <a:noFill/>
              </a:ln>
              <a:solidFill>
                <a:prstClr val="white"/>
              </a:solidFill>
              <a:effectLst/>
              <a:uLnTx/>
              <a:uFillTx/>
              <a:latin typeface="Hanken Grotesk" pitchFamily="2" charset="77"/>
              <a:ea typeface="+mn-ea"/>
              <a:cs typeface="+mn-cs"/>
            </a:endParaRPr>
          </a:p>
        </p:txBody>
      </p:sp>
    </p:spTree>
    <p:extLst>
      <p:ext uri="{BB962C8B-B14F-4D97-AF65-F5344CB8AC3E}">
        <p14:creationId xmlns:p14="http://schemas.microsoft.com/office/powerpoint/2010/main" val="952731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5" name="Rechthoek 2">
            <a:extLst>
              <a:ext uri="{FF2B5EF4-FFF2-40B4-BE49-F238E27FC236}">
                <a16:creationId xmlns:a16="http://schemas.microsoft.com/office/drawing/2014/main" id="{16D43DFF-D8A5-E469-3358-1CA543A308C2}"/>
              </a:ext>
            </a:extLst>
          </p:cNvPr>
          <p:cNvSpPr/>
          <p:nvPr/>
        </p:nvSpPr>
        <p:spPr>
          <a:xfrm flipH="1">
            <a:off x="570040" y="1858226"/>
            <a:ext cx="11296839" cy="3912653"/>
          </a:xfrm>
          <a:custGeom>
            <a:avLst/>
            <a:gdLst>
              <a:gd name="csX0" fmla="*/ 0 w 5019891"/>
              <a:gd name="csY0" fmla="*/ 0 h 3731172"/>
              <a:gd name="csX1" fmla="*/ 5019891 w 5019891"/>
              <a:gd name="csY1" fmla="*/ 0 h 3731172"/>
              <a:gd name="csX2" fmla="*/ 5019891 w 5019891"/>
              <a:gd name="csY2" fmla="*/ 3731172 h 3731172"/>
              <a:gd name="csX3" fmla="*/ 0 w 5019891"/>
              <a:gd name="csY3" fmla="*/ 3731172 h 3731172"/>
              <a:gd name="csX4" fmla="*/ 0 w 5019891"/>
              <a:gd name="csY4" fmla="*/ 0 h 3731172"/>
              <a:gd name="csX0" fmla="*/ 0 w 5087624"/>
              <a:gd name="csY0" fmla="*/ 124178 h 3855350"/>
              <a:gd name="csX1" fmla="*/ 5087624 w 5087624"/>
              <a:gd name="csY1" fmla="*/ 0 h 3855350"/>
              <a:gd name="csX2" fmla="*/ 5019891 w 5087624"/>
              <a:gd name="csY2" fmla="*/ 3855350 h 3855350"/>
              <a:gd name="csX3" fmla="*/ 0 w 5087624"/>
              <a:gd name="csY3" fmla="*/ 3855350 h 3855350"/>
              <a:gd name="csX4" fmla="*/ 0 w 5087624"/>
              <a:gd name="csY4" fmla="*/ 124178 h 3855350"/>
              <a:gd name="csX0" fmla="*/ 90311 w 5177935"/>
              <a:gd name="csY0" fmla="*/ 124178 h 3945661"/>
              <a:gd name="csX1" fmla="*/ 5177935 w 5177935"/>
              <a:gd name="csY1" fmla="*/ 0 h 3945661"/>
              <a:gd name="csX2" fmla="*/ 5110202 w 5177935"/>
              <a:gd name="csY2" fmla="*/ 3855350 h 3945661"/>
              <a:gd name="csX3" fmla="*/ 0 w 5177935"/>
              <a:gd name="csY3" fmla="*/ 3945661 h 3945661"/>
              <a:gd name="csX4" fmla="*/ 90311 w 5177935"/>
              <a:gd name="csY4" fmla="*/ 124178 h 3945661"/>
              <a:gd name="csX0" fmla="*/ 90311 w 5177935"/>
              <a:gd name="csY0" fmla="*/ 124178 h 3945661"/>
              <a:gd name="csX1" fmla="*/ 5177935 w 5177935"/>
              <a:gd name="csY1" fmla="*/ 0 h 3945661"/>
              <a:gd name="csX2" fmla="*/ 5166647 w 5177935"/>
              <a:gd name="csY2" fmla="*/ 3911795 h 3945661"/>
              <a:gd name="csX3" fmla="*/ 0 w 5177935"/>
              <a:gd name="csY3" fmla="*/ 3945661 h 3945661"/>
              <a:gd name="csX4" fmla="*/ 90311 w 5177935"/>
              <a:gd name="csY4" fmla="*/ 124178 h 3945661"/>
              <a:gd name="csX0" fmla="*/ 45155 w 5177935"/>
              <a:gd name="csY0" fmla="*/ 90311 h 3945661"/>
              <a:gd name="csX1" fmla="*/ 5177935 w 5177935"/>
              <a:gd name="csY1" fmla="*/ 0 h 3945661"/>
              <a:gd name="csX2" fmla="*/ 5166647 w 5177935"/>
              <a:gd name="csY2" fmla="*/ 3911795 h 3945661"/>
              <a:gd name="csX3" fmla="*/ 0 w 5177935"/>
              <a:gd name="csY3" fmla="*/ 3945661 h 3945661"/>
              <a:gd name="csX4" fmla="*/ 45155 w 5177935"/>
              <a:gd name="csY4" fmla="*/ 90311 h 3945661"/>
              <a:gd name="csX0" fmla="*/ 45155 w 5177935"/>
              <a:gd name="csY0" fmla="*/ 33866 h 3889216"/>
              <a:gd name="csX1" fmla="*/ 5177935 w 5177935"/>
              <a:gd name="csY1" fmla="*/ 0 h 3889216"/>
              <a:gd name="csX2" fmla="*/ 5166647 w 5177935"/>
              <a:gd name="csY2" fmla="*/ 3855350 h 3889216"/>
              <a:gd name="csX3" fmla="*/ 0 w 5177935"/>
              <a:gd name="csY3" fmla="*/ 3889216 h 3889216"/>
              <a:gd name="csX4" fmla="*/ 45155 w 5177935"/>
              <a:gd name="csY4" fmla="*/ 33866 h 3889216"/>
              <a:gd name="csX0" fmla="*/ 101599 w 5234379"/>
              <a:gd name="csY0" fmla="*/ 33866 h 4047261"/>
              <a:gd name="csX1" fmla="*/ 5234379 w 5234379"/>
              <a:gd name="csY1" fmla="*/ 0 h 4047261"/>
              <a:gd name="csX2" fmla="*/ 5223091 w 5234379"/>
              <a:gd name="csY2" fmla="*/ 3855350 h 4047261"/>
              <a:gd name="csX3" fmla="*/ 0 w 5234379"/>
              <a:gd name="csY3" fmla="*/ 4047261 h 4047261"/>
              <a:gd name="csX4" fmla="*/ 101599 w 5234379"/>
              <a:gd name="csY4" fmla="*/ 33866 h 4047261"/>
              <a:gd name="csX0" fmla="*/ 87476 w 5234379"/>
              <a:gd name="csY0" fmla="*/ 0 h 4098537"/>
              <a:gd name="csX1" fmla="*/ 5234379 w 5234379"/>
              <a:gd name="csY1" fmla="*/ 51276 h 4098537"/>
              <a:gd name="csX2" fmla="*/ 5223091 w 5234379"/>
              <a:gd name="csY2" fmla="*/ 3906626 h 4098537"/>
              <a:gd name="csX3" fmla="*/ 0 w 5234379"/>
              <a:gd name="csY3" fmla="*/ 4098537 h 4098537"/>
              <a:gd name="csX4" fmla="*/ 87476 w 5234379"/>
              <a:gd name="csY4" fmla="*/ 0 h 4098537"/>
            </a:gdLst>
            <a:ahLst/>
            <a:cxnLst>
              <a:cxn ang="0">
                <a:pos x="csX0" y="csY0"/>
              </a:cxn>
              <a:cxn ang="0">
                <a:pos x="csX1" y="csY1"/>
              </a:cxn>
              <a:cxn ang="0">
                <a:pos x="csX2" y="csY2"/>
              </a:cxn>
              <a:cxn ang="0">
                <a:pos x="csX3" y="csY3"/>
              </a:cxn>
              <a:cxn ang="0">
                <a:pos x="csX4" y="csY4"/>
              </a:cxn>
            </a:cxnLst>
            <a:rect l="l" t="t" r="r" b="b"/>
            <a:pathLst>
              <a:path w="5234379" h="4098537">
                <a:moveTo>
                  <a:pt x="87476" y="0"/>
                </a:moveTo>
                <a:lnTo>
                  <a:pt x="5234379" y="51276"/>
                </a:lnTo>
                <a:cubicBezTo>
                  <a:pt x="5230616" y="1355208"/>
                  <a:pt x="5226854" y="2602694"/>
                  <a:pt x="5223091" y="3906626"/>
                </a:cubicBezTo>
                <a:lnTo>
                  <a:pt x="0" y="4098537"/>
                </a:lnTo>
                <a:lnTo>
                  <a:pt x="87476"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pic>
        <p:nvPicPr>
          <p:cNvPr id="3" name="Afbeelding 2">
            <a:extLst>
              <a:ext uri="{FF2B5EF4-FFF2-40B4-BE49-F238E27FC236}">
                <a16:creationId xmlns:a16="http://schemas.microsoft.com/office/drawing/2014/main" id="{7FDD7738-D382-10D6-E385-99BDBA7847FD}"/>
              </a:ext>
            </a:extLst>
          </p:cNvPr>
          <p:cNvPicPr>
            <a:picLocks noChangeAspect="1"/>
          </p:cNvPicPr>
          <p:nvPr/>
        </p:nvPicPr>
        <p:blipFill>
          <a:blip r:embed="rId3"/>
          <a:stretch>
            <a:fillRect/>
          </a:stretch>
        </p:blipFill>
        <p:spPr>
          <a:xfrm>
            <a:off x="278405" y="212500"/>
            <a:ext cx="1720111" cy="441273"/>
          </a:xfrm>
          <a:prstGeom prst="rect">
            <a:avLst/>
          </a:prstGeom>
        </p:spPr>
      </p:pic>
      <p:sp>
        <p:nvSpPr>
          <p:cNvPr id="8" name="Google Shape;61;p14">
            <a:extLst>
              <a:ext uri="{FF2B5EF4-FFF2-40B4-BE49-F238E27FC236}">
                <a16:creationId xmlns:a16="http://schemas.microsoft.com/office/drawing/2014/main" id="{AA6F144E-6AE7-6C0B-0C66-A3F4A08534C8}"/>
              </a:ext>
            </a:extLst>
          </p:cNvPr>
          <p:cNvSpPr txBox="1">
            <a:spLocks/>
          </p:cNvSpPr>
          <p:nvPr/>
        </p:nvSpPr>
        <p:spPr>
          <a:xfrm>
            <a:off x="892829" y="2017763"/>
            <a:ext cx="4431011" cy="3896185"/>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14000"/>
              </a:lnSpc>
              <a:spcBef>
                <a:spcPts val="1200"/>
              </a:spcBef>
              <a:spcAft>
                <a:spcPts val="0"/>
              </a:spcAft>
              <a:buClr>
                <a:prstClr val="black"/>
              </a:buClr>
              <a:buSzPts val="1100"/>
              <a:buFont typeface="Arial"/>
              <a:buNone/>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Met de routecheck houd je samen zicht op de voortgang van jullie project. Je kijkt terug op wat jullie hebben gedaan, bespreekt wat goed gaat en bepaalt samen de volgende stappen. Zo blijf je als professionele raad of projectgroep gericht werken aan jullie doelen én maak je zichtbaar wat het project oplevert.</a:t>
            </a:r>
          </a:p>
          <a:p>
            <a:pPr marL="228600" marR="0" lvl="0" indent="-228600" algn="l" defTabSz="609539" rtl="0" eaLnBrk="1" fontAlgn="auto" latinLnBrk="0" hangingPunct="1">
              <a:lnSpc>
                <a:spcPct val="114000"/>
              </a:lnSpc>
              <a:spcBef>
                <a:spcPts val="1200"/>
              </a:spcBef>
              <a:spcAft>
                <a:spcPts val="0"/>
              </a:spcAft>
              <a:buClr>
                <a:prstClr val="black"/>
              </a:buClr>
              <a:buSzPts val="1100"/>
              <a:buFont typeface="+mj-lt"/>
              <a:buAutoNum type="arabicPeriod"/>
              <a:tabLst/>
              <a:defRPr/>
            </a:pPr>
            <a:endParaRPr kumimoji="0" lang="nl-NL" sz="1200" b="0" u="none" strike="noStrike" kern="1200" cap="none" spc="0" normalizeH="0" baseline="0" noProof="0" dirty="0">
              <a:ln>
                <a:noFill/>
              </a:ln>
              <a:solidFill>
                <a:prstClr val="black"/>
              </a:solidFill>
              <a:effectLst/>
              <a:uLnTx/>
              <a:uFillTx/>
              <a:latin typeface="Hanken Grotesk" pitchFamily="2" charset="77"/>
              <a:sym typeface="Arial"/>
            </a:endParaRPr>
          </a:p>
        </p:txBody>
      </p:sp>
      <p:sp>
        <p:nvSpPr>
          <p:cNvPr id="10" name="Google Shape;60;p14">
            <a:extLst>
              <a:ext uri="{FF2B5EF4-FFF2-40B4-BE49-F238E27FC236}">
                <a16:creationId xmlns:a16="http://schemas.microsoft.com/office/drawing/2014/main" id="{25A6DD1E-90FF-A74A-C958-EF3033F427F3}"/>
              </a:ext>
            </a:extLst>
          </p:cNvPr>
          <p:cNvSpPr txBox="1">
            <a:spLocks/>
          </p:cNvSpPr>
          <p:nvPr/>
        </p:nvSpPr>
        <p:spPr>
          <a:xfrm>
            <a:off x="415599" y="971413"/>
            <a:ext cx="8284263" cy="1146104"/>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00000"/>
              </a:lnSpc>
              <a:spcBef>
                <a:spcPts val="0"/>
              </a:spcBef>
              <a:spcAft>
                <a:spcPts val="0"/>
              </a:spcAft>
              <a:buClr>
                <a:prstClr val="black"/>
              </a:buClr>
              <a:buSzPts val="2800"/>
              <a:buFont typeface="Arial"/>
              <a:buNone/>
              <a:tabLst/>
              <a:defRPr/>
            </a:pPr>
            <a:r>
              <a:rPr kumimoji="0" lang="nl-NL" sz="4400" u="none" strike="noStrike" kern="1200" cap="none" spc="0" normalizeH="0" baseline="0" noProof="0" dirty="0">
                <a:ln>
                  <a:noFill/>
                </a:ln>
                <a:solidFill>
                  <a:prstClr val="black"/>
                </a:solidFill>
                <a:effectLst/>
                <a:uLnTx/>
                <a:uFillTx/>
                <a:latin typeface="Montserrat" pitchFamily="2" charset="77"/>
                <a:sym typeface="Arial"/>
              </a:rPr>
              <a:t>Introductie</a:t>
            </a:r>
          </a:p>
        </p:txBody>
      </p:sp>
      <p:pic>
        <p:nvPicPr>
          <p:cNvPr id="11" name="Afbeelding 10">
            <a:extLst>
              <a:ext uri="{FF2B5EF4-FFF2-40B4-BE49-F238E27FC236}">
                <a16:creationId xmlns:a16="http://schemas.microsoft.com/office/drawing/2014/main" id="{B5CA8DCC-5723-A24C-F4E3-96A6EF9D16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12433" y="3535680"/>
            <a:ext cx="2983567" cy="3091544"/>
          </a:xfrm>
          <a:prstGeom prst="rect">
            <a:avLst/>
          </a:prstGeom>
        </p:spPr>
      </p:pic>
      <p:sp>
        <p:nvSpPr>
          <p:cNvPr id="6" name="Google Shape;61;p14">
            <a:extLst>
              <a:ext uri="{FF2B5EF4-FFF2-40B4-BE49-F238E27FC236}">
                <a16:creationId xmlns:a16="http://schemas.microsoft.com/office/drawing/2014/main" id="{D0B3F764-AB6C-F6A7-6B98-B0BA1D6EAFF4}"/>
              </a:ext>
            </a:extLst>
          </p:cNvPr>
          <p:cNvSpPr txBox="1">
            <a:spLocks/>
          </p:cNvSpPr>
          <p:nvPr/>
        </p:nvSpPr>
        <p:spPr>
          <a:xfrm>
            <a:off x="6410399" y="2017763"/>
            <a:ext cx="4979741" cy="3896185"/>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14000"/>
              </a:lnSpc>
              <a:spcBef>
                <a:spcPts val="1200"/>
              </a:spcBef>
              <a:spcAft>
                <a:spcPts val="0"/>
              </a:spcAft>
              <a:buClr>
                <a:prstClr val="black"/>
              </a:buClr>
              <a:buSzPts val="1100"/>
              <a:buFont typeface="Arial"/>
              <a:buNone/>
              <a:tabLst/>
              <a:defRPr/>
            </a:pPr>
            <a:r>
              <a:rPr kumimoji="0" lang="nl-NL" sz="1200" u="none" strike="noStrike" kern="1200" cap="none" spc="0" normalizeH="0" baseline="0" noProof="0" dirty="0">
                <a:ln>
                  <a:noFill/>
                </a:ln>
                <a:solidFill>
                  <a:prstClr val="black"/>
                </a:solidFill>
                <a:effectLst/>
                <a:uLnTx/>
                <a:uFillTx/>
                <a:latin typeface="Montserrat" pitchFamily="2" charset="77"/>
                <a:sym typeface="Arial"/>
              </a:rPr>
              <a:t>Hoe gebruik je de routecheck?</a:t>
            </a:r>
          </a:p>
          <a:p>
            <a:pPr marL="171450" marR="0" lvl="0" indent="-171450" algn="l" defTabSz="609539" rtl="0" eaLnBrk="1" fontAlgn="auto" latinLnBrk="0" hangingPunct="1">
              <a:lnSpc>
                <a:spcPct val="114000"/>
              </a:lnSpc>
              <a:spcBef>
                <a:spcPts val="1200"/>
              </a:spcBef>
              <a:spcAft>
                <a:spcPts val="0"/>
              </a:spcAft>
              <a:buClr>
                <a:prstClr val="black"/>
              </a:buClr>
              <a:buSzPct val="120000"/>
              <a:buFont typeface="Arial"/>
              <a:buBlip>
                <a:blip r:embed="rId5"/>
              </a:buBlip>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Plan elk kwartaal een vast moment in met je professionele raad of projectgroep en doorloop samen de slides. De vragen en tips naast iedere slide helpen om het gesprek te voeren en concrete afspraken te maken.</a:t>
            </a:r>
          </a:p>
          <a:p>
            <a:pPr marL="171450" marR="0" lvl="0" indent="-171450" algn="l" defTabSz="609539" rtl="0" eaLnBrk="1" fontAlgn="auto" latinLnBrk="0" hangingPunct="1">
              <a:lnSpc>
                <a:spcPct val="114000"/>
              </a:lnSpc>
              <a:spcBef>
                <a:spcPts val="1200"/>
              </a:spcBef>
              <a:spcAft>
                <a:spcPts val="0"/>
              </a:spcAft>
              <a:buClr>
                <a:prstClr val="black"/>
              </a:buClr>
              <a:buSzPct val="120000"/>
              <a:buFont typeface="Arial"/>
              <a:buBlip>
                <a:blip r:embed="rId5"/>
              </a:buBlip>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Gebruik de ingevulde routecheck als hulpmiddel binnen jullie projectgroep. De slides kunnen daarnaast ook gebruikt worden om bestuur, management of collega’s mee te nemen in de voortgang en opbrengsten van het project.</a:t>
            </a:r>
          </a:p>
          <a:p>
            <a:pPr marL="171450" marR="0" lvl="0" indent="-171450" algn="l" defTabSz="609539" rtl="0" eaLnBrk="1" fontAlgn="auto" latinLnBrk="0" hangingPunct="1">
              <a:lnSpc>
                <a:spcPct val="114000"/>
              </a:lnSpc>
              <a:spcBef>
                <a:spcPts val="1200"/>
              </a:spcBef>
              <a:spcAft>
                <a:spcPts val="0"/>
              </a:spcAft>
              <a:buClr>
                <a:prstClr val="black"/>
              </a:buClr>
              <a:buSzPct val="120000"/>
              <a:buFont typeface="Arial"/>
              <a:buBlip>
                <a:blip r:embed="rId5"/>
              </a:buBlip>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Bewaar na iedere routecheck de ingevulde slide 5 en 6. Voeg daarna nieuwe, lege versies van deze slides toe voor de volgende periode. Zo ontstaat een logboek waarmee jullie de ontwikkeling van het project door de tijd heen kunnen volgen.</a:t>
            </a:r>
          </a:p>
          <a:p>
            <a:pPr marL="0" marR="0" lvl="0" indent="0" algn="l" defTabSz="609539" rtl="0" eaLnBrk="1" fontAlgn="auto" latinLnBrk="0" hangingPunct="1">
              <a:lnSpc>
                <a:spcPct val="114000"/>
              </a:lnSpc>
              <a:spcBef>
                <a:spcPts val="1200"/>
              </a:spcBef>
              <a:spcAft>
                <a:spcPts val="0"/>
              </a:spcAft>
              <a:buClr>
                <a:prstClr val="black"/>
              </a:buClr>
              <a:buSzPts val="1100"/>
              <a:buFont typeface="Arial"/>
              <a:buNone/>
              <a:tabLst/>
              <a:defRPr/>
            </a:pPr>
            <a:endParaRPr kumimoji="0" lang="nl-NL" sz="1200" b="0" u="none" strike="noStrike" kern="1200" cap="none" spc="0" normalizeH="0" baseline="0" noProof="0" dirty="0">
              <a:ln>
                <a:noFill/>
              </a:ln>
              <a:solidFill>
                <a:prstClr val="black"/>
              </a:solidFill>
              <a:effectLst/>
              <a:uLnTx/>
              <a:uFillTx/>
              <a:latin typeface="Hanken Grotesk" pitchFamily="2" charset="77"/>
              <a:sym typeface="Arial"/>
            </a:endParaRPr>
          </a:p>
          <a:p>
            <a:pPr marL="228600" marR="0" lvl="0" indent="-228600" algn="l" defTabSz="609539" rtl="0" eaLnBrk="1" fontAlgn="auto" latinLnBrk="0" hangingPunct="1">
              <a:lnSpc>
                <a:spcPct val="114000"/>
              </a:lnSpc>
              <a:spcBef>
                <a:spcPts val="1200"/>
              </a:spcBef>
              <a:spcAft>
                <a:spcPts val="0"/>
              </a:spcAft>
              <a:buClr>
                <a:prstClr val="black"/>
              </a:buClr>
              <a:buSzPts val="1100"/>
              <a:buFont typeface="+mj-lt"/>
              <a:buAutoNum type="arabicPeriod"/>
              <a:tabLst/>
              <a:defRPr/>
            </a:pPr>
            <a:endParaRPr kumimoji="0" lang="nl-NL" sz="1200" b="0" u="none" strike="noStrike" kern="1200" cap="none" spc="0" normalizeH="0" baseline="0" noProof="0" dirty="0">
              <a:ln>
                <a:noFill/>
              </a:ln>
              <a:solidFill>
                <a:prstClr val="black"/>
              </a:solidFill>
              <a:effectLst/>
              <a:uLnTx/>
              <a:uFillTx/>
              <a:latin typeface="Hanken Grotesk" pitchFamily="2" charset="77"/>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a:extLst>
            <a:ext uri="{FF2B5EF4-FFF2-40B4-BE49-F238E27FC236}">
              <a16:creationId xmlns:a16="http://schemas.microsoft.com/office/drawing/2014/main" id="{7FED46D3-CAE1-5DEA-D0AB-F0005F44D540}"/>
            </a:ext>
          </a:extLst>
        </p:cNvPr>
        <p:cNvGrpSpPr/>
        <p:nvPr/>
      </p:nvGrpSpPr>
      <p:grpSpPr>
        <a:xfrm>
          <a:off x="0" y="0"/>
          <a:ext cx="0" cy="0"/>
          <a:chOff x="0" y="0"/>
          <a:chExt cx="0" cy="0"/>
        </a:xfrm>
      </p:grpSpPr>
      <p:sp>
        <p:nvSpPr>
          <p:cNvPr id="9" name="Rechthoek 2">
            <a:extLst>
              <a:ext uri="{FF2B5EF4-FFF2-40B4-BE49-F238E27FC236}">
                <a16:creationId xmlns:a16="http://schemas.microsoft.com/office/drawing/2014/main" id="{5EF8DAFF-6993-97AD-2B60-2BF280411215}"/>
              </a:ext>
            </a:extLst>
          </p:cNvPr>
          <p:cNvSpPr/>
          <p:nvPr/>
        </p:nvSpPr>
        <p:spPr>
          <a:xfrm flipH="1">
            <a:off x="570041" y="1907176"/>
            <a:ext cx="5608320" cy="4361544"/>
          </a:xfrm>
          <a:custGeom>
            <a:avLst/>
            <a:gdLst>
              <a:gd name="csX0" fmla="*/ 0 w 5019891"/>
              <a:gd name="csY0" fmla="*/ 0 h 3731172"/>
              <a:gd name="csX1" fmla="*/ 5019891 w 5019891"/>
              <a:gd name="csY1" fmla="*/ 0 h 3731172"/>
              <a:gd name="csX2" fmla="*/ 5019891 w 5019891"/>
              <a:gd name="csY2" fmla="*/ 3731172 h 3731172"/>
              <a:gd name="csX3" fmla="*/ 0 w 5019891"/>
              <a:gd name="csY3" fmla="*/ 3731172 h 3731172"/>
              <a:gd name="csX4" fmla="*/ 0 w 5019891"/>
              <a:gd name="csY4" fmla="*/ 0 h 3731172"/>
              <a:gd name="csX0" fmla="*/ 0 w 5087624"/>
              <a:gd name="csY0" fmla="*/ 124178 h 3855350"/>
              <a:gd name="csX1" fmla="*/ 5087624 w 5087624"/>
              <a:gd name="csY1" fmla="*/ 0 h 3855350"/>
              <a:gd name="csX2" fmla="*/ 5019891 w 5087624"/>
              <a:gd name="csY2" fmla="*/ 3855350 h 3855350"/>
              <a:gd name="csX3" fmla="*/ 0 w 5087624"/>
              <a:gd name="csY3" fmla="*/ 3855350 h 3855350"/>
              <a:gd name="csX4" fmla="*/ 0 w 5087624"/>
              <a:gd name="csY4" fmla="*/ 124178 h 3855350"/>
              <a:gd name="csX0" fmla="*/ 90311 w 5177935"/>
              <a:gd name="csY0" fmla="*/ 124178 h 3945661"/>
              <a:gd name="csX1" fmla="*/ 5177935 w 5177935"/>
              <a:gd name="csY1" fmla="*/ 0 h 3945661"/>
              <a:gd name="csX2" fmla="*/ 5110202 w 5177935"/>
              <a:gd name="csY2" fmla="*/ 3855350 h 3945661"/>
              <a:gd name="csX3" fmla="*/ 0 w 5177935"/>
              <a:gd name="csY3" fmla="*/ 3945661 h 3945661"/>
              <a:gd name="csX4" fmla="*/ 90311 w 5177935"/>
              <a:gd name="csY4" fmla="*/ 124178 h 3945661"/>
              <a:gd name="csX0" fmla="*/ 90311 w 5177935"/>
              <a:gd name="csY0" fmla="*/ 124178 h 3945661"/>
              <a:gd name="csX1" fmla="*/ 5177935 w 5177935"/>
              <a:gd name="csY1" fmla="*/ 0 h 3945661"/>
              <a:gd name="csX2" fmla="*/ 5166647 w 5177935"/>
              <a:gd name="csY2" fmla="*/ 3911795 h 3945661"/>
              <a:gd name="csX3" fmla="*/ 0 w 5177935"/>
              <a:gd name="csY3" fmla="*/ 3945661 h 3945661"/>
              <a:gd name="csX4" fmla="*/ 90311 w 5177935"/>
              <a:gd name="csY4" fmla="*/ 124178 h 3945661"/>
              <a:gd name="csX0" fmla="*/ 45155 w 5177935"/>
              <a:gd name="csY0" fmla="*/ 90311 h 3945661"/>
              <a:gd name="csX1" fmla="*/ 5177935 w 5177935"/>
              <a:gd name="csY1" fmla="*/ 0 h 3945661"/>
              <a:gd name="csX2" fmla="*/ 5166647 w 5177935"/>
              <a:gd name="csY2" fmla="*/ 3911795 h 3945661"/>
              <a:gd name="csX3" fmla="*/ 0 w 5177935"/>
              <a:gd name="csY3" fmla="*/ 3945661 h 3945661"/>
              <a:gd name="csX4" fmla="*/ 45155 w 5177935"/>
              <a:gd name="csY4" fmla="*/ 90311 h 3945661"/>
              <a:gd name="csX0" fmla="*/ 45155 w 5177935"/>
              <a:gd name="csY0" fmla="*/ 33866 h 3889216"/>
              <a:gd name="csX1" fmla="*/ 5177935 w 5177935"/>
              <a:gd name="csY1" fmla="*/ 0 h 3889216"/>
              <a:gd name="csX2" fmla="*/ 5166647 w 5177935"/>
              <a:gd name="csY2" fmla="*/ 3855350 h 3889216"/>
              <a:gd name="csX3" fmla="*/ 0 w 5177935"/>
              <a:gd name="csY3" fmla="*/ 3889216 h 3889216"/>
              <a:gd name="csX4" fmla="*/ 45155 w 5177935"/>
              <a:gd name="csY4" fmla="*/ 33866 h 3889216"/>
              <a:gd name="csX0" fmla="*/ 101599 w 5234379"/>
              <a:gd name="csY0" fmla="*/ 33866 h 4047261"/>
              <a:gd name="csX1" fmla="*/ 5234379 w 5234379"/>
              <a:gd name="csY1" fmla="*/ 0 h 4047261"/>
              <a:gd name="csX2" fmla="*/ 5223091 w 5234379"/>
              <a:gd name="csY2" fmla="*/ 3855350 h 4047261"/>
              <a:gd name="csX3" fmla="*/ 0 w 5234379"/>
              <a:gd name="csY3" fmla="*/ 4047261 h 4047261"/>
              <a:gd name="csX4" fmla="*/ 101599 w 5234379"/>
              <a:gd name="csY4" fmla="*/ 33866 h 4047261"/>
            </a:gdLst>
            <a:ahLst/>
            <a:cxnLst>
              <a:cxn ang="0">
                <a:pos x="csX0" y="csY0"/>
              </a:cxn>
              <a:cxn ang="0">
                <a:pos x="csX1" y="csY1"/>
              </a:cxn>
              <a:cxn ang="0">
                <a:pos x="csX2" y="csY2"/>
              </a:cxn>
              <a:cxn ang="0">
                <a:pos x="csX3" y="csY3"/>
              </a:cxn>
              <a:cxn ang="0">
                <a:pos x="csX4" y="csY4"/>
              </a:cxn>
            </a:cxnLst>
            <a:rect l="l" t="t" r="r" b="b"/>
            <a:pathLst>
              <a:path w="5234379" h="4047261">
                <a:moveTo>
                  <a:pt x="101599" y="33866"/>
                </a:moveTo>
                <a:lnTo>
                  <a:pt x="5234379" y="0"/>
                </a:lnTo>
                <a:cubicBezTo>
                  <a:pt x="5230616" y="1303932"/>
                  <a:pt x="5226854" y="2551418"/>
                  <a:pt x="5223091" y="3855350"/>
                </a:cubicBezTo>
                <a:lnTo>
                  <a:pt x="0" y="4047261"/>
                </a:lnTo>
                <a:lnTo>
                  <a:pt x="101599" y="33866"/>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pic>
        <p:nvPicPr>
          <p:cNvPr id="3" name="Afbeelding 2">
            <a:extLst>
              <a:ext uri="{FF2B5EF4-FFF2-40B4-BE49-F238E27FC236}">
                <a16:creationId xmlns:a16="http://schemas.microsoft.com/office/drawing/2014/main" id="{642A0C87-0B66-5999-374D-57802421DDA6}"/>
              </a:ext>
            </a:extLst>
          </p:cNvPr>
          <p:cNvPicPr>
            <a:picLocks noChangeAspect="1"/>
          </p:cNvPicPr>
          <p:nvPr/>
        </p:nvPicPr>
        <p:blipFill>
          <a:blip r:embed="rId3"/>
          <a:stretch>
            <a:fillRect/>
          </a:stretch>
        </p:blipFill>
        <p:spPr>
          <a:xfrm>
            <a:off x="278405" y="212500"/>
            <a:ext cx="1720111" cy="441273"/>
          </a:xfrm>
          <a:prstGeom prst="rect">
            <a:avLst/>
          </a:prstGeom>
        </p:spPr>
      </p:pic>
      <p:sp>
        <p:nvSpPr>
          <p:cNvPr id="16" name="Tekstvak 15">
            <a:extLst>
              <a:ext uri="{FF2B5EF4-FFF2-40B4-BE49-F238E27FC236}">
                <a16:creationId xmlns:a16="http://schemas.microsoft.com/office/drawing/2014/main" id="{8DE83CFA-8084-0393-759B-0B104F76900A}"/>
              </a:ext>
            </a:extLst>
          </p:cNvPr>
          <p:cNvSpPr txBox="1"/>
          <p:nvPr/>
        </p:nvSpPr>
        <p:spPr>
          <a:xfrm>
            <a:off x="6396075" y="4576122"/>
            <a:ext cx="1842234" cy="276999"/>
          </a:xfrm>
          <a:prstGeom prst="rect">
            <a:avLst/>
          </a:prstGeom>
          <a:noFill/>
        </p:spPr>
        <p:txBody>
          <a:bodyPr wrap="square">
            <a:spAutoFit/>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white"/>
                </a:solidFill>
                <a:effectLst/>
                <a:uLnTx/>
                <a:uFillTx/>
                <a:latin typeface="Montserrat" pitchFamily="2" charset="77"/>
                <a:ea typeface="+mn-ea"/>
                <a:cs typeface="+mn-cs"/>
              </a:rPr>
              <a:t>Let op!</a:t>
            </a:r>
            <a:endParaRPr kumimoji="0" lang="nl-NL" sz="1200" b="1" i="0" u="none" strike="noStrike" kern="1200" cap="none" spc="0" normalizeH="0" baseline="0" noProof="0" dirty="0">
              <a:ln>
                <a:noFill/>
              </a:ln>
              <a:solidFill>
                <a:prstClr val="black"/>
              </a:solidFill>
              <a:effectLst/>
              <a:uLnTx/>
              <a:uFillTx/>
              <a:latin typeface="Montserrat" pitchFamily="2" charset="77"/>
              <a:ea typeface="+mn-ea"/>
              <a:cs typeface="+mn-cs"/>
            </a:endParaRPr>
          </a:p>
        </p:txBody>
      </p:sp>
      <p:sp>
        <p:nvSpPr>
          <p:cNvPr id="10" name="Google Shape;60;p14">
            <a:extLst>
              <a:ext uri="{FF2B5EF4-FFF2-40B4-BE49-F238E27FC236}">
                <a16:creationId xmlns:a16="http://schemas.microsoft.com/office/drawing/2014/main" id="{0AC22ED3-49AE-F809-CC39-0D732AA6953E}"/>
              </a:ext>
            </a:extLst>
          </p:cNvPr>
          <p:cNvSpPr txBox="1">
            <a:spLocks/>
          </p:cNvSpPr>
          <p:nvPr/>
        </p:nvSpPr>
        <p:spPr>
          <a:xfrm>
            <a:off x="415599" y="971413"/>
            <a:ext cx="8284263" cy="1146104"/>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00000"/>
              </a:lnSpc>
              <a:spcBef>
                <a:spcPts val="0"/>
              </a:spcBef>
              <a:spcAft>
                <a:spcPts val="0"/>
              </a:spcAft>
              <a:buClr>
                <a:prstClr val="black"/>
              </a:buClr>
              <a:buSzPts val="2800"/>
              <a:buFont typeface="Arial"/>
              <a:buNone/>
              <a:tabLst/>
              <a:defRPr/>
            </a:pPr>
            <a:r>
              <a:rPr kumimoji="0" lang="nl-NL" sz="4400" u="none" strike="noStrike" kern="1200" cap="none" spc="0" normalizeH="0" baseline="0" noProof="0" dirty="0">
                <a:ln>
                  <a:noFill/>
                </a:ln>
                <a:solidFill>
                  <a:prstClr val="black"/>
                </a:solidFill>
                <a:effectLst/>
                <a:uLnTx/>
                <a:uFillTx/>
                <a:latin typeface="Montserrat" pitchFamily="2" charset="77"/>
                <a:sym typeface="Arial"/>
              </a:rPr>
              <a:t>Introductie</a:t>
            </a:r>
          </a:p>
        </p:txBody>
      </p:sp>
      <p:sp>
        <p:nvSpPr>
          <p:cNvPr id="23" name="Rechthoek 5">
            <a:extLst>
              <a:ext uri="{FF2B5EF4-FFF2-40B4-BE49-F238E27FC236}">
                <a16:creationId xmlns:a16="http://schemas.microsoft.com/office/drawing/2014/main" id="{6F504B91-8CA9-DFBC-B680-B5091AC8218B}"/>
              </a:ext>
            </a:extLst>
          </p:cNvPr>
          <p:cNvSpPr/>
          <p:nvPr/>
        </p:nvSpPr>
        <p:spPr>
          <a:xfrm>
            <a:off x="6705706" y="1893118"/>
            <a:ext cx="4371306" cy="2201362"/>
          </a:xfrm>
          <a:custGeom>
            <a:avLst/>
            <a:gdLst>
              <a:gd name="csX0" fmla="*/ 0 w 5025948"/>
              <a:gd name="csY0" fmla="*/ 0 h 3731172"/>
              <a:gd name="csX1" fmla="*/ 5025948 w 5025948"/>
              <a:gd name="csY1" fmla="*/ 0 h 3731172"/>
              <a:gd name="csX2" fmla="*/ 5025948 w 5025948"/>
              <a:gd name="csY2" fmla="*/ 3731172 h 3731172"/>
              <a:gd name="csX3" fmla="*/ 0 w 5025948"/>
              <a:gd name="csY3" fmla="*/ 3731172 h 3731172"/>
              <a:gd name="csX4" fmla="*/ 0 w 5025948"/>
              <a:gd name="csY4" fmla="*/ 0 h 3731172"/>
              <a:gd name="csX0" fmla="*/ 0 w 5059814"/>
              <a:gd name="csY0" fmla="*/ 0 h 3765039"/>
              <a:gd name="csX1" fmla="*/ 5059814 w 5059814"/>
              <a:gd name="csY1" fmla="*/ 33867 h 3765039"/>
              <a:gd name="csX2" fmla="*/ 5059814 w 5059814"/>
              <a:gd name="csY2" fmla="*/ 3765039 h 3765039"/>
              <a:gd name="csX3" fmla="*/ 33866 w 5059814"/>
              <a:gd name="csY3" fmla="*/ 3765039 h 3765039"/>
              <a:gd name="csX4" fmla="*/ 0 w 5059814"/>
              <a:gd name="csY4" fmla="*/ 0 h 3765039"/>
              <a:gd name="csX0" fmla="*/ 0 w 5116258"/>
              <a:gd name="csY0" fmla="*/ 0 h 3776328"/>
              <a:gd name="csX1" fmla="*/ 5059814 w 5116258"/>
              <a:gd name="csY1" fmla="*/ 33867 h 3776328"/>
              <a:gd name="csX2" fmla="*/ 5116258 w 5116258"/>
              <a:gd name="csY2" fmla="*/ 3776328 h 3776328"/>
              <a:gd name="csX3" fmla="*/ 33866 w 5116258"/>
              <a:gd name="csY3" fmla="*/ 3765039 h 3776328"/>
              <a:gd name="csX4" fmla="*/ 0 w 5116258"/>
              <a:gd name="csY4" fmla="*/ 0 h 3776328"/>
              <a:gd name="csX0" fmla="*/ 0 w 5155608"/>
              <a:gd name="csY0" fmla="*/ 0 h 3776328"/>
              <a:gd name="csX1" fmla="*/ 5155608 w 5155608"/>
              <a:gd name="csY1" fmla="*/ 33866 h 3776328"/>
              <a:gd name="csX2" fmla="*/ 5116258 w 5155608"/>
              <a:gd name="csY2" fmla="*/ 3776328 h 3776328"/>
              <a:gd name="csX3" fmla="*/ 33866 w 5155608"/>
              <a:gd name="csY3" fmla="*/ 3765039 h 3776328"/>
              <a:gd name="csX4" fmla="*/ 0 w 5155608"/>
              <a:gd name="csY4" fmla="*/ 0 h 3776328"/>
              <a:gd name="csX0" fmla="*/ 37 w 5155645"/>
              <a:gd name="csY0" fmla="*/ 0 h 3864416"/>
              <a:gd name="csX1" fmla="*/ 5155645 w 5155645"/>
              <a:gd name="csY1" fmla="*/ 33866 h 3864416"/>
              <a:gd name="csX2" fmla="*/ 5116295 w 5155645"/>
              <a:gd name="csY2" fmla="*/ 3776328 h 3864416"/>
              <a:gd name="csX3" fmla="*/ 0 w 5155645"/>
              <a:gd name="csY3" fmla="*/ 3864416 h 3864416"/>
              <a:gd name="csX4" fmla="*/ 37 w 5155645"/>
              <a:gd name="csY4" fmla="*/ 0 h 3864416"/>
            </a:gdLst>
            <a:ahLst/>
            <a:cxnLst>
              <a:cxn ang="0">
                <a:pos x="csX0" y="csY0"/>
              </a:cxn>
              <a:cxn ang="0">
                <a:pos x="csX1" y="csY1"/>
              </a:cxn>
              <a:cxn ang="0">
                <a:pos x="csX2" y="csY2"/>
              </a:cxn>
              <a:cxn ang="0">
                <a:pos x="csX3" y="csY3"/>
              </a:cxn>
              <a:cxn ang="0">
                <a:pos x="csX4" y="csY4"/>
              </a:cxn>
            </a:cxnLst>
            <a:rect l="l" t="t" r="r" b="b"/>
            <a:pathLst>
              <a:path w="5155645" h="3864416">
                <a:moveTo>
                  <a:pt x="37" y="0"/>
                </a:moveTo>
                <a:lnTo>
                  <a:pt x="5155645" y="33866"/>
                </a:lnTo>
                <a:lnTo>
                  <a:pt x="5116295" y="3776328"/>
                </a:lnTo>
                <a:lnTo>
                  <a:pt x="0" y="3864416"/>
                </a:lnTo>
                <a:cubicBezTo>
                  <a:pt x="12" y="2576277"/>
                  <a:pt x="25" y="1288139"/>
                  <a:pt x="37" y="0"/>
                </a:cubicBez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sp>
        <p:nvSpPr>
          <p:cNvPr id="25" name="Tekstvak 24">
            <a:extLst>
              <a:ext uri="{FF2B5EF4-FFF2-40B4-BE49-F238E27FC236}">
                <a16:creationId xmlns:a16="http://schemas.microsoft.com/office/drawing/2014/main" id="{AD905AAA-B481-4F33-E287-D1AF8D595982}"/>
              </a:ext>
            </a:extLst>
          </p:cNvPr>
          <p:cNvSpPr txBox="1"/>
          <p:nvPr/>
        </p:nvSpPr>
        <p:spPr>
          <a:xfrm>
            <a:off x="7063743" y="2158997"/>
            <a:ext cx="1582194" cy="279797"/>
          </a:xfrm>
          <a:prstGeom prst="rect">
            <a:avLst/>
          </a:prstGeom>
          <a:noFill/>
        </p:spPr>
        <p:txBody>
          <a:bodyPr wrap="square">
            <a:spAutoFit/>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prstClr val="white"/>
                </a:solidFill>
                <a:effectLst/>
                <a:uLnTx/>
                <a:uFillTx/>
                <a:latin typeface="Montserrat" pitchFamily="2" charset="77"/>
                <a:ea typeface="+mn-ea"/>
                <a:cs typeface="+mn-cs"/>
              </a:rPr>
              <a:t>Tip</a:t>
            </a:r>
            <a:endParaRPr kumimoji="0" lang="nl-NL" sz="1200" b="1" i="0" u="none" strike="noStrike" kern="1200" cap="none" spc="0" normalizeH="0" baseline="0" noProof="0" dirty="0">
              <a:ln>
                <a:noFill/>
              </a:ln>
              <a:solidFill>
                <a:prstClr val="black"/>
              </a:solidFill>
              <a:effectLst/>
              <a:uLnTx/>
              <a:uFillTx/>
              <a:latin typeface="Montserrat" pitchFamily="2" charset="77"/>
              <a:ea typeface="+mn-ea"/>
              <a:cs typeface="+mn-cs"/>
            </a:endParaRPr>
          </a:p>
        </p:txBody>
      </p:sp>
      <p:sp>
        <p:nvSpPr>
          <p:cNvPr id="28" name="Google Shape;61;p14">
            <a:extLst>
              <a:ext uri="{FF2B5EF4-FFF2-40B4-BE49-F238E27FC236}">
                <a16:creationId xmlns:a16="http://schemas.microsoft.com/office/drawing/2014/main" id="{2EC38CD2-4762-043D-DB08-724731B7C16F}"/>
              </a:ext>
            </a:extLst>
          </p:cNvPr>
          <p:cNvSpPr txBox="1">
            <a:spLocks/>
          </p:cNvSpPr>
          <p:nvPr/>
        </p:nvSpPr>
        <p:spPr>
          <a:xfrm>
            <a:off x="7030228" y="2354904"/>
            <a:ext cx="3829070" cy="1445541"/>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14000"/>
              </a:lnSpc>
              <a:spcBef>
                <a:spcPts val="1200"/>
              </a:spcBef>
              <a:spcAft>
                <a:spcPts val="1200"/>
              </a:spcAft>
              <a:buClr>
                <a:prstClr val="black"/>
              </a:buClr>
              <a:buSzPts val="1100"/>
              <a:buFont typeface="Arial"/>
              <a:buNone/>
              <a:tabLst/>
              <a:defRPr/>
            </a:pPr>
            <a:r>
              <a:rPr kumimoji="0" lang="nl-NL" sz="1200" b="0" u="none" strike="noStrike" kern="1200" cap="none" spc="0" normalizeH="0" baseline="0" noProof="0" dirty="0">
                <a:ln>
                  <a:noFill/>
                </a:ln>
                <a:solidFill>
                  <a:prstClr val="white"/>
                </a:solidFill>
                <a:effectLst/>
                <a:uLnTx/>
                <a:uFillTx/>
                <a:latin typeface="Hanken Grotesk" pitchFamily="2" charset="77"/>
                <a:sym typeface="Arial"/>
              </a:rPr>
              <a:t>Hebben jullie nog geen actuele planning, communicatieplan of zicht op de risico’s? Bekijk dan het draaiboek in stap 3 van de </a:t>
            </a:r>
            <a:r>
              <a:rPr kumimoji="0" lang="nl-NL" sz="1200" b="0" u="none" strike="noStrike" kern="1200" cap="none" spc="0" normalizeH="0" baseline="0" noProof="0" dirty="0" err="1">
                <a:ln>
                  <a:noFill/>
                </a:ln>
                <a:solidFill>
                  <a:prstClr val="white"/>
                </a:solidFill>
                <a:effectLst/>
                <a:uLnTx/>
                <a:uFillTx/>
                <a:latin typeface="Hanken Grotesk" pitchFamily="2" charset="77"/>
                <a:sym typeface="Arial"/>
              </a:rPr>
              <a:t>roadmap</a:t>
            </a:r>
            <a:r>
              <a:rPr kumimoji="0" lang="nl-NL" sz="1200" b="0" u="none" strike="noStrike" kern="1200" cap="none" spc="0" normalizeH="0" baseline="0" noProof="0" dirty="0">
                <a:ln>
                  <a:noFill/>
                </a:ln>
                <a:solidFill>
                  <a:prstClr val="white"/>
                </a:solidFill>
                <a:effectLst/>
                <a:uLnTx/>
                <a:uFillTx/>
                <a:latin typeface="Hanken Grotesk" pitchFamily="2" charset="77"/>
                <a:sym typeface="Arial"/>
              </a:rPr>
              <a:t>. Dat biedt extra houvast om je project in goede banen te leiden. </a:t>
            </a:r>
          </a:p>
        </p:txBody>
      </p:sp>
      <p:sp>
        <p:nvSpPr>
          <p:cNvPr id="6" name="Tekstvak 5">
            <a:extLst>
              <a:ext uri="{FF2B5EF4-FFF2-40B4-BE49-F238E27FC236}">
                <a16:creationId xmlns:a16="http://schemas.microsoft.com/office/drawing/2014/main" id="{49A6CC6C-E230-6109-F19D-8F8653E2A796}"/>
              </a:ext>
            </a:extLst>
          </p:cNvPr>
          <p:cNvSpPr txBox="1"/>
          <p:nvPr/>
        </p:nvSpPr>
        <p:spPr>
          <a:xfrm>
            <a:off x="6559367" y="4812012"/>
            <a:ext cx="1296359" cy="307777"/>
          </a:xfrm>
          <a:prstGeom prst="rect">
            <a:avLst/>
          </a:prstGeom>
          <a:noFill/>
        </p:spPr>
        <p:txBody>
          <a:bodyPr wrap="square">
            <a:spAutoFit/>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prstClr val="white"/>
                </a:solidFill>
                <a:effectLst/>
                <a:uLnTx/>
                <a:uFillTx/>
                <a:latin typeface="Montserrat" pitchFamily="2" charset="77"/>
                <a:ea typeface="+mn-ea"/>
                <a:cs typeface="+mn-cs"/>
              </a:rPr>
              <a:t>Tip</a:t>
            </a:r>
            <a:endParaRPr kumimoji="0" lang="nl-NL" sz="1200" b="1" i="0" u="none" strike="noStrike" kern="1200" cap="none" spc="0" normalizeH="0" baseline="0" noProof="0" dirty="0">
              <a:ln>
                <a:noFill/>
              </a:ln>
              <a:solidFill>
                <a:prstClr val="black"/>
              </a:solidFill>
              <a:effectLst/>
              <a:uLnTx/>
              <a:uFillTx/>
              <a:latin typeface="Montserrat" pitchFamily="2" charset="77"/>
              <a:ea typeface="+mn-ea"/>
              <a:cs typeface="+mn-cs"/>
            </a:endParaRPr>
          </a:p>
        </p:txBody>
      </p:sp>
      <p:sp>
        <p:nvSpPr>
          <p:cNvPr id="20" name="Google Shape;61;p14">
            <a:extLst>
              <a:ext uri="{FF2B5EF4-FFF2-40B4-BE49-F238E27FC236}">
                <a16:creationId xmlns:a16="http://schemas.microsoft.com/office/drawing/2014/main" id="{0B2B5336-0EB6-DFD9-6DE0-4FEF4EC2289B}"/>
              </a:ext>
            </a:extLst>
          </p:cNvPr>
          <p:cNvSpPr txBox="1">
            <a:spLocks/>
          </p:cNvSpPr>
          <p:nvPr/>
        </p:nvSpPr>
        <p:spPr>
          <a:xfrm>
            <a:off x="954654" y="1955449"/>
            <a:ext cx="4917916" cy="344515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14000"/>
              </a:lnSpc>
              <a:spcBef>
                <a:spcPts val="1200"/>
              </a:spcBef>
              <a:spcAft>
                <a:spcPts val="0"/>
              </a:spcAft>
              <a:buClr>
                <a:prstClr val="black"/>
              </a:buClr>
              <a:buSzPts val="1100"/>
              <a:buFont typeface="Arial"/>
              <a:buNone/>
              <a:tabLst/>
              <a:defRPr/>
            </a:pPr>
            <a:r>
              <a:rPr kumimoji="0" lang="nl-NL" sz="1400" u="none" strike="noStrike" kern="1200" cap="none" spc="0" normalizeH="0" baseline="0" noProof="0" dirty="0">
                <a:ln>
                  <a:noFill/>
                </a:ln>
                <a:solidFill>
                  <a:prstClr val="black"/>
                </a:solidFill>
                <a:effectLst/>
                <a:uLnTx/>
                <a:uFillTx/>
                <a:latin typeface="Montserrat" pitchFamily="2" charset="77"/>
                <a:sym typeface="Arial"/>
              </a:rPr>
              <a:t>Zet inzichten direct om in actie</a:t>
            </a:r>
          </a:p>
          <a:p>
            <a:pPr marL="0" marR="0" lvl="0" indent="0" algn="l" defTabSz="609539" rtl="0" eaLnBrk="1" fontAlgn="auto" latinLnBrk="0" hangingPunct="1">
              <a:lnSpc>
                <a:spcPct val="114000"/>
              </a:lnSpc>
              <a:spcBef>
                <a:spcPts val="1200"/>
              </a:spcBef>
              <a:spcAft>
                <a:spcPts val="0"/>
              </a:spcAft>
              <a:buClr>
                <a:prstClr val="black"/>
              </a:buClr>
              <a:buSzPts val="1100"/>
              <a:buFont typeface="Arial"/>
              <a:buNone/>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Deze routecheck staat niet op zichzelf. Gebruik wat je hier ontdekt om je andere projectdocumenten bij te werken.</a:t>
            </a:r>
          </a:p>
          <a:p>
            <a:pPr marL="171450" marR="0" lvl="0" indent="-171450" algn="l" defTabSz="609539" rtl="0" eaLnBrk="1" fontAlgn="auto" latinLnBrk="0" hangingPunct="1">
              <a:lnSpc>
                <a:spcPct val="114000"/>
              </a:lnSpc>
              <a:spcBef>
                <a:spcPts val="1200"/>
              </a:spcBef>
              <a:spcAft>
                <a:spcPts val="0"/>
              </a:spcAft>
              <a:buClr>
                <a:prstClr val="black"/>
              </a:buClr>
              <a:buSzPct val="120000"/>
              <a:buFont typeface="Arial"/>
              <a:buBlip>
                <a:blip r:embed="rId4"/>
              </a:buBlip>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Planning: blijkt dat iets niet werkt of meer tijd kost? Pas de planning direct aan.</a:t>
            </a:r>
          </a:p>
          <a:p>
            <a:pPr marL="171450" marR="0" lvl="0" indent="-171450" algn="l" defTabSz="609539" rtl="0" eaLnBrk="1" fontAlgn="auto" latinLnBrk="0" hangingPunct="1">
              <a:lnSpc>
                <a:spcPct val="114000"/>
              </a:lnSpc>
              <a:spcBef>
                <a:spcPts val="1200"/>
              </a:spcBef>
              <a:spcAft>
                <a:spcPts val="0"/>
              </a:spcAft>
              <a:buClr>
                <a:prstClr val="black"/>
              </a:buClr>
              <a:buSzPct val="120000"/>
              <a:buFont typeface="Arial"/>
              <a:buBlip>
                <a:blip r:embed="rId4"/>
              </a:buBlip>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Risico's: komen er nieuwe knelpunten aan het licht? Voeg ze toe aan de risico- en maatregelenanalyse.</a:t>
            </a:r>
          </a:p>
          <a:p>
            <a:pPr marL="171450" marR="0" lvl="0" indent="-171450" algn="l" defTabSz="609539" rtl="0" eaLnBrk="1" fontAlgn="auto" latinLnBrk="0" hangingPunct="1">
              <a:lnSpc>
                <a:spcPct val="114000"/>
              </a:lnSpc>
              <a:spcBef>
                <a:spcPts val="1200"/>
              </a:spcBef>
              <a:spcAft>
                <a:spcPts val="0"/>
              </a:spcAft>
              <a:buClr>
                <a:prstClr val="black"/>
              </a:buClr>
              <a:buSzPct val="120000"/>
              <a:buFont typeface="Arial"/>
              <a:buBlip>
                <a:blip r:embed="rId4"/>
              </a:buBlip>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Communicatie: merk je dat een bepaalde aanpak goed werkt? Leg dit vast in je communicatiepijlers en –plan, zodat deze kennis niet verloren gaat.</a:t>
            </a:r>
          </a:p>
          <a:p>
            <a:pPr marL="171450" marR="0" lvl="0" indent="-171450" algn="l" defTabSz="609539" rtl="0" eaLnBrk="1" fontAlgn="auto" latinLnBrk="0" hangingPunct="1">
              <a:lnSpc>
                <a:spcPct val="114000"/>
              </a:lnSpc>
              <a:spcBef>
                <a:spcPts val="1200"/>
              </a:spcBef>
              <a:spcAft>
                <a:spcPts val="0"/>
              </a:spcAft>
              <a:buClr>
                <a:prstClr val="black"/>
              </a:buClr>
              <a:buSzPct val="120000"/>
              <a:buFont typeface="Arial"/>
              <a:buBlip>
                <a:blip r:embed="rId4"/>
              </a:buBlip>
              <a:tabLst/>
              <a:defRPr/>
            </a:pP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Successen behaald? Vergeet ze niet organisatiebreed te vieren. Gebruik hiervoor de ’Stroomversneller’ uit stap 5 van de </a:t>
            </a:r>
            <a:r>
              <a:rPr kumimoji="0" lang="nl-NL" sz="1200" b="0" u="none" strike="noStrike" kern="1200" cap="none" spc="0" normalizeH="0" baseline="0" noProof="0" dirty="0" err="1">
                <a:ln>
                  <a:noFill/>
                </a:ln>
                <a:solidFill>
                  <a:prstClr val="black"/>
                </a:solidFill>
                <a:effectLst/>
                <a:uLnTx/>
                <a:uFillTx/>
                <a:latin typeface="Hanken Grotesk" pitchFamily="2" charset="77"/>
                <a:sym typeface="Arial"/>
              </a:rPr>
              <a:t>roadmap</a:t>
            </a:r>
            <a:r>
              <a:rPr kumimoji="0" lang="nl-NL" sz="1200" b="0" u="none" strike="noStrike" kern="1200" cap="none" spc="0" normalizeH="0" baseline="0" noProof="0" dirty="0">
                <a:ln>
                  <a:noFill/>
                </a:ln>
                <a:solidFill>
                  <a:prstClr val="black"/>
                </a:solidFill>
                <a:effectLst/>
                <a:uLnTx/>
                <a:uFillTx/>
                <a:latin typeface="Hanken Grotesk" pitchFamily="2" charset="77"/>
                <a:sym typeface="Arial"/>
              </a:rPr>
              <a:t>.</a:t>
            </a:r>
          </a:p>
        </p:txBody>
      </p:sp>
    </p:spTree>
    <p:extLst>
      <p:ext uri="{BB962C8B-B14F-4D97-AF65-F5344CB8AC3E}">
        <p14:creationId xmlns:p14="http://schemas.microsoft.com/office/powerpoint/2010/main" val="936845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2BA830-D457-10D2-596D-AE372697D8F2}"/>
            </a:ext>
          </a:extLst>
        </p:cNvPr>
        <p:cNvGrpSpPr/>
        <p:nvPr/>
      </p:nvGrpSpPr>
      <p:grpSpPr>
        <a:xfrm>
          <a:off x="0" y="0"/>
          <a:ext cx="0" cy="0"/>
          <a:chOff x="0" y="0"/>
          <a:chExt cx="0" cy="0"/>
        </a:xfrm>
      </p:grpSpPr>
      <p:pic>
        <p:nvPicPr>
          <p:cNvPr id="17" name="Afbeelding 16">
            <a:extLst>
              <a:ext uri="{FF2B5EF4-FFF2-40B4-BE49-F238E27FC236}">
                <a16:creationId xmlns:a16="http://schemas.microsoft.com/office/drawing/2014/main" id="{59924437-7DAD-A27E-58B3-BCE08DD65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4598703">
            <a:off x="9736332" y="309863"/>
            <a:ext cx="2364542" cy="2364542"/>
          </a:xfrm>
          <a:prstGeom prst="rect">
            <a:avLst/>
          </a:prstGeom>
        </p:spPr>
      </p:pic>
      <p:sp>
        <p:nvSpPr>
          <p:cNvPr id="2" name="Rechthoek 1">
            <a:extLst>
              <a:ext uri="{FF2B5EF4-FFF2-40B4-BE49-F238E27FC236}">
                <a16:creationId xmlns:a16="http://schemas.microsoft.com/office/drawing/2014/main" id="{6419F34C-493E-B826-096D-F04723215B85}"/>
              </a:ext>
            </a:extLst>
          </p:cNvPr>
          <p:cNvSpPr/>
          <p:nvPr/>
        </p:nvSpPr>
        <p:spPr>
          <a:xfrm>
            <a:off x="12540904" y="-2"/>
            <a:ext cx="7015273" cy="685800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sp>
        <p:nvSpPr>
          <p:cNvPr id="8" name="Tekstvak 9">
            <a:extLst>
              <a:ext uri="{FF2B5EF4-FFF2-40B4-BE49-F238E27FC236}">
                <a16:creationId xmlns:a16="http://schemas.microsoft.com/office/drawing/2014/main" id="{56161002-0223-FC1C-2681-AE0552A08EC1}"/>
              </a:ext>
            </a:extLst>
          </p:cNvPr>
          <p:cNvSpPr txBox="1"/>
          <p:nvPr/>
        </p:nvSpPr>
        <p:spPr>
          <a:xfrm>
            <a:off x="13063229" y="377155"/>
            <a:ext cx="6354792" cy="4273157"/>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609539" rtl="0" eaLnBrk="1" fontAlgn="auto" latinLnBrk="0" hangingPunct="1">
              <a:lnSpc>
                <a:spcPct val="114000"/>
              </a:lnSpc>
              <a:spcBef>
                <a:spcPts val="800"/>
              </a:spcBef>
              <a:spcAft>
                <a:spcPts val="0"/>
              </a:spcAft>
              <a:buClr>
                <a:srgbClr val="000000"/>
              </a:buClr>
              <a:buSzTx/>
              <a:buFont typeface="Arial"/>
              <a:buNone/>
              <a:tabLst/>
              <a:defRPr/>
            </a:pPr>
            <a:r>
              <a:rPr kumimoji="0" lang="nl-NL" sz="1400" u="none" strike="noStrike" kern="1200" cap="none" spc="0" normalizeH="0" baseline="0" noProof="0" dirty="0">
                <a:ln>
                  <a:noFill/>
                </a:ln>
                <a:solidFill>
                  <a:srgbClr val="000000"/>
                </a:solidFill>
                <a:effectLst/>
                <a:uLnTx/>
                <a:uFillTx/>
                <a:latin typeface="Montserrat" pitchFamily="2" charset="77"/>
                <a:ea typeface="Calibri"/>
                <a:sym typeface="Arial"/>
              </a:rPr>
              <a:t>Wat vul je hier in? </a:t>
            </a:r>
            <a:br>
              <a:rPr kumimoji="0" lang="nl-NL" sz="1400" u="none" strike="noStrike" kern="1200" cap="none" spc="0" normalizeH="0" baseline="0" noProof="0" dirty="0">
                <a:ln>
                  <a:noFill/>
                </a:ln>
                <a:solidFill>
                  <a:srgbClr val="000000"/>
                </a:solidFill>
                <a:effectLst/>
                <a:uLnTx/>
                <a:uFillTx/>
                <a:latin typeface="Hanken Grotesk" pitchFamily="2" charset="77"/>
                <a:ea typeface="Calibri"/>
                <a:sym typeface="Arial"/>
              </a:rPr>
            </a:br>
            <a:r>
              <a:rPr kumimoji="0" lang="nl-NL" sz="1200" u="none" strike="noStrike" kern="1200" cap="none" spc="0" normalizeH="0" baseline="0" noProof="0" dirty="0">
                <a:ln>
                  <a:noFill/>
                </a:ln>
                <a:solidFill>
                  <a:srgbClr val="000000"/>
                </a:solidFill>
                <a:effectLst/>
                <a:uLnTx/>
                <a:uFillTx/>
                <a:latin typeface="Hanken Grotesk" pitchFamily="2" charset="77"/>
                <a:ea typeface="Calibri"/>
                <a:sym typeface="Arial"/>
              </a:rPr>
              <a:t>Omschrijf het kerndoel van jullie project in één zin, en vul dit in op deze slide.</a:t>
            </a:r>
          </a:p>
          <a:p>
            <a:pPr marL="0" marR="0" lvl="0" indent="0" algn="l" defTabSz="609539" rtl="0" eaLnBrk="1" fontAlgn="auto" latinLnBrk="0" hangingPunct="1">
              <a:lnSpc>
                <a:spcPct val="114000"/>
              </a:lnSpc>
              <a:spcBef>
                <a:spcPts val="800"/>
              </a:spcBef>
              <a:spcAft>
                <a:spcPts val="0"/>
              </a:spcAft>
              <a:buClr>
                <a:srgbClr val="000000"/>
              </a:buClr>
              <a:buSzTx/>
              <a:buFont typeface="Arial"/>
              <a:buNone/>
              <a:tabLst/>
              <a:defRPr/>
            </a:pPr>
            <a:r>
              <a:rPr kumimoji="0" lang="nl-NL" sz="1200" u="none" strike="noStrike" kern="1200" cap="none" spc="0" normalizeH="0" baseline="0" noProof="0" dirty="0">
                <a:ln>
                  <a:noFill/>
                </a:ln>
                <a:solidFill>
                  <a:srgbClr val="000000"/>
                </a:solidFill>
                <a:effectLst/>
                <a:uLnTx/>
                <a:uFillTx/>
                <a:latin typeface="Hanken Grotesk" pitchFamily="2" charset="77"/>
                <a:ea typeface="Calibri"/>
                <a:sym typeface="Arial"/>
              </a:rPr>
              <a:t>Dit hoef je niet ter plekke te bedenken: jullie hebben dit in een eerdere stap al vastgesteld, bijvoorbeeld bij de 'Zeggenschapsdroom' of de 'Drie, twee, één… focus'. Kopieer het uit jullie bestaande plannen.</a:t>
            </a:r>
            <a:br>
              <a:rPr kumimoji="0" lang="nl-NL" sz="1400" u="none" strike="noStrike" kern="1200" cap="none" spc="0" normalizeH="0" baseline="0" noProof="0" dirty="0">
                <a:ln>
                  <a:noFill/>
                </a:ln>
                <a:solidFill>
                  <a:srgbClr val="000000"/>
                </a:solidFill>
                <a:effectLst/>
                <a:uLnTx/>
                <a:uFillTx/>
                <a:latin typeface="Hanken Grotesk" pitchFamily="2" charset="77"/>
                <a:ea typeface="Calibri"/>
                <a:sym typeface="Arial"/>
              </a:rPr>
            </a:br>
            <a:endParaRPr kumimoji="0" lang="nl-NL" sz="1400" u="none" strike="noStrike" kern="1200" cap="none" spc="0" normalizeH="0" baseline="0" noProof="0" dirty="0">
              <a:ln>
                <a:noFill/>
              </a:ln>
              <a:solidFill>
                <a:srgbClr val="000000"/>
              </a:solidFill>
              <a:effectLst/>
              <a:uLnTx/>
              <a:uFillTx/>
              <a:latin typeface="Hanken Grotesk" pitchFamily="2" charset="77"/>
              <a:sym typeface="Arial"/>
            </a:endParaRPr>
          </a:p>
          <a:p>
            <a:pPr marL="0" marR="0" lvl="0" indent="0" algn="l" defTabSz="609539" rtl="0" eaLnBrk="1" fontAlgn="auto" latinLnBrk="0" hangingPunct="1">
              <a:lnSpc>
                <a:spcPct val="114000"/>
              </a:lnSpc>
              <a:spcBef>
                <a:spcPts val="800"/>
              </a:spcBef>
              <a:spcAft>
                <a:spcPts val="0"/>
              </a:spcAft>
              <a:buClr>
                <a:srgbClr val="000000"/>
              </a:buClr>
              <a:buSzTx/>
              <a:buFont typeface="Arial"/>
              <a:buNone/>
              <a:tabLst/>
              <a:defRPr/>
            </a:pPr>
            <a:r>
              <a:rPr kumimoji="0" lang="nl-NL" sz="1400" u="none" strike="noStrike" kern="1200" cap="none" spc="0" normalizeH="0" baseline="0" noProof="0" dirty="0">
                <a:ln>
                  <a:noFill/>
                </a:ln>
                <a:solidFill>
                  <a:srgbClr val="000000"/>
                </a:solidFill>
                <a:effectLst/>
                <a:uLnTx/>
                <a:uFillTx/>
                <a:latin typeface="Montserrat" pitchFamily="2" charset="77"/>
                <a:ea typeface="Calibri"/>
                <a:sym typeface="Arial"/>
              </a:rPr>
              <a:t>Vragen om bij stil te staan</a:t>
            </a:r>
          </a:p>
          <a:p>
            <a:pPr marL="171450" marR="0" lvl="0" indent="-171450" algn="l" defTabSz="609539" rtl="0" eaLnBrk="1" fontAlgn="auto" latinLnBrk="0" hangingPunct="1">
              <a:lnSpc>
                <a:spcPct val="114000"/>
              </a:lnSpc>
              <a:spcBef>
                <a:spcPts val="800"/>
              </a:spcBef>
              <a:spcAft>
                <a:spcPts val="0"/>
              </a:spcAft>
              <a:buClr>
                <a:srgbClr val="000000"/>
              </a:buClr>
              <a:buSzTx/>
              <a:buFont typeface="Arial" panose="020B0604020202020204" pitchFamily="34" charset="0"/>
              <a:buChar char="•"/>
              <a:tabLst/>
              <a:defRPr/>
            </a:pPr>
            <a:r>
              <a:rPr kumimoji="0" lang="nl-NL" sz="1200" u="none" strike="noStrike" kern="1200" cap="none" spc="0" normalizeH="0" baseline="0" noProof="0" dirty="0">
                <a:ln>
                  <a:noFill/>
                </a:ln>
                <a:solidFill>
                  <a:srgbClr val="000000"/>
                </a:solidFill>
                <a:effectLst/>
                <a:uLnTx/>
                <a:uFillTx/>
                <a:latin typeface="Hanken Grotesk" pitchFamily="2" charset="77"/>
                <a:ea typeface="Calibri"/>
                <a:sym typeface="Arial"/>
              </a:rPr>
              <a:t>Waarom zijn we dit traject gestart?</a:t>
            </a:r>
          </a:p>
          <a:p>
            <a:pPr marL="171450" marR="0" lvl="0" indent="-171450" algn="l" defTabSz="609539" rtl="0" eaLnBrk="1" fontAlgn="auto" latinLnBrk="0" hangingPunct="1">
              <a:lnSpc>
                <a:spcPct val="114000"/>
              </a:lnSpc>
              <a:spcBef>
                <a:spcPts val="800"/>
              </a:spcBef>
              <a:spcAft>
                <a:spcPts val="0"/>
              </a:spcAft>
              <a:buClr>
                <a:srgbClr val="000000"/>
              </a:buClr>
              <a:buSzTx/>
              <a:buFont typeface="Arial" panose="020B0604020202020204" pitchFamily="34" charset="0"/>
              <a:buChar char="•"/>
              <a:tabLst/>
              <a:defRPr/>
            </a:pPr>
            <a:r>
              <a:rPr kumimoji="0" lang="nl-NL" sz="1200" u="none" strike="noStrike" kern="1200" cap="none" spc="0" normalizeH="0" baseline="0" noProof="0" dirty="0">
                <a:ln>
                  <a:noFill/>
                </a:ln>
                <a:solidFill>
                  <a:srgbClr val="000000"/>
                </a:solidFill>
                <a:effectLst/>
                <a:uLnTx/>
                <a:uFillTx/>
                <a:latin typeface="Hanken Grotesk" pitchFamily="2" charset="77"/>
                <a:ea typeface="Calibri"/>
                <a:sym typeface="Arial"/>
              </a:rPr>
              <a:t>Als je dit project in 1 minuut in de lift aan een nieuwe collega moet uitleggen, wat zeg je dan?</a:t>
            </a:r>
            <a:endParaRPr kumimoji="0" lang="nl-NL" sz="1200" u="none" strike="noStrike" kern="1200" cap="none" spc="0" normalizeH="0" baseline="0" noProof="0" dirty="0">
              <a:ln>
                <a:noFill/>
              </a:ln>
              <a:solidFill>
                <a:srgbClr val="000000"/>
              </a:solidFill>
              <a:effectLst/>
              <a:uLnTx/>
              <a:uFillTx/>
              <a:latin typeface="Hanken Grotesk" pitchFamily="2" charset="77"/>
              <a:sym typeface="Arial"/>
            </a:endParaRPr>
          </a:p>
          <a:p>
            <a:pPr marL="0" marR="0" lvl="0" indent="0" algn="l" defTabSz="609539" rtl="0" eaLnBrk="1" fontAlgn="auto" latinLnBrk="0" hangingPunct="1">
              <a:lnSpc>
                <a:spcPct val="114000"/>
              </a:lnSpc>
              <a:spcBef>
                <a:spcPts val="800"/>
              </a:spcBef>
              <a:spcAft>
                <a:spcPts val="0"/>
              </a:spcAft>
              <a:buClr>
                <a:srgbClr val="000000"/>
              </a:buClr>
              <a:buSzTx/>
              <a:buFont typeface="Arial"/>
              <a:buNone/>
              <a:tabLst/>
              <a:defRPr/>
            </a:pPr>
            <a:endParaRPr kumimoji="0" lang="nl-NL" sz="1200" u="none" strike="noStrike" kern="1200" cap="none" spc="0" normalizeH="0" baseline="0" noProof="0" dirty="0">
              <a:ln>
                <a:noFill/>
              </a:ln>
              <a:solidFill>
                <a:prstClr val="black"/>
              </a:solidFill>
              <a:effectLst/>
              <a:uLnTx/>
              <a:uFillTx/>
              <a:latin typeface="Montserrat" pitchFamily="2" charset="77"/>
              <a:ea typeface="Calibri"/>
              <a:sym typeface="Arial"/>
            </a:endParaRPr>
          </a:p>
          <a:p>
            <a:pPr marL="0" marR="0" lvl="0" indent="0" algn="l" defTabSz="609539" rtl="0" eaLnBrk="1" fontAlgn="auto" latinLnBrk="0" hangingPunct="1">
              <a:lnSpc>
                <a:spcPct val="114000"/>
              </a:lnSpc>
              <a:spcBef>
                <a:spcPts val="800"/>
              </a:spcBef>
              <a:spcAft>
                <a:spcPts val="0"/>
              </a:spcAft>
              <a:buClr>
                <a:srgbClr val="000000"/>
              </a:buClr>
              <a:buSzTx/>
              <a:buFont typeface="Arial"/>
              <a:buNone/>
              <a:tabLst/>
              <a:defRPr/>
            </a:pPr>
            <a:r>
              <a:rPr kumimoji="0" lang="nl-NL" sz="1400" u="none" strike="noStrike" kern="1200" cap="none" spc="0" normalizeH="0" baseline="0" noProof="0" dirty="0">
                <a:ln>
                  <a:noFill/>
                </a:ln>
                <a:solidFill>
                  <a:prstClr val="black"/>
                </a:solidFill>
                <a:effectLst/>
                <a:uLnTx/>
                <a:uFillTx/>
                <a:latin typeface="Montserrat" pitchFamily="2" charset="77"/>
                <a:sym typeface="Arial"/>
              </a:rPr>
              <a:t>Wil je deze slide delen?</a:t>
            </a:r>
            <a:endParaRPr kumimoji="0" lang="nl-NL" sz="1400" u="none" strike="noStrike" kern="1200" cap="none" spc="0" normalizeH="0" baseline="0" noProof="0" dirty="0">
              <a:ln>
                <a:noFill/>
              </a:ln>
              <a:solidFill>
                <a:srgbClr val="000000"/>
              </a:solidFill>
              <a:effectLst/>
              <a:uLnTx/>
              <a:uFillTx/>
              <a:latin typeface="Montserrat" pitchFamily="2" charset="77"/>
              <a:sym typeface="Arial"/>
            </a:endParaRPr>
          </a:p>
          <a:p>
            <a:pPr marL="228600" marR="0" lvl="0" indent="-228600" algn="l" defTabSz="609539" rtl="0" eaLnBrk="1" fontAlgn="auto" latinLnBrk="0" hangingPunct="1">
              <a:lnSpc>
                <a:spcPct val="114000"/>
              </a:lnSpc>
              <a:spcBef>
                <a:spcPts val="800"/>
              </a:spcBef>
              <a:spcAft>
                <a:spcPts val="0"/>
              </a:spcAft>
              <a:buClr>
                <a:srgbClr val="000000"/>
              </a:buClr>
              <a:buSzTx/>
              <a:buFont typeface="Arial"/>
              <a:buAutoNum type="arabicPeriod"/>
              <a:tabLst/>
              <a:defRPr/>
            </a:pPr>
            <a:r>
              <a:rPr kumimoji="0" lang="nl-NL" sz="1200" u="none" strike="noStrike" kern="1200" cap="none" spc="0" normalizeH="0" baseline="0" noProof="0" dirty="0">
                <a:ln>
                  <a:noFill/>
                </a:ln>
                <a:solidFill>
                  <a:prstClr val="black"/>
                </a:solidFill>
                <a:effectLst/>
                <a:uLnTx/>
                <a:uFillTx/>
                <a:latin typeface="Hanken Grotesk" pitchFamily="2" charset="77"/>
                <a:ea typeface="Calibri"/>
                <a:sym typeface="Arial"/>
              </a:rPr>
              <a:t>Verwijder de pijl die naar deze tekst naast de slide verwijst.</a:t>
            </a:r>
          </a:p>
          <a:p>
            <a:pPr marL="228600" marR="0" lvl="0" indent="-228600" algn="l" defTabSz="609539" rtl="0" eaLnBrk="1" fontAlgn="auto" latinLnBrk="0" hangingPunct="1">
              <a:lnSpc>
                <a:spcPct val="114000"/>
              </a:lnSpc>
              <a:spcBef>
                <a:spcPts val="800"/>
              </a:spcBef>
              <a:spcAft>
                <a:spcPts val="0"/>
              </a:spcAft>
              <a:buClr>
                <a:srgbClr val="000000"/>
              </a:buClr>
              <a:buSzTx/>
              <a:buFont typeface="Arial"/>
              <a:buAutoNum type="arabicPeriod"/>
              <a:tabLst/>
              <a:defRPr/>
            </a:pPr>
            <a:r>
              <a:rPr kumimoji="0" lang="nl-NL" sz="1200" u="none" strike="noStrike" kern="1200" cap="none" spc="0" normalizeH="0" baseline="0" noProof="0" dirty="0">
                <a:ln>
                  <a:noFill/>
                </a:ln>
                <a:solidFill>
                  <a:prstClr val="black"/>
                </a:solidFill>
                <a:effectLst/>
                <a:uLnTx/>
                <a:uFillTx/>
                <a:latin typeface="Hanken Grotesk" pitchFamily="2" charset="77"/>
                <a:ea typeface="Calibri"/>
                <a:sym typeface="Arial"/>
              </a:rPr>
              <a:t>Plaats desgewenst jullie organisatielogo rechtsboven op de slide.</a:t>
            </a:r>
          </a:p>
          <a:p>
            <a:pPr marL="228600" marR="0" lvl="0" indent="-228600" algn="l" defTabSz="609539" rtl="0" eaLnBrk="1" fontAlgn="auto" latinLnBrk="0" hangingPunct="1">
              <a:lnSpc>
                <a:spcPct val="114000"/>
              </a:lnSpc>
              <a:spcBef>
                <a:spcPts val="800"/>
              </a:spcBef>
              <a:spcAft>
                <a:spcPts val="0"/>
              </a:spcAft>
              <a:buClr>
                <a:srgbClr val="000000"/>
              </a:buClr>
              <a:buSzTx/>
              <a:buFont typeface="Arial"/>
              <a:buAutoNum type="arabicPeriod"/>
              <a:tabLst/>
              <a:defRPr/>
            </a:pPr>
            <a:r>
              <a:rPr kumimoji="0" lang="nl-NL" sz="1200" u="none" strike="noStrike" kern="1200" cap="none" spc="0" normalizeH="0" baseline="0" noProof="0" dirty="0">
                <a:ln>
                  <a:noFill/>
                </a:ln>
                <a:solidFill>
                  <a:prstClr val="black"/>
                </a:solidFill>
                <a:effectLst/>
                <a:uLnTx/>
                <a:uFillTx/>
                <a:latin typeface="Hanken Grotesk" pitchFamily="2" charset="77"/>
                <a:ea typeface="Calibri"/>
                <a:sym typeface="Arial"/>
              </a:rPr>
              <a:t>Exporteer de gewenste slides als PDF.</a:t>
            </a:r>
            <a:endParaRPr kumimoji="0" lang="nl-NL" sz="1867" b="0" i="0" u="none" strike="noStrike" kern="1200" cap="none" spc="0" normalizeH="0" baseline="0" noProof="0" dirty="0">
              <a:ln>
                <a:noFill/>
              </a:ln>
              <a:solidFill>
                <a:srgbClr val="000000"/>
              </a:solidFill>
              <a:effectLst/>
              <a:uLnTx/>
              <a:uFillTx/>
              <a:latin typeface="Hanken Grotesk" pitchFamily="2" charset="77"/>
              <a:ea typeface="Calibri"/>
              <a:cs typeface="Calibri"/>
              <a:sym typeface="Arial"/>
            </a:endParaRPr>
          </a:p>
        </p:txBody>
      </p:sp>
      <p:sp>
        <p:nvSpPr>
          <p:cNvPr id="11" name="Google Shape;179;p20">
            <a:extLst>
              <a:ext uri="{FF2B5EF4-FFF2-40B4-BE49-F238E27FC236}">
                <a16:creationId xmlns:a16="http://schemas.microsoft.com/office/drawing/2014/main" id="{92D64C48-CC81-4BAD-D33E-6FDFCFEF7A67}"/>
              </a:ext>
            </a:extLst>
          </p:cNvPr>
          <p:cNvSpPr txBox="1"/>
          <p:nvPr/>
        </p:nvSpPr>
        <p:spPr>
          <a:xfrm>
            <a:off x="536892" y="1855243"/>
            <a:ext cx="8267539" cy="344710"/>
          </a:xfrm>
          <a:prstGeom prst="rect">
            <a:avLst/>
          </a:prstGeom>
          <a:noFill/>
          <a:ln>
            <a:noFill/>
          </a:ln>
        </p:spPr>
        <p:txBody>
          <a:bodyPr spcFirstLastPara="1" wrap="square" lIns="0" tIns="0" rIns="0" bIns="0" anchor="t" anchorCtr="0">
            <a:spAutoFit/>
          </a:bodyPr>
          <a:lstStyle/>
          <a:p>
            <a:pPr marL="0" marR="0" lvl="0" indent="0" algn="l" defTabSz="609539" rtl="0" eaLnBrk="1" fontAlgn="auto" latinLnBrk="0" hangingPunct="1">
              <a:lnSpc>
                <a:spcPct val="160000"/>
              </a:lnSpc>
              <a:spcBef>
                <a:spcPts val="0"/>
              </a:spcBef>
              <a:spcAft>
                <a:spcPts val="0"/>
              </a:spcAft>
              <a:buClrTx/>
              <a:buSzTx/>
              <a:buFontTx/>
              <a:buNone/>
              <a:tabLst/>
              <a:defRPr/>
            </a:pPr>
            <a:r>
              <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sym typeface="Inter"/>
              </a:rPr>
              <a:t>Waar gaat dit project over?</a:t>
            </a:r>
            <a:endPar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endParaRPr>
          </a:p>
        </p:txBody>
      </p:sp>
      <p:sp>
        <p:nvSpPr>
          <p:cNvPr id="13" name="Google Shape;60;p14">
            <a:extLst>
              <a:ext uri="{FF2B5EF4-FFF2-40B4-BE49-F238E27FC236}">
                <a16:creationId xmlns:a16="http://schemas.microsoft.com/office/drawing/2014/main" id="{FDC0C90B-2D3E-02E6-3361-46629D85F293}"/>
              </a:ext>
            </a:extLst>
          </p:cNvPr>
          <p:cNvSpPr txBox="1">
            <a:spLocks/>
          </p:cNvSpPr>
          <p:nvPr/>
        </p:nvSpPr>
        <p:spPr>
          <a:xfrm>
            <a:off x="415600" y="971413"/>
            <a:ext cx="11360800"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00000"/>
              </a:lnSpc>
              <a:spcBef>
                <a:spcPts val="0"/>
              </a:spcBef>
              <a:spcAft>
                <a:spcPts val="0"/>
              </a:spcAft>
              <a:buClr>
                <a:prstClr val="black"/>
              </a:buClr>
              <a:buSzPts val="2800"/>
              <a:buFont typeface="Arial"/>
              <a:buNone/>
              <a:tabLst/>
              <a:defRPr/>
            </a:pPr>
            <a:r>
              <a:rPr kumimoji="0" lang="nl-NL" sz="4400" u="none" strike="noStrike" kern="1200" cap="none" spc="0" normalizeH="0" baseline="0" noProof="1">
                <a:ln>
                  <a:noFill/>
                </a:ln>
                <a:solidFill>
                  <a:prstClr val="black"/>
                </a:solidFill>
                <a:effectLst/>
                <a:uLnTx/>
                <a:uFillTx/>
                <a:latin typeface="Montserrat" pitchFamily="2" charset="77"/>
                <a:sym typeface="Arial"/>
              </a:rPr>
              <a:t>De stip aan de horizon</a:t>
            </a:r>
          </a:p>
        </p:txBody>
      </p:sp>
      <p:pic>
        <p:nvPicPr>
          <p:cNvPr id="16" name="Afbeelding 15">
            <a:extLst>
              <a:ext uri="{FF2B5EF4-FFF2-40B4-BE49-F238E27FC236}">
                <a16:creationId xmlns:a16="http://schemas.microsoft.com/office/drawing/2014/main" id="{1DECCAE2-460D-8FC8-3B30-0671C565A13B}"/>
              </a:ext>
            </a:extLst>
          </p:cNvPr>
          <p:cNvPicPr>
            <a:picLocks noChangeAspect="1"/>
          </p:cNvPicPr>
          <p:nvPr/>
        </p:nvPicPr>
        <p:blipFill>
          <a:blip r:embed="rId3"/>
          <a:stretch>
            <a:fillRect/>
          </a:stretch>
        </p:blipFill>
        <p:spPr>
          <a:xfrm>
            <a:off x="278405" y="212500"/>
            <a:ext cx="1720111" cy="441273"/>
          </a:xfrm>
          <a:prstGeom prst="rect">
            <a:avLst/>
          </a:prstGeom>
        </p:spPr>
      </p:pic>
      <p:sp>
        <p:nvSpPr>
          <p:cNvPr id="18" name="Tekstvak 17">
            <a:extLst>
              <a:ext uri="{FF2B5EF4-FFF2-40B4-BE49-F238E27FC236}">
                <a16:creationId xmlns:a16="http://schemas.microsoft.com/office/drawing/2014/main" id="{50A99542-A292-8F30-F473-FE7197F49293}"/>
              </a:ext>
            </a:extLst>
          </p:cNvPr>
          <p:cNvSpPr txBox="1"/>
          <p:nvPr/>
        </p:nvSpPr>
        <p:spPr>
          <a:xfrm>
            <a:off x="9817054" y="1187157"/>
            <a:ext cx="2072659" cy="558679"/>
          </a:xfrm>
          <a:prstGeom prst="rect">
            <a:avLst/>
          </a:prstGeom>
          <a:noFill/>
        </p:spPr>
        <p:txBody>
          <a:bodyPr wrap="square">
            <a:spAutoFit/>
          </a:bodyPr>
          <a:lstStyle/>
          <a:p>
            <a:pPr marL="0" marR="0" lvl="0" indent="0" algn="l" defTabSz="914377" rtl="0" eaLnBrk="1" fontAlgn="auto" latinLnBrk="0" hangingPunct="1">
              <a:lnSpc>
                <a:spcPct val="114000"/>
              </a:lnSpc>
              <a:spcBef>
                <a:spcPts val="0"/>
              </a:spcBef>
              <a:spcAft>
                <a:spcPts val="0"/>
              </a:spcAft>
              <a:buClrTx/>
              <a:buSzTx/>
              <a:buFontTx/>
              <a:buNone/>
              <a:tabLst/>
              <a:defRPr/>
            </a:pPr>
            <a:r>
              <a:rPr kumimoji="0" lang="nl-NL" sz="900" b="0" i="0" u="sng" strike="noStrike" kern="1200" cap="none" spc="0" normalizeH="0" baseline="0" noProof="1">
                <a:ln>
                  <a:noFill/>
                </a:ln>
                <a:solidFill>
                  <a:prstClr val="black"/>
                </a:solidFill>
                <a:effectLst/>
                <a:uLnTx/>
                <a:uFillTx/>
                <a:latin typeface="Hanken Grotesk" pitchFamily="2" charset="77"/>
                <a:ea typeface="+mn-ea"/>
                <a:cs typeface="+mn-cs"/>
              </a:rPr>
              <a:t>Tip:</a:t>
            </a:r>
            <a:r>
              <a:rPr kumimoji="0" lang="nl-NL" sz="900" b="0" i="0" u="none" strike="noStrike" kern="1200" cap="none" spc="0" normalizeH="0" baseline="0" noProof="1">
                <a:ln>
                  <a:noFill/>
                </a:ln>
                <a:solidFill>
                  <a:prstClr val="black"/>
                </a:solidFill>
                <a:effectLst/>
                <a:uLnTx/>
                <a:uFillTx/>
                <a:latin typeface="Hanken Grotesk" pitchFamily="2" charset="77"/>
                <a:ea typeface="+mn-ea"/>
                <a:cs typeface="+mn-cs"/>
              </a:rPr>
              <a:t> ga uit presentatie-modus en scroll naar rechts voor begeleiding bij het invullen van dit format.</a:t>
            </a:r>
          </a:p>
        </p:txBody>
      </p:sp>
      <p:sp>
        <p:nvSpPr>
          <p:cNvPr id="21" name="Rechthoek 5">
            <a:extLst>
              <a:ext uri="{FF2B5EF4-FFF2-40B4-BE49-F238E27FC236}">
                <a16:creationId xmlns:a16="http://schemas.microsoft.com/office/drawing/2014/main" id="{9479FD4F-E6DB-30B7-CCA5-A426A6FE116E}"/>
              </a:ext>
            </a:extLst>
          </p:cNvPr>
          <p:cNvSpPr/>
          <p:nvPr/>
        </p:nvSpPr>
        <p:spPr>
          <a:xfrm rot="10800000">
            <a:off x="690870" y="2435156"/>
            <a:ext cx="9567826" cy="3843723"/>
          </a:xfrm>
          <a:custGeom>
            <a:avLst/>
            <a:gdLst>
              <a:gd name="csX0" fmla="*/ 0 w 5025948"/>
              <a:gd name="csY0" fmla="*/ 0 h 3731172"/>
              <a:gd name="csX1" fmla="*/ 5025948 w 5025948"/>
              <a:gd name="csY1" fmla="*/ 0 h 3731172"/>
              <a:gd name="csX2" fmla="*/ 5025948 w 5025948"/>
              <a:gd name="csY2" fmla="*/ 3731172 h 3731172"/>
              <a:gd name="csX3" fmla="*/ 0 w 5025948"/>
              <a:gd name="csY3" fmla="*/ 3731172 h 3731172"/>
              <a:gd name="csX4" fmla="*/ 0 w 5025948"/>
              <a:gd name="csY4" fmla="*/ 0 h 3731172"/>
              <a:gd name="csX0" fmla="*/ 0 w 5059814"/>
              <a:gd name="csY0" fmla="*/ 0 h 3765039"/>
              <a:gd name="csX1" fmla="*/ 5059814 w 5059814"/>
              <a:gd name="csY1" fmla="*/ 33867 h 3765039"/>
              <a:gd name="csX2" fmla="*/ 5059814 w 5059814"/>
              <a:gd name="csY2" fmla="*/ 3765039 h 3765039"/>
              <a:gd name="csX3" fmla="*/ 33866 w 5059814"/>
              <a:gd name="csY3" fmla="*/ 3765039 h 3765039"/>
              <a:gd name="csX4" fmla="*/ 0 w 5059814"/>
              <a:gd name="csY4" fmla="*/ 0 h 3765039"/>
              <a:gd name="csX0" fmla="*/ 0 w 5116258"/>
              <a:gd name="csY0" fmla="*/ 0 h 3776328"/>
              <a:gd name="csX1" fmla="*/ 5059814 w 5116258"/>
              <a:gd name="csY1" fmla="*/ 33867 h 3776328"/>
              <a:gd name="csX2" fmla="*/ 5116258 w 5116258"/>
              <a:gd name="csY2" fmla="*/ 3776328 h 3776328"/>
              <a:gd name="csX3" fmla="*/ 33866 w 5116258"/>
              <a:gd name="csY3" fmla="*/ 3765039 h 3776328"/>
              <a:gd name="csX4" fmla="*/ 0 w 5116258"/>
              <a:gd name="csY4" fmla="*/ 0 h 3776328"/>
            </a:gdLst>
            <a:ahLst/>
            <a:cxnLst>
              <a:cxn ang="0">
                <a:pos x="csX0" y="csY0"/>
              </a:cxn>
              <a:cxn ang="0">
                <a:pos x="csX1" y="csY1"/>
              </a:cxn>
              <a:cxn ang="0">
                <a:pos x="csX2" y="csY2"/>
              </a:cxn>
              <a:cxn ang="0">
                <a:pos x="csX3" y="csY3"/>
              </a:cxn>
              <a:cxn ang="0">
                <a:pos x="csX4" y="csY4"/>
              </a:cxn>
            </a:cxnLst>
            <a:rect l="l" t="t" r="r" b="b"/>
            <a:pathLst>
              <a:path w="5116258" h="3776328">
                <a:moveTo>
                  <a:pt x="0" y="0"/>
                </a:moveTo>
                <a:lnTo>
                  <a:pt x="5059814" y="33867"/>
                </a:lnTo>
                <a:lnTo>
                  <a:pt x="5116258" y="3776328"/>
                </a:lnTo>
                <a:lnTo>
                  <a:pt x="33866" y="3765039"/>
                </a:lnTo>
                <a:lnTo>
                  <a:pt x="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srgbClr val="F8E3DD"/>
              </a:solidFill>
              <a:effectLst/>
              <a:uLnTx/>
              <a:uFillTx/>
              <a:latin typeface="Hanken Grotesk" pitchFamily="2" charset="77"/>
              <a:ea typeface="+mn-ea"/>
              <a:cs typeface="+mn-cs"/>
            </a:endParaRPr>
          </a:p>
        </p:txBody>
      </p:sp>
      <p:sp>
        <p:nvSpPr>
          <p:cNvPr id="22" name="Google Shape;61;p14">
            <a:extLst>
              <a:ext uri="{FF2B5EF4-FFF2-40B4-BE49-F238E27FC236}">
                <a16:creationId xmlns:a16="http://schemas.microsoft.com/office/drawing/2014/main" id="{7EFBDCA2-7487-3612-DDFB-4416C4E15A7A}"/>
              </a:ext>
            </a:extLst>
          </p:cNvPr>
          <p:cNvSpPr txBox="1">
            <a:spLocks/>
          </p:cNvSpPr>
          <p:nvPr/>
        </p:nvSpPr>
        <p:spPr>
          <a:xfrm>
            <a:off x="1138459" y="2734069"/>
            <a:ext cx="6159324" cy="2147213"/>
          </a:xfrm>
          <a:prstGeom prst="rect">
            <a:avLst/>
          </a:prstGeom>
          <a:noFill/>
          <a:ln>
            <a:noFill/>
          </a:ln>
        </p:spPr>
        <p:txBody>
          <a:bodyPr spcFirstLastPara="1" wrap="square" lIns="121900" tIns="121900" rIns="121900" bIns="121900" anchor="t" anchorCtr="0">
            <a:normAutofit/>
          </a:bodyPr>
          <a:lstStyle>
            <a:defPPr marR="0" lvl="0" algn="l" rtl="0">
              <a:lnSpc>
                <a:spcPct val="100000"/>
              </a:lnSpc>
              <a:spcBef>
                <a:spcPts val="0"/>
              </a:spcBef>
              <a:spcAft>
                <a:spcPts val="0"/>
              </a:spcAft>
            </a:defPPr>
            <a:lvl1pPr marL="609585" marR="0" lvl="0" indent="-457189" algn="l" rtl="0">
              <a:lnSpc>
                <a:spcPct val="115000"/>
              </a:lnSpc>
              <a:spcBef>
                <a:spcPts val="0"/>
              </a:spcBef>
              <a:spcAft>
                <a:spcPts val="0"/>
              </a:spcAft>
              <a:buClr>
                <a:schemeClr val="dk2"/>
              </a:buClr>
              <a:buSzPts val="1800"/>
              <a:buFont typeface="Arial"/>
              <a:buChar char="●"/>
              <a:defRPr sz="1800" b="1" i="0" u="none" strike="noStrike" cap="none">
                <a:solidFill>
                  <a:schemeClr val="dk2"/>
                </a:solidFill>
                <a:latin typeface="Montserrat SemiBold" pitchFamily="2" charset="77"/>
                <a:ea typeface="Montserrat SemiBold" pitchFamily="2" charset="77"/>
                <a:cs typeface="Arial"/>
                <a:sym typeface="Arial"/>
              </a:defRPr>
            </a:lvl1pPr>
            <a:lvl2pPr marL="1219170" marR="0" lvl="1"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2pPr>
            <a:lvl3pPr marL="1828754" marR="0" lvl="2"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3pPr>
            <a:lvl4pPr marL="2438339" marR="0" lvl="3"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4pPr>
            <a:lvl5pPr marL="3047924" marR="0" lvl="4"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5pPr>
            <a:lvl6pPr marL="3657509" marR="0" lvl="5"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6pPr>
            <a:lvl7pPr marL="4267093" marR="0" lvl="6"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7pPr>
            <a:lvl8pPr marL="4876678" marR="0" lvl="7"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8pPr>
            <a:lvl9pPr marL="5486263" marR="0" lvl="8"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9pPr>
          </a:lstStyle>
          <a:p>
            <a:pPr marL="0" marR="0" lvl="0" indent="0" algn="l" defTabSz="609539" rtl="0" eaLnBrk="1" fontAlgn="auto" latinLnBrk="0" hangingPunct="1">
              <a:lnSpc>
                <a:spcPct val="115000"/>
              </a:lnSpc>
              <a:spcBef>
                <a:spcPts val="0"/>
              </a:spcBef>
              <a:spcAft>
                <a:spcPts val="0"/>
              </a:spcAft>
              <a:buClr>
                <a:srgbClr val="1F497D"/>
              </a:buClr>
              <a:buSzPts val="1800"/>
              <a:buFont typeface="Arial"/>
              <a:buNone/>
              <a:tabLst/>
              <a:defRPr/>
            </a:pPr>
            <a:r>
              <a:rPr kumimoji="0" lang="nl-NL" sz="2000" u="none" strike="noStrike" kern="1200" cap="none" spc="0" normalizeH="0" baseline="0" noProof="1">
                <a:ln>
                  <a:noFill/>
                </a:ln>
                <a:solidFill>
                  <a:prstClr val="black"/>
                </a:solidFill>
                <a:effectLst/>
                <a:uLnTx/>
                <a:uFillTx/>
                <a:latin typeface="Montserrat" pitchFamily="2" charset="77"/>
                <a:sym typeface="Arial"/>
              </a:rPr>
              <a:t>Ons doel</a:t>
            </a:r>
          </a:p>
          <a:p>
            <a:pPr marL="0" marR="0" lvl="0" indent="0" algn="l" defTabSz="609539" rtl="0" eaLnBrk="1" fontAlgn="auto" latinLnBrk="0" hangingPunct="1">
              <a:lnSpc>
                <a:spcPct val="150000"/>
              </a:lnSpc>
              <a:spcBef>
                <a:spcPts val="1600"/>
              </a:spcBef>
              <a:spcAft>
                <a:spcPts val="1600"/>
              </a:spcAft>
              <a:buClr>
                <a:srgbClr val="1F497D"/>
              </a:buClr>
              <a:buSzPts val="1800"/>
              <a:buFont typeface="Arial"/>
              <a:buNone/>
              <a:tabLst/>
              <a:defRPr/>
            </a:pPr>
            <a:r>
              <a:rPr kumimoji="0" lang="nl-NL" sz="1800" u="none" strike="noStrike" kern="1200" cap="none" spc="0" normalizeH="0" baseline="0" noProof="1">
                <a:ln>
                  <a:noFill/>
                </a:ln>
                <a:solidFill>
                  <a:prstClr val="black"/>
                </a:solidFill>
                <a:effectLst/>
                <a:uLnTx/>
                <a:uFillTx/>
                <a:latin typeface="Montserrat" pitchFamily="2" charset="77"/>
                <a:sym typeface="Arial"/>
              </a:rPr>
              <a:t>[Vertel in één zin waar jullie actieplan over gaat en hoe het bijdraagt aan meer zeggenschap.]</a:t>
            </a:r>
          </a:p>
        </p:txBody>
      </p:sp>
      <p:pic>
        <p:nvPicPr>
          <p:cNvPr id="26" name="Afbeelding 25">
            <a:extLst>
              <a:ext uri="{FF2B5EF4-FFF2-40B4-BE49-F238E27FC236}">
                <a16:creationId xmlns:a16="http://schemas.microsoft.com/office/drawing/2014/main" id="{0D390E34-BD20-5433-24AE-AB4F830C3C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6669" y="2167398"/>
            <a:ext cx="2229529" cy="4214948"/>
          </a:xfrm>
          <a:prstGeom prst="rect">
            <a:avLst/>
          </a:prstGeom>
        </p:spPr>
      </p:pic>
      <p:sp>
        <p:nvSpPr>
          <p:cNvPr id="3" name="Tekstvak 2">
            <a:extLst>
              <a:ext uri="{FF2B5EF4-FFF2-40B4-BE49-F238E27FC236}">
                <a16:creationId xmlns:a16="http://schemas.microsoft.com/office/drawing/2014/main" id="{2A43D19D-F241-21A7-A614-887FE4822279}"/>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prstClr val="black"/>
                </a:solidFill>
                <a:effectLst/>
                <a:uLnTx/>
                <a:uFillTx/>
                <a:latin typeface="Hanken Grotesk" pitchFamily="2" charset="77"/>
                <a:ea typeface="+mn-ea"/>
                <a:cs typeface="+mn-cs"/>
              </a:rPr>
              <a:t>Eigen logo hier</a:t>
            </a:r>
          </a:p>
        </p:txBody>
      </p:sp>
    </p:spTree>
    <p:extLst>
      <p:ext uri="{BB962C8B-B14F-4D97-AF65-F5344CB8AC3E}">
        <p14:creationId xmlns:p14="http://schemas.microsoft.com/office/powerpoint/2010/main" val="1289937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951BA1-6A09-794D-FA9F-731C5A3DFDFF}"/>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AFB7B1D2-664F-D706-0DFE-35E9939662AF}"/>
              </a:ext>
            </a:extLst>
          </p:cNvPr>
          <p:cNvSpPr/>
          <p:nvPr/>
        </p:nvSpPr>
        <p:spPr>
          <a:xfrm>
            <a:off x="12540904" y="-14654"/>
            <a:ext cx="7677495" cy="687265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sp>
        <p:nvSpPr>
          <p:cNvPr id="16" name="Tekstvak 9">
            <a:extLst>
              <a:ext uri="{FF2B5EF4-FFF2-40B4-BE49-F238E27FC236}">
                <a16:creationId xmlns:a16="http://schemas.microsoft.com/office/drawing/2014/main" id="{9F7511C7-2E07-C5B7-40A0-41CDAAE38A07}"/>
              </a:ext>
            </a:extLst>
          </p:cNvPr>
          <p:cNvSpPr txBox="1"/>
          <p:nvPr/>
        </p:nvSpPr>
        <p:spPr>
          <a:xfrm>
            <a:off x="13063229" y="377155"/>
            <a:ext cx="6354792" cy="4974247"/>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nl-NL" dirty="0">
                <a:latin typeface="Montserrat" pitchFamily="2" charset="77"/>
                <a:ea typeface="Calibri"/>
              </a:rPr>
              <a:t>Wat vul je hier in? </a:t>
            </a:r>
          </a:p>
          <a:p>
            <a:r>
              <a:rPr lang="nl-NL" dirty="0">
                <a:latin typeface="Hanken Grotesk" pitchFamily="2" charset="77"/>
                <a:ea typeface="Calibri"/>
              </a:rPr>
              <a:t>De huidige situatie: waar staan jullie nu en wat moet er veranderen? </a:t>
            </a:r>
            <a:br>
              <a:rPr lang="nl-NL" dirty="0">
                <a:latin typeface="Hanken Grotesk" pitchFamily="2" charset="77"/>
                <a:ea typeface="Calibri"/>
              </a:rPr>
            </a:br>
            <a:r>
              <a:rPr lang="nl-NL" dirty="0">
                <a:solidFill>
                  <a:srgbClr val="333333"/>
                </a:solidFill>
                <a:highlight>
                  <a:srgbClr val="FFFFFF"/>
                </a:highlight>
                <a:latin typeface="Hanken Grotesk" pitchFamily="2" charset="77"/>
                <a:ea typeface="Calibri"/>
                <a:cs typeface="Segoe UI"/>
              </a:rPr>
              <a:t>Maak hiervoor eventueel gebruik van de </a:t>
            </a:r>
            <a:r>
              <a:rPr lang="nl-NL" dirty="0" err="1">
                <a:solidFill>
                  <a:srgbClr val="333333"/>
                </a:solidFill>
                <a:highlight>
                  <a:srgbClr val="FFFFFF"/>
                </a:highlight>
                <a:latin typeface="Hanken Grotesk" pitchFamily="2" charset="77"/>
                <a:ea typeface="Calibri"/>
                <a:cs typeface="Segoe UI"/>
              </a:rPr>
              <a:t>hulpmidddelen</a:t>
            </a:r>
            <a:r>
              <a:rPr lang="nl-NL" dirty="0">
                <a:solidFill>
                  <a:srgbClr val="333333"/>
                </a:solidFill>
                <a:highlight>
                  <a:srgbClr val="FFFFFF"/>
                </a:highlight>
                <a:latin typeface="Hanken Grotesk" pitchFamily="2" charset="77"/>
                <a:ea typeface="Calibri"/>
                <a:cs typeface="Segoe UI"/>
              </a:rPr>
              <a:t> 'Zeggenschapsthermometer', de 'Spreek-je-uit-oproep' en/of 'Het goede gesprek'</a:t>
            </a:r>
            <a:r>
              <a:rPr lang="nl-NL" sz="1000" dirty="0">
                <a:solidFill>
                  <a:srgbClr val="333333"/>
                </a:solidFill>
                <a:highlight>
                  <a:srgbClr val="FFFFFF"/>
                </a:highlight>
                <a:latin typeface="Segoe UI"/>
                <a:ea typeface="Calibri"/>
                <a:cs typeface="Segoe UI"/>
              </a:rPr>
              <a:t>. </a:t>
            </a:r>
          </a:p>
          <a:p>
            <a:endParaRPr lang="nl-NL" dirty="0">
              <a:latin typeface="Hanken Grotesk" pitchFamily="2" charset="77"/>
              <a:ea typeface="Calibri"/>
            </a:endParaRPr>
          </a:p>
          <a:p>
            <a:r>
              <a:rPr lang="nl-NL" dirty="0">
                <a:latin typeface="Hanken Grotesk" pitchFamily="2" charset="77"/>
                <a:ea typeface="Calibri"/>
              </a:rPr>
              <a:t>De gewenste situatie: de overkoepelende toekomstvisie waar jullie project op de lange termijn aan bijdraagt.</a:t>
            </a:r>
            <a:br>
              <a:rPr lang="nl-NL" dirty="0">
                <a:latin typeface="Hanken Grotesk" pitchFamily="2" charset="77"/>
                <a:ea typeface="Calibri"/>
              </a:rPr>
            </a:br>
            <a:r>
              <a:rPr lang="nl-NL" dirty="0">
                <a:latin typeface="Hanken Grotesk" pitchFamily="2" charset="77"/>
                <a:ea typeface="Calibri"/>
              </a:rPr>
              <a:t>Maak hiervoor </a:t>
            </a:r>
            <a:r>
              <a:rPr lang="nl-NL" dirty="0" err="1">
                <a:latin typeface="Hanken Grotesk" pitchFamily="2" charset="77"/>
                <a:ea typeface="Calibri"/>
              </a:rPr>
              <a:t>gebuik</a:t>
            </a:r>
            <a:r>
              <a:rPr lang="nl-NL" dirty="0">
                <a:latin typeface="Hanken Grotesk" pitchFamily="2" charset="77"/>
                <a:ea typeface="Calibri"/>
              </a:rPr>
              <a:t> van de hulpmiddelen 'Zeggenschapsdroom' en/of de '</a:t>
            </a:r>
            <a:r>
              <a:rPr lang="nl-NL" dirty="0" err="1">
                <a:latin typeface="Hanken Grotesk" pitchFamily="2" charset="77"/>
                <a:ea typeface="Calibri"/>
              </a:rPr>
              <a:t>Drie,twee,een</a:t>
            </a:r>
            <a:r>
              <a:rPr lang="nl-NL" dirty="0">
                <a:latin typeface="Hanken Grotesk" pitchFamily="2" charset="77"/>
                <a:ea typeface="Calibri"/>
              </a:rPr>
              <a:t>... focus'</a:t>
            </a:r>
            <a:endParaRPr lang="nl-NL" dirty="0">
              <a:latin typeface="Hanken Grotesk" pitchFamily="2" charset="77"/>
            </a:endParaRPr>
          </a:p>
          <a:p>
            <a:endParaRPr lang="nl-NL" dirty="0">
              <a:latin typeface="Hanken Grotesk" pitchFamily="2" charset="77"/>
              <a:ea typeface="Calibri"/>
            </a:endParaRPr>
          </a:p>
          <a:p>
            <a:r>
              <a:rPr lang="nl-NL" dirty="0">
                <a:latin typeface="Hanken Grotesk" pitchFamily="2" charset="77"/>
                <a:ea typeface="Calibri"/>
              </a:rPr>
              <a:t>Neem de huidige en gewenste situatie over uit stap 1 van jullie actieplan.</a:t>
            </a:r>
            <a:endParaRPr lang="nl-NL" dirty="0">
              <a:latin typeface="Hanken Grotesk" pitchFamily="2" charset="77"/>
            </a:endParaRPr>
          </a:p>
          <a:p>
            <a:endParaRPr lang="nl-NL" dirty="0">
              <a:latin typeface="Hanken Grotesk" pitchFamily="2" charset="77"/>
              <a:ea typeface="Calibri"/>
            </a:endParaRPr>
          </a:p>
          <a:p>
            <a:r>
              <a:rPr lang="nl-NL" dirty="0">
                <a:latin typeface="Montserrat" pitchFamily="2" charset="77"/>
                <a:ea typeface="Calibri"/>
              </a:rPr>
              <a:t>Vragen om bij stil te staan</a:t>
            </a:r>
          </a:p>
          <a:p>
            <a:pPr marL="304815" indent="-304815">
              <a:buChar char="•"/>
            </a:pPr>
            <a:r>
              <a:rPr lang="nl-NL" dirty="0">
                <a:latin typeface="Hanken Grotesk" pitchFamily="2" charset="77"/>
                <a:ea typeface="Calibri"/>
              </a:rPr>
              <a:t>Is de huidige situatie veranderd ten opzichte van de start? </a:t>
            </a:r>
          </a:p>
          <a:p>
            <a:pPr marL="304800" indent="-304800">
              <a:buChar char="•"/>
            </a:pPr>
            <a:r>
              <a:rPr lang="nl-NL" dirty="0">
                <a:latin typeface="Hanken Grotesk" pitchFamily="2" charset="77"/>
                <a:ea typeface="Calibri"/>
              </a:rPr>
              <a:t>Werken we nog steeds samen toe naar dezelfde stip op de horizon?</a:t>
            </a:r>
          </a:p>
          <a:p>
            <a:endParaRPr lang="nl-NL" dirty="0">
              <a:latin typeface="Hanken Grotesk" pitchFamily="2" charset="77"/>
            </a:endParaRPr>
          </a:p>
          <a:p>
            <a:r>
              <a:rPr lang="nl-NL" dirty="0">
                <a:solidFill>
                  <a:prstClr val="black"/>
                </a:solidFill>
                <a:latin typeface="Montserrat" pitchFamily="2" charset="77"/>
              </a:rPr>
              <a:t>Wil je deze slide delen?</a:t>
            </a:r>
            <a:endParaRPr lang="nl-NL" dirty="0">
              <a:latin typeface="Hanken Grotesk" pitchFamily="2" charset="77"/>
            </a:endParaRPr>
          </a:p>
          <a:p>
            <a:pPr marL="228600" indent="-228600">
              <a:lnSpc>
                <a:spcPct val="114999"/>
              </a:lnSpc>
              <a:spcBef>
                <a:spcPts val="800"/>
              </a:spcBef>
              <a:buAutoNum type="arabicPeriod"/>
            </a:pPr>
            <a:r>
              <a:rPr lang="nl-NL" dirty="0">
                <a:solidFill>
                  <a:prstClr val="black"/>
                </a:solidFill>
                <a:latin typeface="Hanken Grotesk" pitchFamily="2" charset="77"/>
                <a:ea typeface="Calibri"/>
              </a:rPr>
              <a:t>Verwijder de pijl die naar deze tekst naast de slide verwijst </a:t>
            </a:r>
          </a:p>
          <a:p>
            <a:pPr marL="228600" indent="-228600">
              <a:lnSpc>
                <a:spcPct val="114999"/>
              </a:lnSpc>
              <a:spcBef>
                <a:spcPts val="800"/>
              </a:spcBef>
              <a:buFont typeface="Arial"/>
              <a:buAutoNum type="arabicPeriod"/>
            </a:pPr>
            <a:r>
              <a:rPr lang="nl-NL" dirty="0">
                <a:solidFill>
                  <a:prstClr val="black"/>
                </a:solidFill>
                <a:latin typeface="Hanken Grotesk" pitchFamily="2" charset="77"/>
                <a:ea typeface="Calibri"/>
              </a:rPr>
              <a:t>Plaats desgewenst jullie organisatielogo rechtsboven op de slide</a:t>
            </a:r>
          </a:p>
          <a:p>
            <a:pPr marL="228600" indent="-228600">
              <a:lnSpc>
                <a:spcPct val="114999"/>
              </a:lnSpc>
              <a:spcBef>
                <a:spcPts val="800"/>
              </a:spcBef>
              <a:buAutoNum type="arabicPeriod"/>
            </a:pPr>
            <a:r>
              <a:rPr lang="nl-NL" dirty="0">
                <a:solidFill>
                  <a:prstClr val="black"/>
                </a:solidFill>
                <a:latin typeface="Hanken Grotesk" pitchFamily="2" charset="77"/>
                <a:ea typeface="Calibri"/>
              </a:rPr>
              <a:t>Sla de gewenste slides op als PDF</a:t>
            </a:r>
            <a:endParaRPr lang="nl-NL" sz="2400" dirty="0">
              <a:solidFill>
                <a:prstClr val="black"/>
              </a:solidFill>
              <a:latin typeface="Hanken Grotesk" pitchFamily="2" charset="77"/>
              <a:ea typeface="Calibri"/>
              <a:cs typeface="Calibri"/>
            </a:endParaRPr>
          </a:p>
        </p:txBody>
      </p:sp>
      <p:sp>
        <p:nvSpPr>
          <p:cNvPr id="7" name="Google Shape;179;p20">
            <a:extLst>
              <a:ext uri="{FF2B5EF4-FFF2-40B4-BE49-F238E27FC236}">
                <a16:creationId xmlns:a16="http://schemas.microsoft.com/office/drawing/2014/main" id="{639457A5-37A8-1511-138D-BE63D0DD381E}"/>
              </a:ext>
            </a:extLst>
          </p:cNvPr>
          <p:cNvSpPr txBox="1"/>
          <p:nvPr/>
        </p:nvSpPr>
        <p:spPr>
          <a:xfrm>
            <a:off x="536892" y="1855243"/>
            <a:ext cx="3895771" cy="344710"/>
          </a:xfrm>
          <a:prstGeom prst="rect">
            <a:avLst/>
          </a:prstGeom>
          <a:noFill/>
          <a:ln>
            <a:noFill/>
          </a:ln>
        </p:spPr>
        <p:txBody>
          <a:bodyPr spcFirstLastPara="1" wrap="square" lIns="0" tIns="0" rIns="0" bIns="0" anchor="t" anchorCtr="0">
            <a:spAutoFit/>
          </a:bodyPr>
          <a:lstStyle/>
          <a:p>
            <a:pPr marL="0" marR="0" lvl="0" indent="0" algn="l" defTabSz="609539" rtl="0" eaLnBrk="1" fontAlgn="auto" latinLnBrk="0" hangingPunct="1">
              <a:lnSpc>
                <a:spcPct val="160000"/>
              </a:lnSpc>
              <a:spcBef>
                <a:spcPts val="0"/>
              </a:spcBef>
              <a:spcAft>
                <a:spcPts val="0"/>
              </a:spcAft>
              <a:buClrTx/>
              <a:buSzTx/>
              <a:buFontTx/>
              <a:buNone/>
              <a:tabLst/>
              <a:defRPr/>
            </a:pPr>
            <a:r>
              <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sym typeface="Inter"/>
              </a:rPr>
              <a:t>Waar staan we en waar willen we naartoe?</a:t>
            </a:r>
            <a:endPar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endParaRPr>
          </a:p>
        </p:txBody>
      </p:sp>
      <p:sp>
        <p:nvSpPr>
          <p:cNvPr id="14" name="Google Shape;60;p14">
            <a:extLst>
              <a:ext uri="{FF2B5EF4-FFF2-40B4-BE49-F238E27FC236}">
                <a16:creationId xmlns:a16="http://schemas.microsoft.com/office/drawing/2014/main" id="{0B50BC87-72D8-8548-9F64-8E848882AFC7}"/>
              </a:ext>
            </a:extLst>
          </p:cNvPr>
          <p:cNvSpPr txBox="1">
            <a:spLocks/>
          </p:cNvSpPr>
          <p:nvPr/>
        </p:nvSpPr>
        <p:spPr>
          <a:xfrm>
            <a:off x="415600" y="1006877"/>
            <a:ext cx="5513981"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00000"/>
              </a:lnSpc>
              <a:spcBef>
                <a:spcPts val="0"/>
              </a:spcBef>
              <a:spcAft>
                <a:spcPts val="0"/>
              </a:spcAft>
              <a:buClr>
                <a:prstClr val="black"/>
              </a:buClr>
              <a:buSzPts val="2800"/>
              <a:buFont typeface="Arial"/>
              <a:buNone/>
              <a:tabLst/>
              <a:defRPr/>
            </a:pPr>
            <a:r>
              <a:rPr kumimoji="0" lang="nl-NL" sz="4400" u="none" strike="noStrike" kern="1200" cap="none" spc="0" normalizeH="0" baseline="0" noProof="1">
                <a:ln>
                  <a:noFill/>
                </a:ln>
                <a:solidFill>
                  <a:prstClr val="black"/>
                </a:solidFill>
                <a:effectLst/>
                <a:uLnTx/>
                <a:uFillTx/>
                <a:latin typeface="Montserrat" pitchFamily="2" charset="77"/>
                <a:sym typeface="Arial"/>
              </a:rPr>
              <a:t>Het grote geheel</a:t>
            </a:r>
          </a:p>
        </p:txBody>
      </p:sp>
      <p:pic>
        <p:nvPicPr>
          <p:cNvPr id="18" name="Afbeelding 17">
            <a:extLst>
              <a:ext uri="{FF2B5EF4-FFF2-40B4-BE49-F238E27FC236}">
                <a16:creationId xmlns:a16="http://schemas.microsoft.com/office/drawing/2014/main" id="{EA03563D-799C-882B-ECE1-A2DB40E7844A}"/>
              </a:ext>
            </a:extLst>
          </p:cNvPr>
          <p:cNvPicPr>
            <a:picLocks noChangeAspect="1"/>
          </p:cNvPicPr>
          <p:nvPr/>
        </p:nvPicPr>
        <p:blipFill>
          <a:blip r:embed="rId3"/>
          <a:stretch>
            <a:fillRect/>
          </a:stretch>
        </p:blipFill>
        <p:spPr>
          <a:xfrm>
            <a:off x="278405" y="212500"/>
            <a:ext cx="1720111" cy="441273"/>
          </a:xfrm>
          <a:prstGeom prst="rect">
            <a:avLst/>
          </a:prstGeom>
        </p:spPr>
      </p:pic>
      <p:sp>
        <p:nvSpPr>
          <p:cNvPr id="20" name="Rechthoek 32">
            <a:extLst>
              <a:ext uri="{FF2B5EF4-FFF2-40B4-BE49-F238E27FC236}">
                <a16:creationId xmlns:a16="http://schemas.microsoft.com/office/drawing/2014/main" id="{27F2FBC3-7DCA-FC53-42EE-0C45952D51F3}"/>
              </a:ext>
            </a:extLst>
          </p:cNvPr>
          <p:cNvSpPr/>
          <p:nvPr/>
        </p:nvSpPr>
        <p:spPr>
          <a:xfrm>
            <a:off x="638401" y="2919790"/>
            <a:ext cx="4649006" cy="3272446"/>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23150 w 3545450"/>
              <a:gd name="csY0" fmla="*/ 0 h 4110089"/>
              <a:gd name="csX1" fmla="*/ 3545450 w 3545450"/>
              <a:gd name="csY1" fmla="*/ 0 h 4110089"/>
              <a:gd name="csX2" fmla="*/ 3545450 w 3545450"/>
              <a:gd name="csY2" fmla="*/ 4040641 h 4110089"/>
              <a:gd name="csX3" fmla="*/ 0 w 3545450"/>
              <a:gd name="csY3" fmla="*/ 4110089 h 4110089"/>
              <a:gd name="csX4" fmla="*/ 23150 w 3545450"/>
              <a:gd name="csY4" fmla="*/ 0 h 4110089"/>
              <a:gd name="csX0" fmla="*/ 23150 w 3591748"/>
              <a:gd name="csY0" fmla="*/ 46299 h 4156388"/>
              <a:gd name="csX1" fmla="*/ 3591748 w 3591748"/>
              <a:gd name="csY1" fmla="*/ 0 h 4156388"/>
              <a:gd name="csX2" fmla="*/ 3545450 w 3591748"/>
              <a:gd name="csY2" fmla="*/ 4086940 h 4156388"/>
              <a:gd name="csX3" fmla="*/ 0 w 3591748"/>
              <a:gd name="csY3" fmla="*/ 4156388 h 4156388"/>
              <a:gd name="csX4" fmla="*/ 23150 w 3591748"/>
              <a:gd name="csY4" fmla="*/ 46299 h 4156388"/>
              <a:gd name="csX0" fmla="*/ 23150 w 3568599"/>
              <a:gd name="csY0" fmla="*/ 0 h 4110089"/>
              <a:gd name="csX1" fmla="*/ 3568599 w 3568599"/>
              <a:gd name="csY1" fmla="*/ 46299 h 4110089"/>
              <a:gd name="csX2" fmla="*/ 3545450 w 3568599"/>
              <a:gd name="csY2" fmla="*/ 4040641 h 4110089"/>
              <a:gd name="csX3" fmla="*/ 0 w 3568599"/>
              <a:gd name="csY3" fmla="*/ 4110089 h 4110089"/>
              <a:gd name="csX4" fmla="*/ 23150 w 3568599"/>
              <a:gd name="csY4" fmla="*/ 0 h 4110089"/>
            </a:gdLst>
            <a:ahLst/>
            <a:cxnLst>
              <a:cxn ang="0">
                <a:pos x="csX0" y="csY0"/>
              </a:cxn>
              <a:cxn ang="0">
                <a:pos x="csX1" y="csY1"/>
              </a:cxn>
              <a:cxn ang="0">
                <a:pos x="csX2" y="csY2"/>
              </a:cxn>
              <a:cxn ang="0">
                <a:pos x="csX3" y="csY3"/>
              </a:cxn>
              <a:cxn ang="0">
                <a:pos x="csX4" y="csY4"/>
              </a:cxn>
            </a:cxnLst>
            <a:rect l="l" t="t" r="r" b="b"/>
            <a:pathLst>
              <a:path w="3568599" h="4110089">
                <a:moveTo>
                  <a:pt x="23150" y="0"/>
                </a:moveTo>
                <a:lnTo>
                  <a:pt x="3568599" y="46299"/>
                </a:lnTo>
                <a:lnTo>
                  <a:pt x="3545450" y="4040641"/>
                </a:lnTo>
                <a:lnTo>
                  <a:pt x="0" y="4110089"/>
                </a:lnTo>
                <a:lnTo>
                  <a:pt x="2315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400" b="1" i="0" u="none" strike="noStrike" kern="1200" cap="none" spc="0" normalizeH="0" baseline="0" noProof="1">
                <a:ln>
                  <a:noFill/>
                </a:ln>
                <a:solidFill>
                  <a:prstClr val="black"/>
                </a:solidFill>
                <a:effectLst/>
                <a:uLnTx/>
                <a:uFillTx/>
                <a:latin typeface="Montserrat" pitchFamily="2" charset="77"/>
                <a:ea typeface="+mn-ea"/>
                <a:cs typeface="+mn-cs"/>
              </a:rPr>
              <a:t>Huidige situatie</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b="0" i="0" u="none" strike="noStrike" kern="1200" cap="none" spc="0" normalizeH="0" baseline="0" noProof="1">
              <a:ln>
                <a:noFill/>
              </a:ln>
              <a:solidFill>
                <a:prstClr val="black"/>
              </a:solidFill>
              <a:effectLst/>
              <a:uLnTx/>
              <a:uFillTx/>
              <a:latin typeface="Hanken Grotesk" pitchFamily="2" charset="77"/>
              <a:ea typeface="+mn-ea"/>
              <a:cs typeface="+mn-cs"/>
            </a:endParaRPr>
          </a:p>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200" u="none" strike="noStrike" kern="1200" cap="none" spc="0" normalizeH="0" baseline="0" noProof="1">
                <a:ln>
                  <a:noFill/>
                </a:ln>
                <a:solidFill>
                  <a:prstClr val="black"/>
                </a:solidFill>
                <a:effectLst/>
                <a:uLnTx/>
                <a:uFillTx/>
                <a:latin typeface="Hanken Grotesk" pitchFamily="2" charset="77"/>
                <a:ea typeface="+mn-ea"/>
                <a:cs typeface="Arial"/>
              </a:rPr>
              <a:t>[Beschrijf in één alinea de huidige situatie op het gebied van zeggenschap in jouw organisatie.</a:t>
            </a:r>
            <a:br>
              <a:rPr kumimoji="0" lang="nl-NL" sz="1200" u="none" strike="noStrike" kern="1200" cap="none" spc="0" normalizeH="0" baseline="0" noProof="1">
                <a:ln>
                  <a:noFill/>
                </a:ln>
                <a:solidFill>
                  <a:prstClr val="black"/>
                </a:solidFill>
                <a:effectLst/>
                <a:uLnTx/>
                <a:uFillTx/>
                <a:latin typeface="Hanken Grotesk" pitchFamily="2" charset="77"/>
                <a:ea typeface="+mn-ea"/>
                <a:cs typeface="Arial"/>
              </a:rPr>
            </a:br>
            <a:br>
              <a:rPr kumimoji="0" lang="nl-NL" sz="1200" u="none" strike="noStrike" kern="1200" cap="none" spc="0" normalizeH="0" baseline="0" noProof="1">
                <a:ln>
                  <a:noFill/>
                </a:ln>
                <a:solidFill>
                  <a:prstClr val="black"/>
                </a:solidFill>
                <a:effectLst/>
                <a:uLnTx/>
                <a:uFillTx/>
                <a:latin typeface="Hanken Grotesk" pitchFamily="2" charset="77"/>
                <a:ea typeface="+mn-ea"/>
                <a:cs typeface="Arial"/>
              </a:rPr>
            </a:br>
            <a:r>
              <a:rPr kumimoji="0" lang="nl-NL" sz="1200" u="sng" strike="noStrike" kern="1200" cap="none" spc="0" normalizeH="0" baseline="0" noProof="1">
                <a:ln>
                  <a:noFill/>
                </a:ln>
                <a:solidFill>
                  <a:prstClr val="black"/>
                </a:solidFill>
                <a:effectLst/>
                <a:uLnTx/>
                <a:uFillTx/>
                <a:latin typeface="Hanken Grotesk" pitchFamily="2" charset="77"/>
                <a:ea typeface="+mn-ea"/>
                <a:cs typeface="Arial"/>
              </a:rPr>
              <a:t>Tip:</a:t>
            </a:r>
            <a:r>
              <a:rPr kumimoji="0" lang="nl-NL" sz="1200" u="none" strike="noStrike" kern="1200" cap="none" spc="0" normalizeH="0" baseline="0" noProof="1">
                <a:ln>
                  <a:noFill/>
                </a:ln>
                <a:solidFill>
                  <a:prstClr val="black"/>
                </a:solidFill>
                <a:effectLst/>
                <a:uLnTx/>
                <a:uFillTx/>
                <a:latin typeface="Hanken Grotesk" pitchFamily="2" charset="77"/>
                <a:ea typeface="+mn-ea"/>
                <a:cs typeface="Arial"/>
              </a:rPr>
              <a:t> Om inzicht te krijgen in de ervaren zeggenschap binnen jullie organisatie maak je eventueel gebruik van de 'Zeggenschapsthermometer’, de 'Spreek-je-uit-oproep' en/of 'Het goede gesprek'.]</a:t>
            </a:r>
          </a:p>
        </p:txBody>
      </p:sp>
      <p:sp>
        <p:nvSpPr>
          <p:cNvPr id="22" name="Rechthoek 34">
            <a:extLst>
              <a:ext uri="{FF2B5EF4-FFF2-40B4-BE49-F238E27FC236}">
                <a16:creationId xmlns:a16="http://schemas.microsoft.com/office/drawing/2014/main" id="{6430DA9D-7D4A-BB38-571F-BA9B1B73AFC5}"/>
              </a:ext>
            </a:extLst>
          </p:cNvPr>
          <p:cNvSpPr/>
          <p:nvPr/>
        </p:nvSpPr>
        <p:spPr>
          <a:xfrm>
            <a:off x="6594490" y="2581114"/>
            <a:ext cx="4709321" cy="3226368"/>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522300"/>
              <a:gd name="csY0" fmla="*/ 0 h 4052216"/>
              <a:gd name="csX1" fmla="*/ 3522300 w 3522300"/>
              <a:gd name="csY1" fmla="*/ 0 h 4052216"/>
              <a:gd name="csX2" fmla="*/ 3522300 w 3522300"/>
              <a:gd name="csY2" fmla="*/ 4040641 h 4052216"/>
              <a:gd name="csX3" fmla="*/ 69448 w 3522300"/>
              <a:gd name="csY3" fmla="*/ 4052216 h 4052216"/>
              <a:gd name="csX4" fmla="*/ 0 w 3522300"/>
              <a:gd name="csY4" fmla="*/ 0 h 4052216"/>
              <a:gd name="csX0" fmla="*/ 0 w 3614897"/>
              <a:gd name="csY0" fmla="*/ 0 h 4052216"/>
              <a:gd name="csX1" fmla="*/ 3614897 w 3614897"/>
              <a:gd name="csY1" fmla="*/ 0 h 4052216"/>
              <a:gd name="csX2" fmla="*/ 3522300 w 3614897"/>
              <a:gd name="csY2" fmla="*/ 4040641 h 4052216"/>
              <a:gd name="csX3" fmla="*/ 69448 w 3614897"/>
              <a:gd name="csY3" fmla="*/ 4052216 h 4052216"/>
              <a:gd name="csX4" fmla="*/ 0 w 3614897"/>
              <a:gd name="csY4" fmla="*/ 0 h 4052216"/>
            </a:gdLst>
            <a:ahLst/>
            <a:cxnLst>
              <a:cxn ang="0">
                <a:pos x="csX0" y="csY0"/>
              </a:cxn>
              <a:cxn ang="0">
                <a:pos x="csX1" y="csY1"/>
              </a:cxn>
              <a:cxn ang="0">
                <a:pos x="csX2" y="csY2"/>
              </a:cxn>
              <a:cxn ang="0">
                <a:pos x="csX3" y="csY3"/>
              </a:cxn>
              <a:cxn ang="0">
                <a:pos x="csX4" y="csY4"/>
              </a:cxn>
            </a:cxnLst>
            <a:rect l="l" t="t" r="r" b="b"/>
            <a:pathLst>
              <a:path w="3614897" h="4052216">
                <a:moveTo>
                  <a:pt x="0" y="0"/>
                </a:moveTo>
                <a:lnTo>
                  <a:pt x="3614897" y="0"/>
                </a:lnTo>
                <a:lnTo>
                  <a:pt x="3522300" y="4040641"/>
                </a:lnTo>
                <a:lnTo>
                  <a:pt x="69448" y="4052216"/>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400" b="1" i="0" u="none" strike="noStrike" kern="1200" cap="none" spc="0" normalizeH="0" baseline="0" noProof="1">
                <a:ln>
                  <a:noFill/>
                </a:ln>
                <a:solidFill>
                  <a:prstClr val="white"/>
                </a:solidFill>
                <a:effectLst/>
                <a:uLnTx/>
                <a:uFillTx/>
                <a:latin typeface="Montserrat" pitchFamily="2" charset="77"/>
                <a:ea typeface="+mn-ea"/>
                <a:cs typeface="+mn-cs"/>
              </a:rPr>
              <a:t>Gewenste situatie</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b="0" i="0" u="none" strike="noStrike" kern="1200" cap="none" spc="0" normalizeH="0" baseline="0" noProof="1">
              <a:ln>
                <a:noFill/>
              </a:ln>
              <a:solidFill>
                <a:prstClr val="white"/>
              </a:solidFill>
              <a:effectLst/>
              <a:uLnTx/>
              <a:uFillTx/>
              <a:latin typeface="Hanken Grotesk" pitchFamily="2" charset="77"/>
              <a:ea typeface="+mn-ea"/>
              <a:cs typeface="+mn-cs"/>
            </a:endParaRPr>
          </a:p>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200" u="none" strike="noStrike" kern="1200" cap="none" spc="0" normalizeH="0" baseline="0" noProof="1">
                <a:ln>
                  <a:noFill/>
                </a:ln>
                <a:solidFill>
                  <a:prstClr val="white"/>
                </a:solidFill>
                <a:effectLst/>
                <a:uLnTx/>
                <a:uFillTx/>
                <a:latin typeface="Hanken Grotesk" pitchFamily="2" charset="77"/>
                <a:ea typeface="+mn-ea"/>
                <a:cs typeface="Arial"/>
              </a:rPr>
              <a:t>[Beschrijf in één alinea de gewenste situatie binnen jouw organisatie op het gebied van zeggenschap.]</a:t>
            </a:r>
          </a:p>
        </p:txBody>
      </p:sp>
      <p:pic>
        <p:nvPicPr>
          <p:cNvPr id="24" name="Afbeelding 23" descr="Afbeelding met hoed, clipart, tekenfilm, kunst&#10;&#10;Automatisch gegenereerde beschrijving">
            <a:extLst>
              <a:ext uri="{FF2B5EF4-FFF2-40B4-BE49-F238E27FC236}">
                <a16:creationId xmlns:a16="http://schemas.microsoft.com/office/drawing/2014/main" id="{E0F82818-D260-E3D4-0B57-A0794E98B9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flipV="1">
            <a:off x="4629725" y="3741470"/>
            <a:ext cx="1741934" cy="2917853"/>
          </a:xfrm>
          <a:prstGeom prst="rect">
            <a:avLst/>
          </a:prstGeom>
        </p:spPr>
      </p:pic>
      <p:sp>
        <p:nvSpPr>
          <p:cNvPr id="5" name="Tekstvak 4">
            <a:extLst>
              <a:ext uri="{FF2B5EF4-FFF2-40B4-BE49-F238E27FC236}">
                <a16:creationId xmlns:a16="http://schemas.microsoft.com/office/drawing/2014/main" id="{F4BDF491-59C7-1958-87C4-5F2BF694ADBC}"/>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prstClr val="black"/>
                </a:solidFill>
                <a:effectLst/>
                <a:uLnTx/>
                <a:uFillTx/>
                <a:latin typeface="Hanken Grotesk" pitchFamily="2" charset="77"/>
                <a:ea typeface="+mn-ea"/>
                <a:cs typeface="+mn-cs"/>
              </a:rPr>
              <a:t>Eigen logo hier</a:t>
            </a:r>
          </a:p>
        </p:txBody>
      </p:sp>
      <p:pic>
        <p:nvPicPr>
          <p:cNvPr id="3" name="Afbeelding 2">
            <a:extLst>
              <a:ext uri="{FF2B5EF4-FFF2-40B4-BE49-F238E27FC236}">
                <a16:creationId xmlns:a16="http://schemas.microsoft.com/office/drawing/2014/main" id="{122B68E1-C9AE-F50D-936A-B0FE6C6D34CF}"/>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rot="4598703">
            <a:off x="9736332" y="309863"/>
            <a:ext cx="2364542" cy="2364542"/>
          </a:xfrm>
          <a:prstGeom prst="rect">
            <a:avLst/>
          </a:prstGeom>
        </p:spPr>
      </p:pic>
      <p:sp>
        <p:nvSpPr>
          <p:cNvPr id="4" name="Tekstvak 3">
            <a:extLst>
              <a:ext uri="{FF2B5EF4-FFF2-40B4-BE49-F238E27FC236}">
                <a16:creationId xmlns:a16="http://schemas.microsoft.com/office/drawing/2014/main" id="{FF996CAA-F44F-5DFE-E5C1-F72DAA2367F7}"/>
              </a:ext>
            </a:extLst>
          </p:cNvPr>
          <p:cNvSpPr txBox="1"/>
          <p:nvPr/>
        </p:nvSpPr>
        <p:spPr>
          <a:xfrm>
            <a:off x="9817054" y="1187157"/>
            <a:ext cx="2072659" cy="558679"/>
          </a:xfrm>
          <a:prstGeom prst="rect">
            <a:avLst/>
          </a:prstGeom>
          <a:noFill/>
        </p:spPr>
        <p:txBody>
          <a:bodyPr wrap="square">
            <a:spAutoFit/>
          </a:bodyPr>
          <a:lstStyle/>
          <a:p>
            <a:pPr marL="0" marR="0" lvl="0" indent="0" algn="l" defTabSz="914377" rtl="0" eaLnBrk="1" fontAlgn="auto" latinLnBrk="0" hangingPunct="1">
              <a:lnSpc>
                <a:spcPct val="114000"/>
              </a:lnSpc>
              <a:spcBef>
                <a:spcPts val="0"/>
              </a:spcBef>
              <a:spcAft>
                <a:spcPts val="0"/>
              </a:spcAft>
              <a:buClrTx/>
              <a:buSzTx/>
              <a:buFontTx/>
              <a:buNone/>
              <a:tabLst/>
              <a:defRPr/>
            </a:pPr>
            <a:r>
              <a:rPr kumimoji="0" lang="nl-NL" sz="900" b="0" i="0" u="sng" strike="noStrike" kern="1200" cap="none" spc="0" normalizeH="0" baseline="0" noProof="1">
                <a:ln>
                  <a:noFill/>
                </a:ln>
                <a:solidFill>
                  <a:prstClr val="black"/>
                </a:solidFill>
                <a:effectLst/>
                <a:uLnTx/>
                <a:uFillTx/>
                <a:latin typeface="Hanken Grotesk" pitchFamily="2" charset="77"/>
                <a:ea typeface="+mn-ea"/>
                <a:cs typeface="+mn-cs"/>
              </a:rPr>
              <a:t>Tip:</a:t>
            </a:r>
            <a:r>
              <a:rPr kumimoji="0" lang="nl-NL" sz="900" b="0" i="0" u="none" strike="noStrike" kern="1200" cap="none" spc="0" normalizeH="0" baseline="0" noProof="1">
                <a:ln>
                  <a:noFill/>
                </a:ln>
                <a:solidFill>
                  <a:prstClr val="black"/>
                </a:solidFill>
                <a:effectLst/>
                <a:uLnTx/>
                <a:uFillTx/>
                <a:latin typeface="Hanken Grotesk" pitchFamily="2" charset="77"/>
                <a:ea typeface="+mn-ea"/>
                <a:cs typeface="+mn-cs"/>
              </a:rPr>
              <a:t> ga uit presentatie-modus en scroll naar rechts voor begeleiding bij het invullen van dit format.</a:t>
            </a:r>
          </a:p>
        </p:txBody>
      </p:sp>
    </p:spTree>
    <p:extLst>
      <p:ext uri="{BB962C8B-B14F-4D97-AF65-F5344CB8AC3E}">
        <p14:creationId xmlns:p14="http://schemas.microsoft.com/office/powerpoint/2010/main" val="3054232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7A4694-C444-E33F-F02D-C2244CBFD411}"/>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B72A4853-5733-6C35-ADA4-BB8D25F90E8F}"/>
              </a:ext>
            </a:extLst>
          </p:cNvPr>
          <p:cNvSpPr/>
          <p:nvPr/>
        </p:nvSpPr>
        <p:spPr>
          <a:xfrm>
            <a:off x="12540904" y="0"/>
            <a:ext cx="7677495"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sp>
        <p:nvSpPr>
          <p:cNvPr id="38" name="TextBox 36">
            <a:extLst>
              <a:ext uri="{FF2B5EF4-FFF2-40B4-BE49-F238E27FC236}">
                <a16:creationId xmlns:a16="http://schemas.microsoft.com/office/drawing/2014/main" id="{009BF4B4-67AD-6489-AC7F-0A38D2C4C898}"/>
              </a:ext>
            </a:extLst>
          </p:cNvPr>
          <p:cNvSpPr txBox="1"/>
          <p:nvPr/>
        </p:nvSpPr>
        <p:spPr>
          <a:xfrm>
            <a:off x="8339702" y="9048606"/>
            <a:ext cx="2486172" cy="646459"/>
          </a:xfrm>
          <a:prstGeom prst="rect">
            <a:avLst/>
          </a:prstGeom>
        </p:spPr>
        <p:txBody>
          <a:bodyPr lIns="0" tIns="0" rIns="0" bIns="0" rtlCol="0" anchor="t">
            <a:spAutoFit/>
          </a:bodyPr>
          <a:lstStyle/>
          <a:p>
            <a:pPr marL="263458" marR="0" lvl="1" indent="-131729" algn="l" defTabSz="609539" rtl="0" eaLnBrk="1" fontAlgn="auto" latinLnBrk="0" hangingPunct="1">
              <a:lnSpc>
                <a:spcPts val="1708"/>
              </a:lnSpc>
              <a:spcBef>
                <a:spcPts val="0"/>
              </a:spcBef>
              <a:spcAft>
                <a:spcPts val="0"/>
              </a:spcAft>
              <a:buClrTx/>
              <a:buSzTx/>
              <a:buFont typeface="Arial"/>
              <a:buChar char="•"/>
              <a:tabLst/>
              <a:defRPr/>
            </a:pPr>
            <a:r>
              <a:rPr kumimoji="0" lang="en-US" sz="1220" b="1" i="0" u="none" strike="noStrike" kern="1200" cap="none" spc="0" normalizeH="0" baseline="0" noProof="0" dirty="0">
                <a:ln>
                  <a:noFill/>
                </a:ln>
                <a:solidFill>
                  <a:srgbClr val="000000"/>
                </a:solidFill>
                <a:effectLst/>
                <a:uLnTx/>
                <a:uFillTx/>
                <a:latin typeface="Montserrat" pitchFamily="2" charset="77"/>
                <a:ea typeface="+mn-ea"/>
                <a:cs typeface="+mn-cs"/>
              </a:rPr>
              <a:t>...</a:t>
            </a:r>
          </a:p>
          <a:p>
            <a:pPr marL="263458" marR="0" lvl="1" indent="-131729" algn="l" defTabSz="609539" rtl="0" eaLnBrk="1" fontAlgn="auto" latinLnBrk="0" hangingPunct="1">
              <a:lnSpc>
                <a:spcPts val="1708"/>
              </a:lnSpc>
              <a:spcBef>
                <a:spcPts val="0"/>
              </a:spcBef>
              <a:spcAft>
                <a:spcPts val="0"/>
              </a:spcAft>
              <a:buClrTx/>
              <a:buSzTx/>
              <a:buFont typeface="Arial"/>
              <a:buChar char="•"/>
              <a:tabLst/>
              <a:defRPr/>
            </a:pPr>
            <a:r>
              <a:rPr kumimoji="0" lang="en-US" sz="1220" b="1" i="0" u="none" strike="noStrike" kern="1200" cap="none" spc="0" normalizeH="0" baseline="0" noProof="0" dirty="0">
                <a:ln>
                  <a:noFill/>
                </a:ln>
                <a:solidFill>
                  <a:srgbClr val="000000"/>
                </a:solidFill>
                <a:effectLst/>
                <a:uLnTx/>
                <a:uFillTx/>
                <a:latin typeface="Montserrat" pitchFamily="2" charset="77"/>
                <a:ea typeface="+mn-ea"/>
                <a:cs typeface="+mn-cs"/>
              </a:rPr>
              <a:t>...</a:t>
            </a:r>
          </a:p>
          <a:p>
            <a:pPr marL="263458" marR="0" lvl="1" indent="-131729" algn="l" defTabSz="609539" rtl="0" eaLnBrk="1" fontAlgn="auto" latinLnBrk="0" hangingPunct="1">
              <a:lnSpc>
                <a:spcPts val="1708"/>
              </a:lnSpc>
              <a:spcBef>
                <a:spcPts val="0"/>
              </a:spcBef>
              <a:spcAft>
                <a:spcPts val="0"/>
              </a:spcAft>
              <a:buClrTx/>
              <a:buSzTx/>
              <a:buFont typeface="Arial"/>
              <a:buChar char="•"/>
              <a:tabLst/>
              <a:defRPr/>
            </a:pPr>
            <a:r>
              <a:rPr kumimoji="0" lang="en-US" sz="1220" b="1" i="0" u="none" strike="noStrike" kern="1200" cap="none" spc="0" normalizeH="0" baseline="0" noProof="0" dirty="0">
                <a:ln>
                  <a:noFill/>
                </a:ln>
                <a:solidFill>
                  <a:srgbClr val="000000"/>
                </a:solidFill>
                <a:effectLst/>
                <a:uLnTx/>
                <a:uFillTx/>
                <a:latin typeface="Montserrat" pitchFamily="2" charset="77"/>
                <a:ea typeface="+mn-ea"/>
                <a:cs typeface="+mn-cs"/>
              </a:rPr>
              <a:t>...</a:t>
            </a:r>
          </a:p>
        </p:txBody>
      </p:sp>
      <p:sp>
        <p:nvSpPr>
          <p:cNvPr id="19" name="Tekstvak 9">
            <a:extLst>
              <a:ext uri="{FF2B5EF4-FFF2-40B4-BE49-F238E27FC236}">
                <a16:creationId xmlns:a16="http://schemas.microsoft.com/office/drawing/2014/main" id="{997A79E6-3FDE-B751-D7F6-F17A88EE5B0D}"/>
              </a:ext>
            </a:extLst>
          </p:cNvPr>
          <p:cNvSpPr txBox="1"/>
          <p:nvPr/>
        </p:nvSpPr>
        <p:spPr>
          <a:xfrm>
            <a:off x="13063229" y="361801"/>
            <a:ext cx="6354792" cy="6358151"/>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14000"/>
              </a:lnSpc>
            </a:pPr>
            <a:r>
              <a:rPr lang="nl-NL" dirty="0">
                <a:latin typeface="Montserrat" pitchFamily="2" charset="77"/>
                <a:ea typeface="Calibri"/>
              </a:rPr>
              <a:t>Wat vul je hier in? </a:t>
            </a:r>
          </a:p>
          <a:p>
            <a:pPr>
              <a:lnSpc>
                <a:spcPct val="114000"/>
              </a:lnSpc>
            </a:pPr>
            <a:r>
              <a:rPr lang="nl-NL" dirty="0">
                <a:latin typeface="Hanken Grotesk" pitchFamily="2" charset="77"/>
                <a:ea typeface="Calibri"/>
              </a:rPr>
              <a:t>In deze slide kijken jullie terug op de afgelopen periode:</a:t>
            </a:r>
            <a:endParaRPr lang="nl-NL" dirty="0">
              <a:latin typeface="Hanken Grotesk" pitchFamily="2" charset="77"/>
            </a:endParaRPr>
          </a:p>
          <a:p>
            <a:pPr marL="342917" indent="-342917">
              <a:lnSpc>
                <a:spcPct val="114000"/>
              </a:lnSpc>
              <a:buAutoNum type="arabicPeriod"/>
            </a:pPr>
            <a:r>
              <a:rPr lang="nl-NL" dirty="0">
                <a:latin typeface="Hanken Grotesk" pitchFamily="2" charset="77"/>
                <a:ea typeface="Calibri"/>
              </a:rPr>
              <a:t>Kom je terug voor een nieuwe routecheck? Maak dan een kopie van deze en de volgende slide en voeg die toe aan je logboek. Zo niet, werk dan direct in deze slide.</a:t>
            </a:r>
          </a:p>
          <a:p>
            <a:pPr marL="342917" indent="-342917">
              <a:lnSpc>
                <a:spcPct val="114000"/>
              </a:lnSpc>
              <a:buAutoNum type="arabicPeriod"/>
            </a:pPr>
            <a:r>
              <a:rPr lang="nl-NL" dirty="0">
                <a:latin typeface="Hanken Grotesk" pitchFamily="2" charset="77"/>
                <a:ea typeface="Calibri"/>
              </a:rPr>
              <a:t>Bepaal over welke periode jullie terugblikken en pas dit in de datum aan.</a:t>
            </a:r>
            <a:endParaRPr lang="nl-NL" dirty="0">
              <a:latin typeface="Hanken Grotesk" pitchFamily="2" charset="77"/>
            </a:endParaRPr>
          </a:p>
          <a:p>
            <a:pPr marL="342900" indent="-342900">
              <a:lnSpc>
                <a:spcPct val="114000"/>
              </a:lnSpc>
              <a:buAutoNum type="arabicPeriod"/>
            </a:pPr>
            <a:r>
              <a:rPr lang="nl-NL" dirty="0">
                <a:latin typeface="Hanken Grotesk" pitchFamily="2" charset="77"/>
                <a:ea typeface="Calibri"/>
              </a:rPr>
              <a:t>Beantwoord samen met je professionele raad of projectgroep de vragen op de slide. </a:t>
            </a:r>
            <a:br>
              <a:rPr lang="nl-NL" dirty="0">
                <a:latin typeface="Hanken Grotesk" pitchFamily="2" charset="77"/>
                <a:ea typeface="Calibri"/>
              </a:rPr>
            </a:br>
            <a:r>
              <a:rPr lang="nl-NL" dirty="0">
                <a:latin typeface="Hanken Grotesk" pitchFamily="2" charset="77"/>
                <a:ea typeface="Calibri"/>
              </a:rPr>
              <a:t>Gebruik hiervoor eventueel de vragen hieronder.</a:t>
            </a:r>
          </a:p>
          <a:p>
            <a:pPr marL="342917" indent="-342917">
              <a:lnSpc>
                <a:spcPct val="114000"/>
              </a:lnSpc>
              <a:buAutoNum type="arabicPeriod"/>
            </a:pPr>
            <a:endParaRPr lang="nl-NL" dirty="0">
              <a:latin typeface="Hanken Grotesk" pitchFamily="2" charset="77"/>
              <a:ea typeface="Calibri"/>
            </a:endParaRPr>
          </a:p>
          <a:p>
            <a:pPr>
              <a:lnSpc>
                <a:spcPct val="114000"/>
              </a:lnSpc>
            </a:pPr>
            <a:r>
              <a:rPr lang="nl-NL" dirty="0">
                <a:latin typeface="Montserrat" pitchFamily="2" charset="77"/>
                <a:ea typeface="Calibri"/>
              </a:rPr>
              <a:t>Vragen om bij stil te staan</a:t>
            </a:r>
          </a:p>
          <a:p>
            <a:pPr marL="355600" indent="-355600">
              <a:lnSpc>
                <a:spcPct val="114000"/>
              </a:lnSpc>
              <a:buFont typeface="Arial" panose="020B0604020202020204" pitchFamily="34" charset="0"/>
              <a:buChar char="•"/>
            </a:pPr>
            <a:r>
              <a:rPr lang="nl-NL" dirty="0">
                <a:latin typeface="Hanken Grotesk" pitchFamily="2" charset="77"/>
                <a:ea typeface="Calibri"/>
              </a:rPr>
              <a:t>Wat werkte verrassend goed? </a:t>
            </a:r>
          </a:p>
          <a:p>
            <a:pPr marL="355600" indent="-355600">
              <a:lnSpc>
                <a:spcPct val="114000"/>
              </a:lnSpc>
              <a:buFont typeface="Arial" panose="020B0604020202020204" pitchFamily="34" charset="0"/>
              <a:buChar char="•"/>
            </a:pPr>
            <a:r>
              <a:rPr lang="nl-NL" dirty="0">
                <a:latin typeface="Hanken Grotesk" pitchFamily="2" charset="77"/>
                <a:ea typeface="Calibri"/>
              </a:rPr>
              <a:t>Waar liepen we onverwacht tegenaan en wat deden we toen?</a:t>
            </a:r>
          </a:p>
          <a:p>
            <a:pPr marL="355600" indent="-355600">
              <a:lnSpc>
                <a:spcPct val="114000"/>
              </a:lnSpc>
              <a:buFont typeface="Arial" panose="020B0604020202020204" pitchFamily="34" charset="0"/>
              <a:buChar char="•"/>
            </a:pPr>
            <a:r>
              <a:rPr lang="nl-NL" dirty="0">
                <a:latin typeface="Hanken Grotesk" pitchFamily="2" charset="77"/>
                <a:ea typeface="Calibri"/>
              </a:rPr>
              <a:t>Wat moeten we stoppen of anders doen, en waar moeten we juist meer van doen? </a:t>
            </a:r>
          </a:p>
          <a:p>
            <a:pPr marL="355600" indent="-355600">
              <a:lnSpc>
                <a:spcPct val="114000"/>
              </a:lnSpc>
              <a:buFont typeface="Arial" panose="020B0604020202020204" pitchFamily="34" charset="0"/>
              <a:buChar char="•"/>
            </a:pPr>
            <a:r>
              <a:rPr lang="nl-NL" dirty="0">
                <a:latin typeface="Hanken Grotesk" pitchFamily="2" charset="77"/>
                <a:ea typeface="Calibri"/>
              </a:rPr>
              <a:t>Wat heeft onze inzet opgeleverd?</a:t>
            </a:r>
            <a:endParaRPr lang="nl-NL" dirty="0">
              <a:latin typeface="Hanken Grotesk" pitchFamily="2" charset="77"/>
            </a:endParaRPr>
          </a:p>
          <a:p>
            <a:pPr>
              <a:lnSpc>
                <a:spcPct val="114000"/>
              </a:lnSpc>
            </a:pPr>
            <a:endParaRPr lang="nl-NL" dirty="0">
              <a:latin typeface="Hanken Grotesk" pitchFamily="2" charset="77"/>
              <a:ea typeface="Calibri"/>
            </a:endParaRPr>
          </a:p>
          <a:p>
            <a:pPr>
              <a:lnSpc>
                <a:spcPct val="114000"/>
              </a:lnSpc>
            </a:pPr>
            <a:r>
              <a:rPr lang="nl-NL" dirty="0">
                <a:latin typeface="Hanken Grotesk" pitchFamily="2" charset="77"/>
                <a:ea typeface="Calibri"/>
              </a:rPr>
              <a:t>Tip: hebben jullie mijlpalen of successen genoteerd? Gebruik deze input dan direct om de 'Stroomversneller' in stap 5 in te vullen en dit succes breed te delen met de organisatie.</a:t>
            </a:r>
          </a:p>
          <a:p>
            <a:endParaRPr lang="nl-NL" dirty="0">
              <a:solidFill>
                <a:prstClr val="black"/>
              </a:solidFill>
              <a:latin typeface="Montserrat" pitchFamily="2" charset="77"/>
              <a:ea typeface="Calibri"/>
            </a:endParaRPr>
          </a:p>
          <a:p>
            <a:r>
              <a:rPr lang="nl-NL" dirty="0">
                <a:solidFill>
                  <a:prstClr val="black"/>
                </a:solidFill>
                <a:latin typeface="Montserrat" pitchFamily="2" charset="77"/>
              </a:rPr>
              <a:t>Wil je deze slide delen?</a:t>
            </a:r>
            <a:endParaRPr lang="nl-NL" dirty="0">
              <a:latin typeface="Hanken Grotesk" pitchFamily="2" charset="77"/>
            </a:endParaRPr>
          </a:p>
          <a:p>
            <a:pPr marL="228600" indent="-228600">
              <a:spcBef>
                <a:spcPts val="800"/>
              </a:spcBef>
              <a:buAutoNum type="arabicPeriod"/>
            </a:pPr>
            <a:r>
              <a:rPr lang="nl-NL" dirty="0">
                <a:solidFill>
                  <a:prstClr val="black"/>
                </a:solidFill>
                <a:latin typeface="Hanken Grotesk" pitchFamily="2" charset="77"/>
                <a:ea typeface="Calibri"/>
              </a:rPr>
              <a:t>Verwijder de pijl die naar deze tekst naast de slide verwijst </a:t>
            </a:r>
          </a:p>
          <a:p>
            <a:pPr marL="228600" indent="-228600">
              <a:spcBef>
                <a:spcPts val="800"/>
              </a:spcBef>
              <a:buFont typeface="Arial"/>
              <a:buAutoNum type="arabicPeriod"/>
            </a:pPr>
            <a:r>
              <a:rPr lang="nl-NL" dirty="0">
                <a:solidFill>
                  <a:prstClr val="black"/>
                </a:solidFill>
                <a:latin typeface="Hanken Grotesk" pitchFamily="2" charset="77"/>
                <a:ea typeface="Calibri"/>
              </a:rPr>
              <a:t>Plaats desgewenst jullie organisatielogo rechtsboven op de slide</a:t>
            </a:r>
          </a:p>
          <a:p>
            <a:pPr marL="228600" indent="-228600">
              <a:spcBef>
                <a:spcPts val="800"/>
              </a:spcBef>
              <a:buAutoNum type="arabicPeriod"/>
            </a:pPr>
            <a:r>
              <a:rPr lang="nl-NL" dirty="0">
                <a:solidFill>
                  <a:prstClr val="black"/>
                </a:solidFill>
                <a:latin typeface="Hanken Grotesk" pitchFamily="2" charset="77"/>
                <a:ea typeface="Calibri"/>
              </a:rPr>
              <a:t>Sla de gewenste slides op als PDF</a:t>
            </a:r>
            <a:endParaRPr lang="nl-NL" sz="2400" dirty="0">
              <a:solidFill>
                <a:prstClr val="black"/>
              </a:solidFill>
              <a:latin typeface="Hanken Grotesk" pitchFamily="2" charset="77"/>
              <a:ea typeface="Calibri"/>
              <a:cs typeface="Calibri"/>
            </a:endParaRPr>
          </a:p>
        </p:txBody>
      </p:sp>
      <p:sp>
        <p:nvSpPr>
          <p:cNvPr id="24" name="Rechthoek 23">
            <a:extLst>
              <a:ext uri="{FF2B5EF4-FFF2-40B4-BE49-F238E27FC236}">
                <a16:creationId xmlns:a16="http://schemas.microsoft.com/office/drawing/2014/main" id="{5F03E432-2434-FE42-4075-78607D0333E6}"/>
              </a:ext>
            </a:extLst>
          </p:cNvPr>
          <p:cNvSpPr/>
          <p:nvPr/>
        </p:nvSpPr>
        <p:spPr>
          <a:xfrm>
            <a:off x="292402" y="249463"/>
            <a:ext cx="3940174" cy="39239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8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sp>
        <p:nvSpPr>
          <p:cNvPr id="4" name="Google Shape;60;p14">
            <a:extLst>
              <a:ext uri="{FF2B5EF4-FFF2-40B4-BE49-F238E27FC236}">
                <a16:creationId xmlns:a16="http://schemas.microsoft.com/office/drawing/2014/main" id="{D1A595C1-819B-FBF5-4E6D-5ABF9A93372F}"/>
              </a:ext>
            </a:extLst>
          </p:cNvPr>
          <p:cNvSpPr txBox="1">
            <a:spLocks/>
          </p:cNvSpPr>
          <p:nvPr/>
        </p:nvSpPr>
        <p:spPr>
          <a:xfrm>
            <a:off x="415600" y="1006877"/>
            <a:ext cx="11360800"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00000"/>
              </a:lnSpc>
              <a:spcBef>
                <a:spcPts val="0"/>
              </a:spcBef>
              <a:spcAft>
                <a:spcPts val="0"/>
              </a:spcAft>
              <a:buClr>
                <a:prstClr val="black"/>
              </a:buClr>
              <a:buSzPts val="2800"/>
              <a:buFont typeface="Arial"/>
              <a:buNone/>
              <a:tabLst/>
              <a:defRPr/>
            </a:pPr>
            <a:r>
              <a:rPr kumimoji="0" lang="nl-NL" sz="4400" u="none" strike="noStrike" kern="1200" cap="none" spc="0" normalizeH="0" baseline="0" noProof="0" dirty="0">
                <a:ln>
                  <a:noFill/>
                </a:ln>
                <a:solidFill>
                  <a:prstClr val="black"/>
                </a:solidFill>
                <a:effectLst/>
                <a:uLnTx/>
                <a:uFillTx/>
                <a:latin typeface="Montserrat" pitchFamily="2" charset="77"/>
                <a:sym typeface="Arial"/>
              </a:rPr>
              <a:t>Terugblik afgelopen periode</a:t>
            </a:r>
          </a:p>
        </p:txBody>
      </p:sp>
      <p:pic>
        <p:nvPicPr>
          <p:cNvPr id="11" name="Afbeelding 10">
            <a:extLst>
              <a:ext uri="{FF2B5EF4-FFF2-40B4-BE49-F238E27FC236}">
                <a16:creationId xmlns:a16="http://schemas.microsoft.com/office/drawing/2014/main" id="{48B083E1-69BE-BA22-A17C-809819055768}"/>
              </a:ext>
            </a:extLst>
          </p:cNvPr>
          <p:cNvPicPr>
            <a:picLocks noChangeAspect="1"/>
          </p:cNvPicPr>
          <p:nvPr/>
        </p:nvPicPr>
        <p:blipFill>
          <a:blip r:embed="rId3"/>
          <a:stretch>
            <a:fillRect/>
          </a:stretch>
        </p:blipFill>
        <p:spPr>
          <a:xfrm>
            <a:off x="278405" y="212500"/>
            <a:ext cx="1720111" cy="441273"/>
          </a:xfrm>
          <a:prstGeom prst="rect">
            <a:avLst/>
          </a:prstGeom>
        </p:spPr>
      </p:pic>
      <p:sp>
        <p:nvSpPr>
          <p:cNvPr id="14" name="Google Shape;179;p20">
            <a:extLst>
              <a:ext uri="{FF2B5EF4-FFF2-40B4-BE49-F238E27FC236}">
                <a16:creationId xmlns:a16="http://schemas.microsoft.com/office/drawing/2014/main" id="{9AE74029-540B-DDD2-7533-AE2542509D80}"/>
              </a:ext>
            </a:extLst>
          </p:cNvPr>
          <p:cNvSpPr txBox="1"/>
          <p:nvPr/>
        </p:nvSpPr>
        <p:spPr>
          <a:xfrm>
            <a:off x="536892" y="1855243"/>
            <a:ext cx="8267539" cy="344710"/>
          </a:xfrm>
          <a:prstGeom prst="rect">
            <a:avLst/>
          </a:prstGeom>
          <a:noFill/>
          <a:ln>
            <a:noFill/>
          </a:ln>
        </p:spPr>
        <p:txBody>
          <a:bodyPr spcFirstLastPara="1" wrap="square" lIns="0" tIns="0" rIns="0" bIns="0" anchor="t" anchorCtr="0">
            <a:spAutoFit/>
          </a:bodyPr>
          <a:lstStyle/>
          <a:p>
            <a:pPr marL="0" marR="0" lvl="0" indent="0" algn="l" defTabSz="609539" rtl="0" eaLnBrk="1" fontAlgn="auto" latinLnBrk="0" hangingPunct="1">
              <a:lnSpc>
                <a:spcPct val="160000"/>
              </a:lnSpc>
              <a:spcBef>
                <a:spcPts val="0"/>
              </a:spcBef>
              <a:spcAft>
                <a:spcPts val="0"/>
              </a:spcAft>
              <a:buClrTx/>
              <a:buSzTx/>
              <a:buFontTx/>
              <a:buNone/>
              <a:tabLst/>
              <a:defRPr/>
            </a:pPr>
            <a:r>
              <a:rPr kumimoji="0" lang="nl-NL" sz="1400" b="1" i="0" u="none" strike="noStrike" kern="1200" cap="none" spc="0" normalizeH="0" baseline="0" noProof="1">
                <a:ln>
                  <a:noFill/>
                </a:ln>
                <a:solidFill>
                  <a:prstClr val="black"/>
                </a:solidFill>
                <a:effectLst/>
                <a:uLnTx/>
                <a:uFillTx/>
                <a:latin typeface="Hanken Grotesk" pitchFamily="2" charset="77"/>
                <a:ea typeface="+mn-ea"/>
                <a:cs typeface="+mn-cs"/>
                <a:sym typeface="Inter"/>
              </a:rPr>
              <a:t>[datum, bijv. kwartaal &amp; jaartal] </a:t>
            </a:r>
            <a:r>
              <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sym typeface="Inter"/>
              </a:rPr>
              <a:t>| Wat hebben we in deze periode gedaan, bereikt en geleerd?</a:t>
            </a:r>
            <a:endPar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endParaRPr>
          </a:p>
        </p:txBody>
      </p:sp>
      <p:sp>
        <p:nvSpPr>
          <p:cNvPr id="31" name="Rechthoek 30">
            <a:extLst>
              <a:ext uri="{FF2B5EF4-FFF2-40B4-BE49-F238E27FC236}">
                <a16:creationId xmlns:a16="http://schemas.microsoft.com/office/drawing/2014/main" id="{E477565E-E0C0-547A-3467-B53C2620112B}"/>
              </a:ext>
            </a:extLst>
          </p:cNvPr>
          <p:cNvSpPr/>
          <p:nvPr/>
        </p:nvSpPr>
        <p:spPr>
          <a:xfrm>
            <a:off x="444294" y="2514675"/>
            <a:ext cx="3614898" cy="4075365"/>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614898"/>
              <a:gd name="csY0" fmla="*/ 0 h 4075365"/>
              <a:gd name="csX1" fmla="*/ 3614898 w 3614898"/>
              <a:gd name="csY1" fmla="*/ 34724 h 4075365"/>
              <a:gd name="csX2" fmla="*/ 3614898 w 3614898"/>
              <a:gd name="csY2" fmla="*/ 4075365 h 4075365"/>
              <a:gd name="csX3" fmla="*/ 92598 w 3614898"/>
              <a:gd name="csY3" fmla="*/ 4075365 h 4075365"/>
              <a:gd name="csX4" fmla="*/ 0 w 3614898"/>
              <a:gd name="csY4" fmla="*/ 0 h 4075365"/>
            </a:gdLst>
            <a:ahLst/>
            <a:cxnLst>
              <a:cxn ang="0">
                <a:pos x="csX0" y="csY0"/>
              </a:cxn>
              <a:cxn ang="0">
                <a:pos x="csX1" y="csY1"/>
              </a:cxn>
              <a:cxn ang="0">
                <a:pos x="csX2" y="csY2"/>
              </a:cxn>
              <a:cxn ang="0">
                <a:pos x="csX3" y="csY3"/>
              </a:cxn>
              <a:cxn ang="0">
                <a:pos x="csX4" y="csY4"/>
              </a:cxn>
            </a:cxnLst>
            <a:rect l="l" t="t" r="r" b="b"/>
            <a:pathLst>
              <a:path w="3614898" h="4075365">
                <a:moveTo>
                  <a:pt x="0" y="0"/>
                </a:moveTo>
                <a:lnTo>
                  <a:pt x="3614898" y="34724"/>
                </a:lnTo>
                <a:lnTo>
                  <a:pt x="3614898" y="4075365"/>
                </a:lnTo>
                <a:lnTo>
                  <a:pt x="92598" y="4075365"/>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400" b="1" i="0" u="none" strike="noStrike" kern="1200" cap="none" spc="0" normalizeH="0" baseline="0" noProof="1">
                <a:ln>
                  <a:noFill/>
                </a:ln>
                <a:solidFill>
                  <a:prstClr val="white"/>
                </a:solidFill>
                <a:effectLst/>
                <a:uLnTx/>
                <a:uFillTx/>
                <a:latin typeface="Montserrat" pitchFamily="2" charset="77"/>
                <a:ea typeface="+mn-ea"/>
                <a:cs typeface="+mn-cs"/>
              </a:rPr>
              <a:t>In deze periode hebben we:</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b="0" i="0" u="none" strike="noStrike" kern="1200" cap="none" spc="0" normalizeH="0" baseline="0" noProof="1">
              <a:ln>
                <a:noFill/>
              </a:ln>
              <a:solidFill>
                <a:prstClr val="white"/>
              </a:solidFill>
              <a:effectLst/>
              <a:uLnTx/>
              <a:uFillTx/>
              <a:latin typeface="Hanken Grotesk" pitchFamily="2" charset="77"/>
              <a:ea typeface="+mn-ea"/>
              <a:cs typeface="+mn-cs"/>
            </a:endParaRPr>
          </a:p>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200" u="none" strike="noStrike" kern="1200" cap="none" spc="0" normalizeH="0" baseline="0" noProof="1">
                <a:ln>
                  <a:noFill/>
                </a:ln>
                <a:solidFill>
                  <a:prstClr val="white"/>
                </a:solidFill>
                <a:effectLst/>
                <a:uLnTx/>
                <a:uFillTx/>
                <a:latin typeface="Hanken Grotesk" pitchFamily="2" charset="77"/>
                <a:ea typeface="+mn-ea"/>
                <a:cs typeface="Arial"/>
              </a:rPr>
              <a:t>[Benoem de belangrijkste stappen, activiteiten of mijlpalen van deze periode.]</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u="none" strike="noStrike" kern="1200" cap="none" spc="0" normalizeH="0" baseline="0" noProof="1">
              <a:ln>
                <a:noFill/>
              </a:ln>
              <a:solidFill>
                <a:prstClr val="white"/>
              </a:solidFill>
              <a:effectLst/>
              <a:uLnTx/>
              <a:uFillTx/>
              <a:latin typeface="Hanken Grotesk" pitchFamily="2" charset="77"/>
              <a:ea typeface="+mn-ea"/>
              <a:cs typeface="Arial"/>
            </a:endParaRPr>
          </a:p>
        </p:txBody>
      </p:sp>
      <p:sp>
        <p:nvSpPr>
          <p:cNvPr id="33" name="Rechthoek 32">
            <a:extLst>
              <a:ext uri="{FF2B5EF4-FFF2-40B4-BE49-F238E27FC236}">
                <a16:creationId xmlns:a16="http://schemas.microsoft.com/office/drawing/2014/main" id="{3C482A69-8A66-BAC0-42C1-97BBEC10BC31}"/>
              </a:ext>
            </a:extLst>
          </p:cNvPr>
          <p:cNvSpPr/>
          <p:nvPr/>
        </p:nvSpPr>
        <p:spPr>
          <a:xfrm>
            <a:off x="4392179" y="2549399"/>
            <a:ext cx="3568599" cy="4110089"/>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23150 w 3545450"/>
              <a:gd name="csY0" fmla="*/ 0 h 4110089"/>
              <a:gd name="csX1" fmla="*/ 3545450 w 3545450"/>
              <a:gd name="csY1" fmla="*/ 0 h 4110089"/>
              <a:gd name="csX2" fmla="*/ 3545450 w 3545450"/>
              <a:gd name="csY2" fmla="*/ 4040641 h 4110089"/>
              <a:gd name="csX3" fmla="*/ 0 w 3545450"/>
              <a:gd name="csY3" fmla="*/ 4110089 h 4110089"/>
              <a:gd name="csX4" fmla="*/ 23150 w 3545450"/>
              <a:gd name="csY4" fmla="*/ 0 h 4110089"/>
              <a:gd name="csX0" fmla="*/ 23150 w 3591748"/>
              <a:gd name="csY0" fmla="*/ 46299 h 4156388"/>
              <a:gd name="csX1" fmla="*/ 3591748 w 3591748"/>
              <a:gd name="csY1" fmla="*/ 0 h 4156388"/>
              <a:gd name="csX2" fmla="*/ 3545450 w 3591748"/>
              <a:gd name="csY2" fmla="*/ 4086940 h 4156388"/>
              <a:gd name="csX3" fmla="*/ 0 w 3591748"/>
              <a:gd name="csY3" fmla="*/ 4156388 h 4156388"/>
              <a:gd name="csX4" fmla="*/ 23150 w 3591748"/>
              <a:gd name="csY4" fmla="*/ 46299 h 4156388"/>
              <a:gd name="csX0" fmla="*/ 23150 w 3568599"/>
              <a:gd name="csY0" fmla="*/ 0 h 4110089"/>
              <a:gd name="csX1" fmla="*/ 3568599 w 3568599"/>
              <a:gd name="csY1" fmla="*/ 46299 h 4110089"/>
              <a:gd name="csX2" fmla="*/ 3545450 w 3568599"/>
              <a:gd name="csY2" fmla="*/ 4040641 h 4110089"/>
              <a:gd name="csX3" fmla="*/ 0 w 3568599"/>
              <a:gd name="csY3" fmla="*/ 4110089 h 4110089"/>
              <a:gd name="csX4" fmla="*/ 23150 w 3568599"/>
              <a:gd name="csY4" fmla="*/ 0 h 4110089"/>
            </a:gdLst>
            <a:ahLst/>
            <a:cxnLst>
              <a:cxn ang="0">
                <a:pos x="csX0" y="csY0"/>
              </a:cxn>
              <a:cxn ang="0">
                <a:pos x="csX1" y="csY1"/>
              </a:cxn>
              <a:cxn ang="0">
                <a:pos x="csX2" y="csY2"/>
              </a:cxn>
              <a:cxn ang="0">
                <a:pos x="csX3" y="csY3"/>
              </a:cxn>
              <a:cxn ang="0">
                <a:pos x="csX4" y="csY4"/>
              </a:cxn>
            </a:cxnLst>
            <a:rect l="l" t="t" r="r" b="b"/>
            <a:pathLst>
              <a:path w="3568599" h="4110089">
                <a:moveTo>
                  <a:pt x="23150" y="0"/>
                </a:moveTo>
                <a:lnTo>
                  <a:pt x="3568599" y="46299"/>
                </a:lnTo>
                <a:lnTo>
                  <a:pt x="3545450" y="4040641"/>
                </a:lnTo>
                <a:lnTo>
                  <a:pt x="0" y="4110089"/>
                </a:lnTo>
                <a:lnTo>
                  <a:pt x="2315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400" b="1" i="0" u="none" strike="noStrike" kern="1200" cap="none" spc="0" normalizeH="0" baseline="0" noProof="1">
                <a:ln>
                  <a:noFill/>
                </a:ln>
                <a:solidFill>
                  <a:prstClr val="black"/>
                </a:solidFill>
                <a:effectLst/>
                <a:uLnTx/>
                <a:uFillTx/>
                <a:latin typeface="Montserrat" pitchFamily="2" charset="77"/>
                <a:ea typeface="+mn-ea"/>
                <a:cs typeface="+mn-cs"/>
              </a:rPr>
              <a:t>We zijn het meest trots op:</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b="0" i="0" u="none" strike="noStrike" kern="1200" cap="none" spc="0" normalizeH="0" baseline="0" noProof="1">
              <a:ln>
                <a:noFill/>
              </a:ln>
              <a:solidFill>
                <a:prstClr val="black"/>
              </a:solidFill>
              <a:effectLst/>
              <a:uLnTx/>
              <a:uFillTx/>
              <a:latin typeface="Hanken Grotesk" pitchFamily="2" charset="77"/>
              <a:ea typeface="+mn-ea"/>
              <a:cs typeface="+mn-cs"/>
            </a:endParaRPr>
          </a:p>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200" u="none" strike="noStrike" kern="1200" cap="none" spc="0" normalizeH="0" baseline="0" noProof="1">
                <a:ln>
                  <a:noFill/>
                </a:ln>
                <a:solidFill>
                  <a:prstClr val="black"/>
                </a:solidFill>
                <a:effectLst/>
                <a:uLnTx/>
                <a:uFillTx/>
                <a:latin typeface="Hanken Grotesk" pitchFamily="2" charset="77"/>
                <a:ea typeface="+mn-ea"/>
                <a:cs typeface="Arial"/>
              </a:rPr>
              <a:t>[Benoem welk succes er behaald is en waarom jullie daar trots op zijn.]</a:t>
            </a:r>
          </a:p>
        </p:txBody>
      </p:sp>
      <p:sp>
        <p:nvSpPr>
          <p:cNvPr id="35" name="Rechthoek 34">
            <a:extLst>
              <a:ext uri="{FF2B5EF4-FFF2-40B4-BE49-F238E27FC236}">
                <a16:creationId xmlns:a16="http://schemas.microsoft.com/office/drawing/2014/main" id="{2C67BF61-E065-35D3-F82D-1196F8995F48}"/>
              </a:ext>
            </a:extLst>
          </p:cNvPr>
          <p:cNvSpPr/>
          <p:nvPr/>
        </p:nvSpPr>
        <p:spPr>
          <a:xfrm>
            <a:off x="8254100" y="2549400"/>
            <a:ext cx="3614897" cy="4052216"/>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522300"/>
              <a:gd name="csY0" fmla="*/ 0 h 4052216"/>
              <a:gd name="csX1" fmla="*/ 3522300 w 3522300"/>
              <a:gd name="csY1" fmla="*/ 0 h 4052216"/>
              <a:gd name="csX2" fmla="*/ 3522300 w 3522300"/>
              <a:gd name="csY2" fmla="*/ 4040641 h 4052216"/>
              <a:gd name="csX3" fmla="*/ 69448 w 3522300"/>
              <a:gd name="csY3" fmla="*/ 4052216 h 4052216"/>
              <a:gd name="csX4" fmla="*/ 0 w 3522300"/>
              <a:gd name="csY4" fmla="*/ 0 h 4052216"/>
              <a:gd name="csX0" fmla="*/ 0 w 3614897"/>
              <a:gd name="csY0" fmla="*/ 0 h 4052216"/>
              <a:gd name="csX1" fmla="*/ 3614897 w 3614897"/>
              <a:gd name="csY1" fmla="*/ 0 h 4052216"/>
              <a:gd name="csX2" fmla="*/ 3522300 w 3614897"/>
              <a:gd name="csY2" fmla="*/ 4040641 h 4052216"/>
              <a:gd name="csX3" fmla="*/ 69448 w 3614897"/>
              <a:gd name="csY3" fmla="*/ 4052216 h 4052216"/>
              <a:gd name="csX4" fmla="*/ 0 w 3614897"/>
              <a:gd name="csY4" fmla="*/ 0 h 4052216"/>
            </a:gdLst>
            <a:ahLst/>
            <a:cxnLst>
              <a:cxn ang="0">
                <a:pos x="csX0" y="csY0"/>
              </a:cxn>
              <a:cxn ang="0">
                <a:pos x="csX1" y="csY1"/>
              </a:cxn>
              <a:cxn ang="0">
                <a:pos x="csX2" y="csY2"/>
              </a:cxn>
              <a:cxn ang="0">
                <a:pos x="csX3" y="csY3"/>
              </a:cxn>
              <a:cxn ang="0">
                <a:pos x="csX4" y="csY4"/>
              </a:cxn>
            </a:cxnLst>
            <a:rect l="l" t="t" r="r" b="b"/>
            <a:pathLst>
              <a:path w="3614897" h="4052216">
                <a:moveTo>
                  <a:pt x="0" y="0"/>
                </a:moveTo>
                <a:lnTo>
                  <a:pt x="3614897" y="0"/>
                </a:lnTo>
                <a:lnTo>
                  <a:pt x="3522300" y="4040641"/>
                </a:lnTo>
                <a:lnTo>
                  <a:pt x="69448" y="4052216"/>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400" b="1" i="0" u="none" strike="noStrike" kern="1200" cap="none" spc="0" normalizeH="0" baseline="0" noProof="1">
                <a:ln>
                  <a:noFill/>
                </a:ln>
                <a:solidFill>
                  <a:prstClr val="white"/>
                </a:solidFill>
                <a:effectLst/>
                <a:uLnTx/>
                <a:uFillTx/>
                <a:latin typeface="Montserrat" pitchFamily="2" charset="77"/>
                <a:ea typeface="+mn-ea"/>
                <a:cs typeface="+mn-cs"/>
              </a:rPr>
              <a:t>Hier liepen wij tegen aan:</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b="0" i="0" u="none" strike="noStrike" kern="1200" cap="none" spc="0" normalizeH="0" baseline="0" noProof="1">
              <a:ln>
                <a:noFill/>
              </a:ln>
              <a:solidFill>
                <a:prstClr val="white"/>
              </a:solidFill>
              <a:effectLst/>
              <a:uLnTx/>
              <a:uFillTx/>
              <a:latin typeface="Hanken Grotesk" pitchFamily="2" charset="77"/>
              <a:ea typeface="+mn-ea"/>
              <a:cs typeface="+mn-cs"/>
            </a:endParaRPr>
          </a:p>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200" u="none" strike="noStrike" kern="1200" cap="none" spc="0" normalizeH="0" baseline="0" noProof="1">
                <a:ln>
                  <a:noFill/>
                </a:ln>
                <a:solidFill>
                  <a:prstClr val="white"/>
                </a:solidFill>
                <a:effectLst/>
                <a:uLnTx/>
                <a:uFillTx/>
                <a:latin typeface="Hanken Grotesk" pitchFamily="2" charset="77"/>
                <a:ea typeface="+mn-ea"/>
                <a:cs typeface="Arial"/>
              </a:rPr>
              <a:t>[Benoem kort welke knelpunten of situaties de afgelopen periode lastig maakten en wat jullie daarvan meenemen.]</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u="none" strike="noStrike" kern="1200" cap="none" spc="0" normalizeH="0" baseline="0" noProof="1">
              <a:ln>
                <a:noFill/>
              </a:ln>
              <a:solidFill>
                <a:prstClr val="white"/>
              </a:solidFill>
              <a:effectLst/>
              <a:uLnTx/>
              <a:uFillTx/>
              <a:latin typeface="Hanken Grotesk" pitchFamily="2" charset="77"/>
              <a:ea typeface="+mn-ea"/>
              <a:cs typeface="Arial"/>
            </a:endParaRPr>
          </a:p>
        </p:txBody>
      </p:sp>
      <p:pic>
        <p:nvPicPr>
          <p:cNvPr id="34" name="Afbeelding 33" descr="Afbeelding met Dans, silhouet, kunst&#10;&#10;Automatisch gegenereerde beschrijving">
            <a:extLst>
              <a:ext uri="{FF2B5EF4-FFF2-40B4-BE49-F238E27FC236}">
                <a16:creationId xmlns:a16="http://schemas.microsoft.com/office/drawing/2014/main" id="{A58A45B3-F521-1E60-5ACA-2CB7457E17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flipV="1">
            <a:off x="6945082" y="4666713"/>
            <a:ext cx="1309018" cy="2148372"/>
          </a:xfrm>
          <a:prstGeom prst="rect">
            <a:avLst/>
          </a:prstGeom>
        </p:spPr>
      </p:pic>
      <p:sp>
        <p:nvSpPr>
          <p:cNvPr id="3" name="Tekstvak 2">
            <a:extLst>
              <a:ext uri="{FF2B5EF4-FFF2-40B4-BE49-F238E27FC236}">
                <a16:creationId xmlns:a16="http://schemas.microsoft.com/office/drawing/2014/main" id="{A91E7F80-EA53-E484-C9D8-7F4D7FA61701}"/>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prstClr val="black"/>
                </a:solidFill>
                <a:effectLst/>
                <a:uLnTx/>
                <a:uFillTx/>
                <a:latin typeface="Hanken Grotesk" pitchFamily="2" charset="77"/>
                <a:ea typeface="+mn-ea"/>
                <a:cs typeface="+mn-cs"/>
              </a:rPr>
              <a:t>Eigen logo hier</a:t>
            </a:r>
          </a:p>
        </p:txBody>
      </p:sp>
      <p:pic>
        <p:nvPicPr>
          <p:cNvPr id="7" name="Afbeelding 6">
            <a:extLst>
              <a:ext uri="{FF2B5EF4-FFF2-40B4-BE49-F238E27FC236}">
                <a16:creationId xmlns:a16="http://schemas.microsoft.com/office/drawing/2014/main" id="{B4ADA432-2228-911A-6890-2B032C0CD93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rot="4598703">
            <a:off x="9736332" y="309863"/>
            <a:ext cx="2364542" cy="2364542"/>
          </a:xfrm>
          <a:prstGeom prst="rect">
            <a:avLst/>
          </a:prstGeom>
        </p:spPr>
      </p:pic>
      <p:sp>
        <p:nvSpPr>
          <p:cNvPr id="8" name="Tekstvak 7">
            <a:extLst>
              <a:ext uri="{FF2B5EF4-FFF2-40B4-BE49-F238E27FC236}">
                <a16:creationId xmlns:a16="http://schemas.microsoft.com/office/drawing/2014/main" id="{D6037CE1-671A-5DFD-C44D-1AF68130E523}"/>
              </a:ext>
            </a:extLst>
          </p:cNvPr>
          <p:cNvSpPr txBox="1"/>
          <p:nvPr/>
        </p:nvSpPr>
        <p:spPr>
          <a:xfrm>
            <a:off x="9817054" y="1187157"/>
            <a:ext cx="2072659" cy="558679"/>
          </a:xfrm>
          <a:prstGeom prst="rect">
            <a:avLst/>
          </a:prstGeom>
          <a:noFill/>
        </p:spPr>
        <p:txBody>
          <a:bodyPr wrap="square">
            <a:spAutoFit/>
          </a:bodyPr>
          <a:lstStyle/>
          <a:p>
            <a:pPr marL="0" marR="0" lvl="0" indent="0" algn="l" defTabSz="914377" rtl="0" eaLnBrk="1" fontAlgn="auto" latinLnBrk="0" hangingPunct="1">
              <a:lnSpc>
                <a:spcPct val="114000"/>
              </a:lnSpc>
              <a:spcBef>
                <a:spcPts val="0"/>
              </a:spcBef>
              <a:spcAft>
                <a:spcPts val="0"/>
              </a:spcAft>
              <a:buClrTx/>
              <a:buSzTx/>
              <a:buFontTx/>
              <a:buNone/>
              <a:tabLst/>
              <a:defRPr/>
            </a:pPr>
            <a:r>
              <a:rPr kumimoji="0" lang="nl-NL" sz="900" b="0" i="0" u="sng" strike="noStrike" kern="1200" cap="none" spc="0" normalizeH="0" baseline="0" noProof="1">
                <a:ln>
                  <a:noFill/>
                </a:ln>
                <a:solidFill>
                  <a:prstClr val="black"/>
                </a:solidFill>
                <a:effectLst/>
                <a:uLnTx/>
                <a:uFillTx/>
                <a:latin typeface="Hanken Grotesk" pitchFamily="2" charset="77"/>
                <a:ea typeface="+mn-ea"/>
                <a:cs typeface="+mn-cs"/>
              </a:rPr>
              <a:t>Tip:</a:t>
            </a:r>
            <a:r>
              <a:rPr kumimoji="0" lang="nl-NL" sz="900" b="0" i="0" u="none" strike="noStrike" kern="1200" cap="none" spc="0" normalizeH="0" baseline="0" noProof="1">
                <a:ln>
                  <a:noFill/>
                </a:ln>
                <a:solidFill>
                  <a:prstClr val="black"/>
                </a:solidFill>
                <a:effectLst/>
                <a:uLnTx/>
                <a:uFillTx/>
                <a:latin typeface="Hanken Grotesk" pitchFamily="2" charset="77"/>
                <a:ea typeface="+mn-ea"/>
                <a:cs typeface="+mn-cs"/>
              </a:rPr>
              <a:t> ga uit presentatie-modus en scroll naar rechts voor begeleiding bij het invullen van dit format.</a:t>
            </a:r>
          </a:p>
        </p:txBody>
      </p:sp>
    </p:spTree>
    <p:extLst>
      <p:ext uri="{BB962C8B-B14F-4D97-AF65-F5344CB8AC3E}">
        <p14:creationId xmlns:p14="http://schemas.microsoft.com/office/powerpoint/2010/main" val="853121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CDE120-B781-98CF-D6CA-4466A5AECC28}"/>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D0A9F2D1-4D14-9264-0F5D-F8604A6B19F4}"/>
              </a:ext>
            </a:extLst>
          </p:cNvPr>
          <p:cNvSpPr/>
          <p:nvPr/>
        </p:nvSpPr>
        <p:spPr>
          <a:xfrm>
            <a:off x="12540904" y="0"/>
            <a:ext cx="7677495" cy="685799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09539" rtl="0" eaLnBrk="1" fontAlgn="auto" latinLnBrk="0" hangingPunct="1">
              <a:lnSpc>
                <a:spcPct val="100000"/>
              </a:lnSpc>
              <a:spcBef>
                <a:spcPts val="0"/>
              </a:spcBef>
              <a:spcAft>
                <a:spcPts val="0"/>
              </a:spcAft>
              <a:buClrTx/>
              <a:buSzTx/>
              <a:buFontTx/>
              <a:buNone/>
              <a:tabLst/>
              <a:defRPr/>
            </a:pPr>
            <a:endParaRPr kumimoji="0" lang="nl-NL" sz="1200" b="0" i="0" u="none" strike="noStrike" kern="1200" cap="none" spc="0" normalizeH="0" baseline="0" noProof="0" dirty="0">
              <a:ln>
                <a:noFill/>
              </a:ln>
              <a:solidFill>
                <a:prstClr val="white"/>
              </a:solidFill>
              <a:effectLst/>
              <a:uLnTx/>
              <a:uFillTx/>
              <a:latin typeface="Hanken Grotesk" pitchFamily="2" charset="77"/>
              <a:ea typeface="+mn-ea"/>
              <a:cs typeface="+mn-cs"/>
            </a:endParaRPr>
          </a:p>
        </p:txBody>
      </p:sp>
      <p:sp>
        <p:nvSpPr>
          <p:cNvPr id="16" name="Tekstvak 9">
            <a:extLst>
              <a:ext uri="{FF2B5EF4-FFF2-40B4-BE49-F238E27FC236}">
                <a16:creationId xmlns:a16="http://schemas.microsoft.com/office/drawing/2014/main" id="{335E2DB9-66D6-AF9F-3E1C-3F5CFDB4738B}"/>
              </a:ext>
            </a:extLst>
          </p:cNvPr>
          <p:cNvSpPr txBox="1"/>
          <p:nvPr/>
        </p:nvSpPr>
        <p:spPr>
          <a:xfrm>
            <a:off x="13063229" y="377155"/>
            <a:ext cx="6354792" cy="5486567"/>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14000"/>
              </a:lnSpc>
            </a:pPr>
            <a:r>
              <a:rPr lang="nl-NL" dirty="0">
                <a:latin typeface="Montserrat" pitchFamily="2" charset="77"/>
                <a:ea typeface="Calibri"/>
              </a:rPr>
              <a:t>Wat vul je hier in? </a:t>
            </a:r>
          </a:p>
          <a:p>
            <a:pPr>
              <a:lnSpc>
                <a:spcPct val="114000"/>
              </a:lnSpc>
            </a:pPr>
            <a:r>
              <a:rPr lang="nl-NL" dirty="0">
                <a:latin typeface="Hanken Grotesk" pitchFamily="2" charset="77"/>
                <a:ea typeface="Calibri"/>
              </a:rPr>
              <a:t>In deze slide ga je samen in op de concrete acties voor de komende (zelf te bepalen) periode en de hulp die je daarbij nodig hebt. Je houdt hierbij jullie doel en de gewenste situatie in gedachten:​</a:t>
            </a:r>
          </a:p>
          <a:p>
            <a:pPr>
              <a:lnSpc>
                <a:spcPct val="114000"/>
              </a:lnSpc>
            </a:pPr>
            <a:r>
              <a:rPr lang="nl-NL" dirty="0">
                <a:latin typeface="Hanken Grotesk" pitchFamily="2" charset="77"/>
                <a:ea typeface="Calibri"/>
              </a:rPr>
              <a:t>​</a:t>
            </a:r>
          </a:p>
          <a:p>
            <a:pPr marL="228600" indent="-228600">
              <a:lnSpc>
                <a:spcPct val="114000"/>
              </a:lnSpc>
              <a:buFont typeface="+mj-lt"/>
              <a:buAutoNum type="arabicPeriod"/>
            </a:pPr>
            <a:r>
              <a:rPr lang="nl-NL" dirty="0">
                <a:latin typeface="Hanken Grotesk" pitchFamily="2" charset="77"/>
                <a:ea typeface="Calibri"/>
              </a:rPr>
              <a:t>Pas de datum op de slide aan, net als op de vorige slide</a:t>
            </a:r>
          </a:p>
          <a:p>
            <a:pPr marL="228600" indent="-228600">
              <a:lnSpc>
                <a:spcPct val="114000"/>
              </a:lnSpc>
              <a:buFont typeface="+mj-lt"/>
              <a:buAutoNum type="arabicPeriod"/>
            </a:pPr>
            <a:r>
              <a:rPr lang="nl-NL" dirty="0">
                <a:latin typeface="Hanken Grotesk" pitchFamily="2" charset="77"/>
                <a:ea typeface="Calibri"/>
              </a:rPr>
              <a:t>Reflecteer samen op de vragen op de slide en vul jullie antwoorden in. </a:t>
            </a:r>
            <a:br>
              <a:rPr lang="nl-NL" dirty="0">
                <a:latin typeface="Hanken Grotesk" pitchFamily="2" charset="77"/>
                <a:ea typeface="Calibri"/>
              </a:rPr>
            </a:br>
            <a:r>
              <a:rPr lang="nl-NL" dirty="0">
                <a:latin typeface="Hanken Grotesk" pitchFamily="2" charset="77"/>
                <a:ea typeface="Calibri"/>
              </a:rPr>
              <a:t>Gebruik hiervoor eventueel de vragen hieronder.</a:t>
            </a:r>
          </a:p>
          <a:p>
            <a:pPr>
              <a:lnSpc>
                <a:spcPct val="114000"/>
              </a:lnSpc>
            </a:pPr>
            <a:endParaRPr lang="nl-NL" dirty="0">
              <a:latin typeface="Hanken Grotesk" pitchFamily="2" charset="77"/>
            </a:endParaRPr>
          </a:p>
          <a:p>
            <a:pPr>
              <a:lnSpc>
                <a:spcPct val="114000"/>
              </a:lnSpc>
            </a:pPr>
            <a:r>
              <a:rPr lang="nl-NL" dirty="0">
                <a:latin typeface="Montserrat" pitchFamily="2" charset="77"/>
                <a:ea typeface="Calibri"/>
              </a:rPr>
              <a:t>Vragen om bij stil te staan</a:t>
            </a:r>
          </a:p>
          <a:p>
            <a:pPr marL="304800" indent="-304800">
              <a:lnSpc>
                <a:spcPct val="114000"/>
              </a:lnSpc>
              <a:buChar char="•"/>
            </a:pPr>
            <a:r>
              <a:rPr lang="nl-NL" dirty="0">
                <a:latin typeface="Hanken Grotesk" pitchFamily="2" charset="77"/>
                <a:ea typeface="Calibri"/>
              </a:rPr>
              <a:t>Welke belangrijkste acties pakken we de komende maanden op om dichter bij ons grote doel te komen? (Kijk hiervoor naar jullie projectplanning). ​</a:t>
            </a:r>
          </a:p>
          <a:p>
            <a:pPr marL="304815" indent="-304815">
              <a:lnSpc>
                <a:spcPct val="114000"/>
              </a:lnSpc>
              <a:buChar char="•"/>
            </a:pPr>
            <a:r>
              <a:rPr lang="nl-NL" dirty="0">
                <a:latin typeface="Hanken Grotesk" pitchFamily="2" charset="77"/>
                <a:ea typeface="Calibri"/>
              </a:rPr>
              <a:t>Lopen we ergens risico op vertraging? ​</a:t>
            </a:r>
          </a:p>
          <a:p>
            <a:pPr marL="304815" indent="-304815">
              <a:lnSpc>
                <a:spcPct val="114000"/>
              </a:lnSpc>
              <a:buChar char="•"/>
            </a:pPr>
            <a:r>
              <a:rPr lang="nl-NL" dirty="0">
                <a:latin typeface="Hanken Grotesk" pitchFamily="2" charset="77"/>
                <a:ea typeface="Calibri"/>
              </a:rPr>
              <a:t>Wat hebben we vanuit het management, HR of onze collega's nodig om de volgende stap tot een succes te maken?</a:t>
            </a:r>
          </a:p>
          <a:p>
            <a:pPr>
              <a:lnSpc>
                <a:spcPct val="114000"/>
              </a:lnSpc>
            </a:pPr>
            <a:endParaRPr lang="nl-NL" dirty="0">
              <a:latin typeface="Hanken Grotesk" pitchFamily="2" charset="77"/>
            </a:endParaRPr>
          </a:p>
          <a:p>
            <a:r>
              <a:rPr lang="nl-NL" dirty="0">
                <a:solidFill>
                  <a:prstClr val="black"/>
                </a:solidFill>
                <a:latin typeface="Montserrat" pitchFamily="2" charset="77"/>
              </a:rPr>
              <a:t>Wil je deze slide delen?</a:t>
            </a:r>
            <a:endParaRPr lang="nl-NL" dirty="0">
              <a:latin typeface="Hanken Grotesk" pitchFamily="2" charset="77"/>
            </a:endParaRPr>
          </a:p>
          <a:p>
            <a:pPr marL="228600" indent="-228600">
              <a:lnSpc>
                <a:spcPct val="114999"/>
              </a:lnSpc>
              <a:spcBef>
                <a:spcPts val="800"/>
              </a:spcBef>
              <a:buAutoNum type="arabicPeriod"/>
            </a:pPr>
            <a:r>
              <a:rPr lang="nl-NL" dirty="0">
                <a:solidFill>
                  <a:prstClr val="black"/>
                </a:solidFill>
                <a:latin typeface="Hanken Grotesk" pitchFamily="2" charset="77"/>
                <a:ea typeface="Calibri"/>
              </a:rPr>
              <a:t>Verwijder de pijl die naar deze tekst naast de slide verwijst </a:t>
            </a:r>
          </a:p>
          <a:p>
            <a:pPr marL="228600" indent="-228600">
              <a:lnSpc>
                <a:spcPct val="114999"/>
              </a:lnSpc>
              <a:spcBef>
                <a:spcPts val="800"/>
              </a:spcBef>
              <a:buFont typeface="Arial"/>
              <a:buAutoNum type="arabicPeriod"/>
            </a:pPr>
            <a:r>
              <a:rPr lang="nl-NL" dirty="0">
                <a:solidFill>
                  <a:prstClr val="black"/>
                </a:solidFill>
                <a:latin typeface="Hanken Grotesk" pitchFamily="2" charset="77"/>
                <a:ea typeface="Calibri"/>
              </a:rPr>
              <a:t>Plaats desgewenst jullie organisatielogo rechtsboven op de slide</a:t>
            </a:r>
          </a:p>
          <a:p>
            <a:pPr marL="228600" indent="-228600">
              <a:lnSpc>
                <a:spcPct val="114999"/>
              </a:lnSpc>
              <a:spcBef>
                <a:spcPts val="800"/>
              </a:spcBef>
              <a:buAutoNum type="arabicPeriod"/>
            </a:pPr>
            <a:r>
              <a:rPr lang="nl-NL" dirty="0">
                <a:solidFill>
                  <a:prstClr val="black"/>
                </a:solidFill>
                <a:latin typeface="Hanken Grotesk" pitchFamily="2" charset="77"/>
                <a:ea typeface="Calibri"/>
              </a:rPr>
              <a:t>Sla de gewenste slides op als PDF</a:t>
            </a:r>
          </a:p>
        </p:txBody>
      </p:sp>
      <p:sp>
        <p:nvSpPr>
          <p:cNvPr id="7" name="Google Shape;179;p20">
            <a:extLst>
              <a:ext uri="{FF2B5EF4-FFF2-40B4-BE49-F238E27FC236}">
                <a16:creationId xmlns:a16="http://schemas.microsoft.com/office/drawing/2014/main" id="{38A080E2-148E-9D42-61B3-877A69663D8C}"/>
              </a:ext>
            </a:extLst>
          </p:cNvPr>
          <p:cNvSpPr txBox="1"/>
          <p:nvPr/>
        </p:nvSpPr>
        <p:spPr>
          <a:xfrm>
            <a:off x="536892" y="1855243"/>
            <a:ext cx="10134966" cy="344710"/>
          </a:xfrm>
          <a:prstGeom prst="rect">
            <a:avLst/>
          </a:prstGeom>
          <a:noFill/>
          <a:ln>
            <a:noFill/>
          </a:ln>
        </p:spPr>
        <p:txBody>
          <a:bodyPr spcFirstLastPara="1" wrap="square" lIns="0" tIns="0" rIns="0" bIns="0" anchor="t" anchorCtr="0">
            <a:spAutoFit/>
          </a:bodyPr>
          <a:lstStyle/>
          <a:p>
            <a:pPr marL="0" marR="0" lvl="0" indent="0" algn="l" defTabSz="609539" rtl="0" eaLnBrk="1" fontAlgn="auto" latinLnBrk="0" hangingPunct="1">
              <a:lnSpc>
                <a:spcPct val="160000"/>
              </a:lnSpc>
              <a:spcBef>
                <a:spcPts val="0"/>
              </a:spcBef>
              <a:spcAft>
                <a:spcPts val="0"/>
              </a:spcAft>
              <a:buClrTx/>
              <a:buSzTx/>
              <a:buFontTx/>
              <a:buNone/>
              <a:tabLst/>
              <a:defRPr/>
            </a:pPr>
            <a:r>
              <a:rPr kumimoji="0" lang="nl-NL" sz="1400" b="1" i="0" u="none" strike="noStrike" kern="1200" cap="none" spc="0" normalizeH="0" baseline="0" noProof="1">
                <a:ln>
                  <a:noFill/>
                </a:ln>
                <a:solidFill>
                  <a:prstClr val="black"/>
                </a:solidFill>
                <a:effectLst/>
                <a:uLnTx/>
                <a:uFillTx/>
                <a:latin typeface="Hanken Grotesk" pitchFamily="2" charset="77"/>
                <a:ea typeface="+mn-ea"/>
                <a:cs typeface="+mn-cs"/>
                <a:sym typeface="Inter"/>
              </a:rPr>
              <a:t>[datum, bijv. kwartaal &amp; jaartal] </a:t>
            </a:r>
            <a:r>
              <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sym typeface="Inter"/>
              </a:rPr>
              <a:t>| Onze volgende, concrete stappen om dichter bij de gewenste situatie te komen. </a:t>
            </a:r>
            <a:endParaRPr kumimoji="0" lang="nl-NL" sz="1400" b="0" i="0" u="none" strike="noStrike" kern="1200" cap="none" spc="0" normalizeH="0" baseline="0" noProof="1">
              <a:ln>
                <a:noFill/>
              </a:ln>
              <a:solidFill>
                <a:prstClr val="black"/>
              </a:solidFill>
              <a:effectLst/>
              <a:uLnTx/>
              <a:uFillTx/>
              <a:latin typeface="Hanken Grotesk" pitchFamily="2" charset="77"/>
              <a:ea typeface="+mn-ea"/>
              <a:cs typeface="+mn-cs"/>
            </a:endParaRPr>
          </a:p>
        </p:txBody>
      </p:sp>
      <p:sp>
        <p:nvSpPr>
          <p:cNvPr id="14" name="Google Shape;60;p14">
            <a:extLst>
              <a:ext uri="{FF2B5EF4-FFF2-40B4-BE49-F238E27FC236}">
                <a16:creationId xmlns:a16="http://schemas.microsoft.com/office/drawing/2014/main" id="{6AD912A7-2A28-4FA3-9186-25F53A90FF22}"/>
              </a:ext>
            </a:extLst>
          </p:cNvPr>
          <p:cNvSpPr txBox="1">
            <a:spLocks/>
          </p:cNvSpPr>
          <p:nvPr/>
        </p:nvSpPr>
        <p:spPr>
          <a:xfrm>
            <a:off x="415599" y="1006877"/>
            <a:ext cx="9707707"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marL="0" marR="0" lvl="0" indent="0" algn="l" defTabSz="609539" rtl="0" eaLnBrk="1" fontAlgn="auto" latinLnBrk="0" hangingPunct="1">
              <a:lnSpc>
                <a:spcPct val="100000"/>
              </a:lnSpc>
              <a:spcBef>
                <a:spcPts val="0"/>
              </a:spcBef>
              <a:spcAft>
                <a:spcPts val="0"/>
              </a:spcAft>
              <a:buClr>
                <a:prstClr val="black"/>
              </a:buClr>
              <a:buSzPts val="2800"/>
              <a:buFont typeface="Arial"/>
              <a:buNone/>
              <a:tabLst/>
              <a:defRPr/>
            </a:pPr>
            <a:r>
              <a:rPr kumimoji="0" lang="nl-NL" sz="4400" u="none" strike="noStrike" kern="1200" cap="none" spc="0" normalizeH="0" baseline="0" noProof="0" dirty="0">
                <a:ln>
                  <a:noFill/>
                </a:ln>
                <a:solidFill>
                  <a:prstClr val="black"/>
                </a:solidFill>
                <a:effectLst/>
                <a:uLnTx/>
                <a:uFillTx/>
                <a:latin typeface="Montserrat" pitchFamily="2" charset="77"/>
                <a:sym typeface="Arial"/>
              </a:rPr>
              <a:t>Vooruitblik komende periode</a:t>
            </a:r>
          </a:p>
        </p:txBody>
      </p:sp>
      <p:pic>
        <p:nvPicPr>
          <p:cNvPr id="18" name="Afbeelding 17">
            <a:extLst>
              <a:ext uri="{FF2B5EF4-FFF2-40B4-BE49-F238E27FC236}">
                <a16:creationId xmlns:a16="http://schemas.microsoft.com/office/drawing/2014/main" id="{38F82780-DC9D-B016-361A-3A300359AC7E}"/>
              </a:ext>
            </a:extLst>
          </p:cNvPr>
          <p:cNvPicPr>
            <a:picLocks noChangeAspect="1"/>
          </p:cNvPicPr>
          <p:nvPr/>
        </p:nvPicPr>
        <p:blipFill>
          <a:blip r:embed="rId3"/>
          <a:stretch>
            <a:fillRect/>
          </a:stretch>
        </p:blipFill>
        <p:spPr>
          <a:xfrm>
            <a:off x="278405" y="212500"/>
            <a:ext cx="1720111" cy="441273"/>
          </a:xfrm>
          <a:prstGeom prst="rect">
            <a:avLst/>
          </a:prstGeom>
        </p:spPr>
      </p:pic>
      <p:sp>
        <p:nvSpPr>
          <p:cNvPr id="20" name="Rechthoek 32">
            <a:extLst>
              <a:ext uri="{FF2B5EF4-FFF2-40B4-BE49-F238E27FC236}">
                <a16:creationId xmlns:a16="http://schemas.microsoft.com/office/drawing/2014/main" id="{05AB4629-C33A-6410-BCD4-81876D85F6A3}"/>
              </a:ext>
            </a:extLst>
          </p:cNvPr>
          <p:cNvSpPr/>
          <p:nvPr/>
        </p:nvSpPr>
        <p:spPr>
          <a:xfrm>
            <a:off x="6852515" y="2499988"/>
            <a:ext cx="4649006" cy="3912385"/>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23150 w 3545450"/>
              <a:gd name="csY0" fmla="*/ 0 h 4110089"/>
              <a:gd name="csX1" fmla="*/ 3545450 w 3545450"/>
              <a:gd name="csY1" fmla="*/ 0 h 4110089"/>
              <a:gd name="csX2" fmla="*/ 3545450 w 3545450"/>
              <a:gd name="csY2" fmla="*/ 4040641 h 4110089"/>
              <a:gd name="csX3" fmla="*/ 0 w 3545450"/>
              <a:gd name="csY3" fmla="*/ 4110089 h 4110089"/>
              <a:gd name="csX4" fmla="*/ 23150 w 3545450"/>
              <a:gd name="csY4" fmla="*/ 0 h 4110089"/>
              <a:gd name="csX0" fmla="*/ 23150 w 3591748"/>
              <a:gd name="csY0" fmla="*/ 46299 h 4156388"/>
              <a:gd name="csX1" fmla="*/ 3591748 w 3591748"/>
              <a:gd name="csY1" fmla="*/ 0 h 4156388"/>
              <a:gd name="csX2" fmla="*/ 3545450 w 3591748"/>
              <a:gd name="csY2" fmla="*/ 4086940 h 4156388"/>
              <a:gd name="csX3" fmla="*/ 0 w 3591748"/>
              <a:gd name="csY3" fmla="*/ 4156388 h 4156388"/>
              <a:gd name="csX4" fmla="*/ 23150 w 3591748"/>
              <a:gd name="csY4" fmla="*/ 46299 h 4156388"/>
              <a:gd name="csX0" fmla="*/ 23150 w 3568599"/>
              <a:gd name="csY0" fmla="*/ 0 h 4110089"/>
              <a:gd name="csX1" fmla="*/ 3568599 w 3568599"/>
              <a:gd name="csY1" fmla="*/ 46299 h 4110089"/>
              <a:gd name="csX2" fmla="*/ 3545450 w 3568599"/>
              <a:gd name="csY2" fmla="*/ 4040641 h 4110089"/>
              <a:gd name="csX3" fmla="*/ 0 w 3568599"/>
              <a:gd name="csY3" fmla="*/ 4110089 h 4110089"/>
              <a:gd name="csX4" fmla="*/ 23150 w 3568599"/>
              <a:gd name="csY4" fmla="*/ 0 h 4110089"/>
            </a:gdLst>
            <a:ahLst/>
            <a:cxnLst>
              <a:cxn ang="0">
                <a:pos x="csX0" y="csY0"/>
              </a:cxn>
              <a:cxn ang="0">
                <a:pos x="csX1" y="csY1"/>
              </a:cxn>
              <a:cxn ang="0">
                <a:pos x="csX2" y="csY2"/>
              </a:cxn>
              <a:cxn ang="0">
                <a:pos x="csX3" y="csY3"/>
              </a:cxn>
              <a:cxn ang="0">
                <a:pos x="csX4" y="csY4"/>
              </a:cxn>
            </a:cxnLst>
            <a:rect l="l" t="t" r="r" b="b"/>
            <a:pathLst>
              <a:path w="3568599" h="4110089">
                <a:moveTo>
                  <a:pt x="23150" y="0"/>
                </a:moveTo>
                <a:lnTo>
                  <a:pt x="3568599" y="46299"/>
                </a:lnTo>
                <a:lnTo>
                  <a:pt x="3545450" y="4040641"/>
                </a:lnTo>
                <a:lnTo>
                  <a:pt x="0" y="4110089"/>
                </a:lnTo>
                <a:lnTo>
                  <a:pt x="2315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400" b="1" i="0" u="none" strike="noStrike" kern="1200" cap="none" spc="0" normalizeH="0" baseline="0" noProof="1">
                <a:ln>
                  <a:noFill/>
                </a:ln>
                <a:solidFill>
                  <a:prstClr val="black"/>
                </a:solidFill>
                <a:effectLst/>
                <a:uLnTx/>
                <a:uFillTx/>
                <a:latin typeface="Montserrat" pitchFamily="2" charset="77"/>
                <a:ea typeface="+mn-ea"/>
                <a:cs typeface="+mn-cs"/>
              </a:rPr>
              <a:t>Wat vraagt extra aandacht in de komende periode?</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b="0" i="0" u="none" strike="noStrike" kern="1200" cap="none" spc="0" normalizeH="0" baseline="0" noProof="1">
              <a:ln>
                <a:noFill/>
              </a:ln>
              <a:solidFill>
                <a:prstClr val="black"/>
              </a:solidFill>
              <a:effectLst/>
              <a:uLnTx/>
              <a:uFillTx/>
              <a:latin typeface="Hanken Grotesk" pitchFamily="2" charset="77"/>
              <a:ea typeface="+mn-ea"/>
              <a:cs typeface="+mn-cs"/>
            </a:endParaRPr>
          </a:p>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200" u="none" strike="noStrike" kern="1200" cap="none" spc="0" normalizeH="0" baseline="0" noProof="1">
                <a:ln>
                  <a:noFill/>
                </a:ln>
                <a:solidFill>
                  <a:prstClr val="black"/>
                </a:solidFill>
                <a:effectLst/>
                <a:uLnTx/>
                <a:uFillTx/>
                <a:latin typeface="Hanken Grotesk" pitchFamily="2" charset="77"/>
                <a:ea typeface="+mn-ea"/>
                <a:cs typeface="Arial"/>
              </a:rPr>
              <a:t>[Beschrijf welke factoren de voortgang kunnen beïnvloeden en welke ondersteuning of samenwerking daarbij nodig is.]</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u="none" strike="noStrike" kern="1200" cap="none" spc="0" normalizeH="0" baseline="0" noProof="1">
              <a:ln>
                <a:noFill/>
              </a:ln>
              <a:solidFill>
                <a:prstClr val="black"/>
              </a:solidFill>
              <a:effectLst/>
              <a:uLnTx/>
              <a:uFillTx/>
              <a:latin typeface="Hanken Grotesk" pitchFamily="2" charset="77"/>
              <a:ea typeface="+mn-ea"/>
              <a:cs typeface="Arial"/>
            </a:endParaRPr>
          </a:p>
        </p:txBody>
      </p:sp>
      <p:sp>
        <p:nvSpPr>
          <p:cNvPr id="22" name="Rechthoek 34">
            <a:extLst>
              <a:ext uri="{FF2B5EF4-FFF2-40B4-BE49-F238E27FC236}">
                <a16:creationId xmlns:a16="http://schemas.microsoft.com/office/drawing/2014/main" id="{78F218A1-4C4A-F190-2D7C-7B31F260C0ED}"/>
              </a:ext>
            </a:extLst>
          </p:cNvPr>
          <p:cNvSpPr/>
          <p:nvPr/>
        </p:nvSpPr>
        <p:spPr>
          <a:xfrm>
            <a:off x="1346095" y="2857691"/>
            <a:ext cx="4915809" cy="3554684"/>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522300"/>
              <a:gd name="csY0" fmla="*/ 0 h 4052216"/>
              <a:gd name="csX1" fmla="*/ 3522300 w 3522300"/>
              <a:gd name="csY1" fmla="*/ 0 h 4052216"/>
              <a:gd name="csX2" fmla="*/ 3522300 w 3522300"/>
              <a:gd name="csY2" fmla="*/ 4040641 h 4052216"/>
              <a:gd name="csX3" fmla="*/ 69448 w 3522300"/>
              <a:gd name="csY3" fmla="*/ 4052216 h 4052216"/>
              <a:gd name="csX4" fmla="*/ 0 w 3522300"/>
              <a:gd name="csY4" fmla="*/ 0 h 4052216"/>
              <a:gd name="csX0" fmla="*/ 0 w 3614897"/>
              <a:gd name="csY0" fmla="*/ 0 h 4052216"/>
              <a:gd name="csX1" fmla="*/ 3614897 w 3614897"/>
              <a:gd name="csY1" fmla="*/ 0 h 4052216"/>
              <a:gd name="csX2" fmla="*/ 3522300 w 3614897"/>
              <a:gd name="csY2" fmla="*/ 4040641 h 4052216"/>
              <a:gd name="csX3" fmla="*/ 69448 w 3614897"/>
              <a:gd name="csY3" fmla="*/ 4052216 h 4052216"/>
              <a:gd name="csX4" fmla="*/ 0 w 3614897"/>
              <a:gd name="csY4" fmla="*/ 0 h 4052216"/>
            </a:gdLst>
            <a:ahLst/>
            <a:cxnLst>
              <a:cxn ang="0">
                <a:pos x="csX0" y="csY0"/>
              </a:cxn>
              <a:cxn ang="0">
                <a:pos x="csX1" y="csY1"/>
              </a:cxn>
              <a:cxn ang="0">
                <a:pos x="csX2" y="csY2"/>
              </a:cxn>
              <a:cxn ang="0">
                <a:pos x="csX3" y="csY3"/>
              </a:cxn>
              <a:cxn ang="0">
                <a:pos x="csX4" y="csY4"/>
              </a:cxn>
            </a:cxnLst>
            <a:rect l="l" t="t" r="r" b="b"/>
            <a:pathLst>
              <a:path w="3614897" h="4052216">
                <a:moveTo>
                  <a:pt x="0" y="0"/>
                </a:moveTo>
                <a:lnTo>
                  <a:pt x="3614897" y="0"/>
                </a:lnTo>
                <a:lnTo>
                  <a:pt x="3522300" y="4040641"/>
                </a:lnTo>
                <a:lnTo>
                  <a:pt x="69448" y="4052216"/>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400" b="1" i="0" u="none" strike="noStrike" kern="1200" cap="none" spc="0" normalizeH="0" baseline="0" noProof="1">
                <a:ln>
                  <a:noFill/>
                </a:ln>
                <a:solidFill>
                  <a:prstClr val="white"/>
                </a:solidFill>
                <a:effectLst/>
                <a:uLnTx/>
                <a:uFillTx/>
                <a:latin typeface="Montserrat" pitchFamily="2" charset="77"/>
                <a:ea typeface="+mn-ea"/>
                <a:cs typeface="+mn-cs"/>
              </a:rPr>
              <a:t>In de komende periode gaan wij:</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b="0" i="0" u="none" strike="noStrike" kern="1200" cap="none" spc="0" normalizeH="0" baseline="0" noProof="1">
              <a:ln>
                <a:noFill/>
              </a:ln>
              <a:solidFill>
                <a:prstClr val="white"/>
              </a:solidFill>
              <a:effectLst/>
              <a:uLnTx/>
              <a:uFillTx/>
              <a:latin typeface="Hanken Grotesk" pitchFamily="2" charset="77"/>
              <a:ea typeface="+mn-ea"/>
              <a:cs typeface="+mn-cs"/>
            </a:endParaRPr>
          </a:p>
          <a:p>
            <a:pPr marL="0" marR="0" lvl="0" indent="0" algn="l" defTabSz="914377" rtl="0" eaLnBrk="1" fontAlgn="auto" latinLnBrk="0" hangingPunct="1">
              <a:lnSpc>
                <a:spcPct val="115000"/>
              </a:lnSpc>
              <a:spcBef>
                <a:spcPts val="0"/>
              </a:spcBef>
              <a:spcAft>
                <a:spcPts val="0"/>
              </a:spcAft>
              <a:buClrTx/>
              <a:buSzPts val="1100"/>
              <a:buFontTx/>
              <a:buNone/>
              <a:tabLst/>
              <a:defRPr/>
            </a:pPr>
            <a:r>
              <a:rPr kumimoji="0" lang="nl-NL" sz="1200" u="none" strike="noStrike" kern="1200" cap="none" spc="0" normalizeH="0" baseline="0" noProof="1">
                <a:ln>
                  <a:noFill/>
                </a:ln>
                <a:solidFill>
                  <a:prstClr val="white"/>
                </a:solidFill>
                <a:effectLst/>
                <a:uLnTx/>
                <a:uFillTx/>
                <a:latin typeface="Hanken Grotesk" pitchFamily="2" charset="77"/>
                <a:ea typeface="+mn-ea"/>
                <a:cs typeface="Arial"/>
              </a:rPr>
              <a:t>[Beschrijf de belangrijkste stappen, activiteiten of mijlpalen waar jullie deze periode mee aan de slag gaan.]</a:t>
            </a:r>
          </a:p>
          <a:p>
            <a:pPr marL="0" marR="0" lvl="0" indent="0" algn="l" defTabSz="914377" rtl="0" eaLnBrk="1" fontAlgn="auto" latinLnBrk="0" hangingPunct="1">
              <a:lnSpc>
                <a:spcPct val="115000"/>
              </a:lnSpc>
              <a:spcBef>
                <a:spcPts val="0"/>
              </a:spcBef>
              <a:spcAft>
                <a:spcPts val="0"/>
              </a:spcAft>
              <a:buClrTx/>
              <a:buSzPts val="1100"/>
              <a:buFontTx/>
              <a:buNone/>
              <a:tabLst/>
              <a:defRPr/>
            </a:pPr>
            <a:endParaRPr kumimoji="0" lang="nl-NL" sz="1200" u="none" strike="noStrike" kern="1200" cap="none" spc="0" normalizeH="0" baseline="0" noProof="1">
              <a:ln>
                <a:noFill/>
              </a:ln>
              <a:solidFill>
                <a:prstClr val="white"/>
              </a:solidFill>
              <a:effectLst/>
              <a:uLnTx/>
              <a:uFillTx/>
              <a:latin typeface="Hanken Grotesk" pitchFamily="2" charset="77"/>
              <a:ea typeface="+mn-ea"/>
              <a:cs typeface="Arial"/>
            </a:endParaRPr>
          </a:p>
        </p:txBody>
      </p:sp>
      <p:pic>
        <p:nvPicPr>
          <p:cNvPr id="8" name="Afbeelding 7" descr="Afbeelding met clipart, kunst, creativiteit, tekenfilm&#10;&#10;Automatisch gegenereerde beschrijving">
            <a:extLst>
              <a:ext uri="{FF2B5EF4-FFF2-40B4-BE49-F238E27FC236}">
                <a16:creationId xmlns:a16="http://schemas.microsoft.com/office/drawing/2014/main" id="{34CB670A-E619-2DA7-A70E-8079DF3C0B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259357" y="2428214"/>
            <a:ext cx="1524126" cy="1938759"/>
          </a:xfrm>
          <a:prstGeom prst="rect">
            <a:avLst/>
          </a:prstGeom>
        </p:spPr>
      </p:pic>
      <p:sp>
        <p:nvSpPr>
          <p:cNvPr id="5" name="Tekstvak 4">
            <a:extLst>
              <a:ext uri="{FF2B5EF4-FFF2-40B4-BE49-F238E27FC236}">
                <a16:creationId xmlns:a16="http://schemas.microsoft.com/office/drawing/2014/main" id="{84788CEA-D489-A02B-39AC-A5ECB63709D3}"/>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prstClr val="black"/>
                </a:solidFill>
                <a:effectLst/>
                <a:uLnTx/>
                <a:uFillTx/>
                <a:latin typeface="Hanken Grotesk" pitchFamily="2" charset="77"/>
                <a:ea typeface="+mn-ea"/>
                <a:cs typeface="+mn-cs"/>
              </a:rPr>
              <a:t>Eigen logo hier</a:t>
            </a:r>
          </a:p>
        </p:txBody>
      </p:sp>
      <p:sp>
        <p:nvSpPr>
          <p:cNvPr id="9" name="Tekstvak 8">
            <a:extLst>
              <a:ext uri="{FF2B5EF4-FFF2-40B4-BE49-F238E27FC236}">
                <a16:creationId xmlns:a16="http://schemas.microsoft.com/office/drawing/2014/main" id="{A1A46758-CA36-6D16-9284-3B76D1F05B18}"/>
              </a:ext>
            </a:extLst>
          </p:cNvPr>
          <p:cNvSpPr txBox="1"/>
          <p:nvPr/>
        </p:nvSpPr>
        <p:spPr>
          <a:xfrm>
            <a:off x="10123307" y="1145487"/>
            <a:ext cx="2072659" cy="555793"/>
          </a:xfrm>
          <a:prstGeom prst="rect">
            <a:avLst/>
          </a:prstGeom>
          <a:noFill/>
        </p:spPr>
        <p:txBody>
          <a:bodyPr wrap="square">
            <a:spAutoFit/>
          </a:bodyPr>
          <a:lstStyle/>
          <a:p>
            <a:pPr marL="0" marR="0" lvl="0" indent="0" algn="l" defTabSz="914377" rtl="0" eaLnBrk="1" fontAlgn="auto" latinLnBrk="0" hangingPunct="1">
              <a:lnSpc>
                <a:spcPct val="114000"/>
              </a:lnSpc>
              <a:spcBef>
                <a:spcPts val="0"/>
              </a:spcBef>
              <a:spcAft>
                <a:spcPts val="0"/>
              </a:spcAft>
              <a:buClrTx/>
              <a:buSzTx/>
              <a:buFontTx/>
              <a:buNone/>
              <a:tabLst/>
              <a:defRPr/>
            </a:pPr>
            <a:r>
              <a:rPr kumimoji="0" lang="nl-NL" sz="900" b="0" i="0" u="none" strike="noStrike" kern="1200" cap="none" spc="0" normalizeH="0" baseline="0" noProof="1">
                <a:ln>
                  <a:noFill/>
                </a:ln>
                <a:solidFill>
                  <a:prstClr val="black"/>
                </a:solidFill>
                <a:effectLst/>
                <a:uLnTx/>
                <a:uFillTx/>
                <a:latin typeface="Hanken Grotesk" pitchFamily="2" charset="77"/>
                <a:ea typeface="+mn-ea"/>
                <a:cs typeface="+mn-cs"/>
              </a:rPr>
              <a:t>Ga uit presentatie-modus en scroll naar rechts voor begeleiding bij </a:t>
            </a:r>
            <a:br>
              <a:rPr kumimoji="0" lang="nl-NL" sz="900" b="0" i="0" u="none" strike="noStrike" kern="1200" cap="none" spc="0" normalizeH="0" baseline="0" noProof="1">
                <a:ln>
                  <a:noFill/>
                </a:ln>
                <a:solidFill>
                  <a:prstClr val="black"/>
                </a:solidFill>
                <a:effectLst/>
                <a:uLnTx/>
                <a:uFillTx/>
                <a:latin typeface="Hanken Grotesk" pitchFamily="2" charset="77"/>
                <a:ea typeface="+mn-ea"/>
                <a:cs typeface="+mn-cs"/>
              </a:rPr>
            </a:br>
            <a:r>
              <a:rPr kumimoji="0" lang="nl-NL" sz="900" b="0" i="0" u="none" strike="noStrike" kern="1200" cap="none" spc="0" normalizeH="0" baseline="0" noProof="1">
                <a:ln>
                  <a:noFill/>
                </a:ln>
                <a:solidFill>
                  <a:prstClr val="black"/>
                </a:solidFill>
                <a:effectLst/>
                <a:uLnTx/>
                <a:uFillTx/>
                <a:latin typeface="Hanken Grotesk" pitchFamily="2" charset="77"/>
                <a:ea typeface="+mn-ea"/>
                <a:cs typeface="+mn-cs"/>
              </a:rPr>
              <a:t>het invullen van dit format.</a:t>
            </a:r>
          </a:p>
        </p:txBody>
      </p:sp>
      <p:pic>
        <p:nvPicPr>
          <p:cNvPr id="3" name="Afbeelding 2">
            <a:extLst>
              <a:ext uri="{FF2B5EF4-FFF2-40B4-BE49-F238E27FC236}">
                <a16:creationId xmlns:a16="http://schemas.microsoft.com/office/drawing/2014/main" id="{539746F2-F9D6-2FB5-ED10-DB9145BF4275}"/>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rot="4598703">
            <a:off x="9736332" y="309863"/>
            <a:ext cx="2364542" cy="2364542"/>
          </a:xfrm>
          <a:prstGeom prst="rect">
            <a:avLst/>
          </a:prstGeom>
        </p:spPr>
      </p:pic>
      <p:sp>
        <p:nvSpPr>
          <p:cNvPr id="4" name="Tekstvak 3">
            <a:extLst>
              <a:ext uri="{FF2B5EF4-FFF2-40B4-BE49-F238E27FC236}">
                <a16:creationId xmlns:a16="http://schemas.microsoft.com/office/drawing/2014/main" id="{A9D2EF2A-32DA-1CDF-B465-795B42DD4EEA}"/>
              </a:ext>
            </a:extLst>
          </p:cNvPr>
          <p:cNvSpPr txBox="1"/>
          <p:nvPr/>
        </p:nvSpPr>
        <p:spPr>
          <a:xfrm>
            <a:off x="9817054" y="1187157"/>
            <a:ext cx="2072659" cy="558679"/>
          </a:xfrm>
          <a:prstGeom prst="rect">
            <a:avLst/>
          </a:prstGeom>
          <a:noFill/>
        </p:spPr>
        <p:txBody>
          <a:bodyPr wrap="square">
            <a:spAutoFit/>
          </a:bodyPr>
          <a:lstStyle/>
          <a:p>
            <a:pPr marL="0" marR="0" lvl="0" indent="0" algn="l" defTabSz="914377" rtl="0" eaLnBrk="1" fontAlgn="auto" latinLnBrk="0" hangingPunct="1">
              <a:lnSpc>
                <a:spcPct val="114000"/>
              </a:lnSpc>
              <a:spcBef>
                <a:spcPts val="0"/>
              </a:spcBef>
              <a:spcAft>
                <a:spcPts val="0"/>
              </a:spcAft>
              <a:buClrTx/>
              <a:buSzTx/>
              <a:buFontTx/>
              <a:buNone/>
              <a:tabLst/>
              <a:defRPr/>
            </a:pPr>
            <a:r>
              <a:rPr kumimoji="0" lang="nl-NL" sz="900" b="0" i="0" u="sng" strike="noStrike" kern="1200" cap="none" spc="0" normalizeH="0" baseline="0" noProof="1">
                <a:ln>
                  <a:noFill/>
                </a:ln>
                <a:solidFill>
                  <a:prstClr val="black"/>
                </a:solidFill>
                <a:effectLst/>
                <a:uLnTx/>
                <a:uFillTx/>
                <a:latin typeface="Hanken Grotesk" pitchFamily="2" charset="77"/>
                <a:ea typeface="+mn-ea"/>
                <a:cs typeface="+mn-cs"/>
              </a:rPr>
              <a:t>Tip:</a:t>
            </a:r>
            <a:r>
              <a:rPr kumimoji="0" lang="nl-NL" sz="900" b="0" i="0" u="none" strike="noStrike" kern="1200" cap="none" spc="0" normalizeH="0" baseline="0" noProof="1">
                <a:ln>
                  <a:noFill/>
                </a:ln>
                <a:solidFill>
                  <a:prstClr val="black"/>
                </a:solidFill>
                <a:effectLst/>
                <a:uLnTx/>
                <a:uFillTx/>
                <a:latin typeface="Hanken Grotesk" pitchFamily="2" charset="77"/>
                <a:ea typeface="+mn-ea"/>
                <a:cs typeface="+mn-cs"/>
              </a:rPr>
              <a:t> ga uit presentatie-modus en scroll naar rechts voor begeleiding bij het invullen van dit format.</a:t>
            </a:r>
          </a:p>
        </p:txBody>
      </p:sp>
    </p:spTree>
    <p:extLst>
      <p:ext uri="{BB962C8B-B14F-4D97-AF65-F5344CB8AC3E}">
        <p14:creationId xmlns:p14="http://schemas.microsoft.com/office/powerpoint/2010/main" val="3174442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TotalTime>
  <Words>1420</Words>
  <Application>Microsoft Macintosh PowerPoint</Application>
  <PresentationFormat>Breedbeeld</PresentationFormat>
  <Paragraphs>128</Paragraphs>
  <Slides>7</Slides>
  <Notes>6</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Hanken Grotesk</vt:lpstr>
      <vt:lpstr>Montserrat</vt:lpstr>
      <vt:lpstr>Segoe UI</vt:lpstr>
      <vt:lpstr>Office Theme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Joep Pennartz</dc:creator>
  <cp:lastModifiedBy>Jasmijn Peskens</cp:lastModifiedBy>
  <cp:revision>3</cp:revision>
  <dcterms:created xsi:type="dcterms:W3CDTF">2026-05-28T14:23:41Z</dcterms:created>
  <dcterms:modified xsi:type="dcterms:W3CDTF">2026-06-05T14:37:39Z</dcterms:modified>
</cp:coreProperties>
</file>