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19_998CC127.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modernComment_115_A7877A55.xml" ContentType="application/vnd.ms-powerpoint.comments+xml"/>
  <Override PartName="/ppt/notesSlides/notesSlide13.xml" ContentType="application/vnd.openxmlformats-officedocument.presentationml.notesSlide+xml"/>
  <Override PartName="/ppt/comments/modernComment_116_D3B92B1A.xml" ContentType="application/vnd.ms-powerpoint.comment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60" r:id="rId4"/>
    <p:sldId id="261" r:id="rId5"/>
    <p:sldId id="262" r:id="rId6"/>
    <p:sldId id="263" r:id="rId7"/>
    <p:sldId id="264" r:id="rId8"/>
    <p:sldId id="268" r:id="rId9"/>
    <p:sldId id="281" r:id="rId10"/>
    <p:sldId id="275" r:id="rId11"/>
    <p:sldId id="276" r:id="rId12"/>
    <p:sldId id="277" r:id="rId13"/>
    <p:sldId id="278" r:id="rId14"/>
    <p:sldId id="274" r:id="rId15"/>
    <p:sldId id="259" r:id="rId16"/>
    <p:sldId id="267" r:id="rId17"/>
  </p:sldIdLst>
  <p:sldSz cx="12192000" cy="6858000"/>
  <p:notesSz cx="6858000" cy="9144000"/>
  <p:embeddedFontLst>
    <p:embeddedFont>
      <p:font typeface="Hanken Grotesk" pitchFamily="2" charset="77"/>
      <p:regular r:id="rId19"/>
      <p:bold r:id="rId20"/>
      <p:italic r:id="rId21"/>
      <p:boldItalic r:id="rId22"/>
    </p:embeddedFont>
    <p:embeddedFont>
      <p:font typeface="Montserrat" pitchFamily="2" charset="77"/>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5043479-6CDB-0AF2-3EFD-80B1A45C73EE}" name="Gastgebruiker" initials="Ga" userId="S::urn:spo:tenantanon#c05986c2-c481-4743-9c49-2c14d5b7abe7::" providerId="AD"/>
  <p188:author id="{FCBC51C0-7DCA-8CA1-5AAF-0CED597B80A0}" name="Jasmijn Peskens" initials="JP" userId="S::jasmijn.peskens@theexperienceoffice.nl::35cf4e40-f0d3-4bda-b6bb-1dc0b4972105" providerId="AD"/>
  <p188:author id="{6C45FED0-2ED0-7795-0FF4-A8B801952486}" name="y.staaij@actieplanzeggenschap.nl" initials="y." userId="S::urn:spo:guest#y.staaij@actieplanzeggenschap.nl::" providerId="AD"/>
  <p188:author id="{18C7CCE9-2398-D6C6-7F23-7161F65D410B}" name="Joep Pennartz" initials="JP" userId="S::joep.pennartz@theexperienceoffice.nl::1a079e5a-5087-4fe0-9bcd-05b2d3fd8bf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DF3017"/>
    <a:srgbClr val="F8EDC9"/>
    <a:srgbClr val="EBCC67"/>
    <a:srgbClr val="DF3000"/>
    <a:srgbClr val="F8E3DD"/>
    <a:srgbClr val="DAE6E7"/>
    <a:srgbClr val="FFFFFF"/>
    <a:srgbClr val="62969E"/>
    <a:srgbClr val="E8F1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D0B07E8-67D4-4F9A-C89B-69720D1404FA}" v="31" dt="2026-06-01T14:40:03.260"/>
  </p1510:revLst>
</p1510:revInfo>
</file>

<file path=ppt/tableStyles.xml><?xml version="1.0" encoding="utf-8"?>
<a:tblStyleLst xmlns:a="http://schemas.openxmlformats.org/drawingml/2006/main" def="{8A8214C2-9113-411F-9DCD-7135C0101AA5}">
  <a:tblStyle styleId="{8A8214C2-9113-411F-9DCD-7135C0101AA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CF4"/>
          </a:solidFill>
        </a:fill>
      </a:tcStyle>
    </a:wholeTbl>
    <a:band1H>
      <a:tcTxStyle/>
      <a:tcStyle>
        <a:tcBdr/>
        <a:fill>
          <a:solidFill>
            <a:srgbClr val="CFD7E7"/>
          </a:solidFill>
        </a:fill>
      </a:tcStyle>
    </a:band1H>
    <a:band2H>
      <a:tcTxStyle/>
      <a:tcStyle>
        <a:tcBdr/>
      </a:tcStyle>
    </a:band2H>
    <a:band1V>
      <a:tcTxStyle/>
      <a:tcStyle>
        <a:tcBdr/>
        <a:fill>
          <a:solidFill>
            <a:srgbClr val="CFD7E7"/>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5392"/>
    <p:restoredTop sz="87379"/>
  </p:normalViewPr>
  <p:slideViewPr>
    <p:cSldViewPr snapToGrid="0">
      <p:cViewPr varScale="1">
        <p:scale>
          <a:sx n="104" d="100"/>
          <a:sy n="104" d="100"/>
        </p:scale>
        <p:origin x="368"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33" Type="http://schemas.microsoft.com/office/2018/10/relationships/authors" Targe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userId="S::urn:spo:tenantanon#c05986c2-c481-4743-9c49-2c14d5b7abe7::" providerId="AD" clId="Web-{DD0B07E8-67D4-4F9A-C89B-69720D1404FA}"/>
    <pc:docChg chg="modSld">
      <pc:chgData name="Guest User" userId="S::urn:spo:tenantanon#c05986c2-c481-4743-9c49-2c14d5b7abe7::" providerId="AD" clId="Web-{DD0B07E8-67D4-4F9A-C89B-69720D1404FA}" dt="2026-06-01T14:44:25.113" v="49"/>
      <pc:docMkLst>
        <pc:docMk/>
      </pc:docMkLst>
      <pc:sldChg chg="modSp">
        <pc:chgData name="Guest User" userId="S::urn:spo:tenantanon#c05986c2-c481-4743-9c49-2c14d5b7abe7::" providerId="AD" clId="Web-{DD0B07E8-67D4-4F9A-C89B-69720D1404FA}" dt="2026-06-01T14:40:01.275" v="28" actId="20577"/>
        <pc:sldMkLst>
          <pc:docMk/>
          <pc:sldMk cId="0" sldId="259"/>
        </pc:sldMkLst>
        <pc:spChg chg="mod">
          <ac:chgData name="Guest User" userId="S::urn:spo:tenantanon#c05986c2-c481-4743-9c49-2c14d5b7abe7::" providerId="AD" clId="Web-{DD0B07E8-67D4-4F9A-C89B-69720D1404FA}" dt="2026-06-01T14:40:01.275" v="28" actId="20577"/>
          <ac:spMkLst>
            <pc:docMk/>
            <pc:sldMk cId="0" sldId="259"/>
            <ac:spMk id="12" creationId="{C9639E66-9C01-7036-8F5D-8A1F259F0FF9}"/>
          </ac:spMkLst>
        </pc:spChg>
      </pc:sldChg>
      <pc:sldChg chg="modSp">
        <pc:chgData name="Guest User" userId="S::urn:spo:tenantanon#c05986c2-c481-4743-9c49-2c14d5b7abe7::" providerId="AD" clId="Web-{DD0B07E8-67D4-4F9A-C89B-69720D1404FA}" dt="2026-06-01T14:16:52.023" v="0" actId="14100"/>
        <pc:sldMkLst>
          <pc:docMk/>
          <pc:sldMk cId="0" sldId="261"/>
        </pc:sldMkLst>
        <pc:spChg chg="mod">
          <ac:chgData name="Guest User" userId="S::urn:spo:tenantanon#c05986c2-c481-4743-9c49-2c14d5b7abe7::" providerId="AD" clId="Web-{DD0B07E8-67D4-4F9A-C89B-69720D1404FA}" dt="2026-06-01T14:16:52.023" v="0" actId="14100"/>
          <ac:spMkLst>
            <pc:docMk/>
            <pc:sldMk cId="0" sldId="261"/>
            <ac:spMk id="149" creationId="{00000000-0000-0000-0000-000000000000}"/>
          </ac:spMkLst>
        </pc:spChg>
      </pc:sldChg>
      <pc:sldChg chg="modNotes">
        <pc:chgData name="Guest User" userId="S::urn:spo:tenantanon#c05986c2-c481-4743-9c49-2c14d5b7abe7::" providerId="AD" clId="Web-{DD0B07E8-67D4-4F9A-C89B-69720D1404FA}" dt="2026-06-01T14:44:25.113" v="49"/>
        <pc:sldMkLst>
          <pc:docMk/>
          <pc:sldMk cId="0" sldId="267"/>
        </pc:sldMkLst>
      </pc:sldChg>
      <pc:sldChg chg="modNotes">
        <pc:chgData name="Guest User" userId="S::urn:spo:tenantanon#c05986c2-c481-4743-9c49-2c14d5b7abe7::" providerId="AD" clId="Web-{DD0B07E8-67D4-4F9A-C89B-69720D1404FA}" dt="2026-06-01T14:31:00.116" v="3"/>
        <pc:sldMkLst>
          <pc:docMk/>
          <pc:sldMk cId="4293295390" sldId="275"/>
        </pc:sldMkLst>
      </pc:sldChg>
      <pc:sldChg chg="modSp modNotes">
        <pc:chgData name="Guest User" userId="S::urn:spo:tenantanon#c05986c2-c481-4743-9c49-2c14d5b7abe7::" providerId="AD" clId="Web-{DD0B07E8-67D4-4F9A-C89B-69720D1404FA}" dt="2026-06-01T14:37:15.785" v="19"/>
        <pc:sldMkLst>
          <pc:docMk/>
          <pc:sldMk cId="3552127770" sldId="278"/>
        </pc:sldMkLst>
        <pc:spChg chg="mod">
          <ac:chgData name="Guest User" userId="S::urn:spo:tenantanon#c05986c2-c481-4743-9c49-2c14d5b7abe7::" providerId="AD" clId="Web-{DD0B07E8-67D4-4F9A-C89B-69720D1404FA}" dt="2026-06-01T14:36:55.425" v="12" actId="20577"/>
          <ac:spMkLst>
            <pc:docMk/>
            <pc:sldMk cId="3552127770" sldId="278"/>
            <ac:spMk id="8" creationId="{75BE1AE9-5410-FB89-DA11-DEF6C6714BE5}"/>
          </ac:spMkLst>
        </pc:spChg>
      </pc:sldChg>
    </pc:docChg>
  </pc:docChgLst>
</pc:chgInfo>
</file>

<file path=ppt/comments/modernComment_115_A7877A55.xml><?xml version="1.0" encoding="utf-8"?>
<p188:cmLst xmlns:a="http://schemas.openxmlformats.org/drawingml/2006/main" xmlns:r="http://schemas.openxmlformats.org/officeDocument/2006/relationships" xmlns:p188="http://schemas.microsoft.com/office/powerpoint/2018/8/main">
  <p188:cm id="{A50CC2F6-FE89-4421-BE25-AE038F1EE9CB}" authorId="{C5043479-6CDB-0AF2-3EFD-80B1A45C73EE}" created="2026-06-01T14:33:04.214">
    <ac:deMkLst xmlns:ac="http://schemas.microsoft.com/office/drawing/2013/main/command">
      <pc:docMk xmlns:pc="http://schemas.microsoft.com/office/powerpoint/2013/main/command"/>
      <pc:sldMk xmlns:pc="http://schemas.microsoft.com/office/powerpoint/2013/main/command" cId="2810673749" sldId="277"/>
      <ac:spMk id="15" creationId="{F0004697-4AD7-3DFE-5E2C-AADC3B38D5DD}"/>
    </ac:deMkLst>
    <p188:txBody>
      <a:bodyPr/>
      <a:lstStyle/>
      <a:p>
        <a:r>
          <a:rPr lang="en-US"/>
          <a:t>Mist hier bij Anders een pijl? Waarom staat daar een stip?</a:t>
        </a:r>
      </a:p>
    </p188:txBody>
  </p188:cm>
  <p188:cm id="{1AE60AAE-0EFF-456C-911F-B6FF554E46E0}" authorId="{C5043479-6CDB-0AF2-3EFD-80B1A45C73EE}" created="2026-06-01T14:34:43.546">
    <ac:deMkLst xmlns:ac="http://schemas.microsoft.com/office/drawing/2013/main/command">
      <pc:docMk xmlns:pc="http://schemas.microsoft.com/office/powerpoint/2013/main/command"/>
      <pc:sldMk xmlns:pc="http://schemas.microsoft.com/office/powerpoint/2013/main/command" cId="2810673749" sldId="277"/>
      <ac:spMk id="8" creationId="{B0AD2070-580C-16B2-B88F-1E9B261BCBE6}"/>
    </ac:deMkLst>
    <p188:txBody>
      <a:bodyPr/>
      <a:lstStyle/>
      <a:p>
        <a:r>
          <a:rPr lang="en-US"/>
          <a:t>Ik denk dat pijl1 en 2 bij elkaar horen! Dus die pijl moet weg daar bij 2e</a:t>
        </a:r>
      </a:p>
    </p188:txBody>
  </p188:cm>
</p188:cmLst>
</file>

<file path=ppt/comments/modernComment_116_D3B92B1A.xml><?xml version="1.0" encoding="utf-8"?>
<p188:cmLst xmlns:a="http://schemas.openxmlformats.org/drawingml/2006/main" xmlns:r="http://schemas.openxmlformats.org/officeDocument/2006/relationships" xmlns:p188="http://schemas.microsoft.com/office/powerpoint/2018/8/main">
  <p188:cm id="{26D0DCDB-A200-463F-9DE7-C0161BC1FCC6}" authorId="{C5043479-6CDB-0AF2-3EFD-80B1A45C73EE}" created="2026-06-01T14:36:21.268">
    <ac:deMkLst xmlns:ac="http://schemas.microsoft.com/office/drawing/2013/main/command">
      <pc:docMk xmlns:pc="http://schemas.microsoft.com/office/powerpoint/2013/main/command"/>
      <pc:sldMk xmlns:pc="http://schemas.microsoft.com/office/powerpoint/2013/main/command" cId="3552127770" sldId="278"/>
      <ac:spMk id="8" creationId="{75BE1AE9-5410-FB89-DA11-DEF6C6714BE5}"/>
    </ac:deMkLst>
    <p188:txBody>
      <a:bodyPr/>
      <a:lstStyle/>
      <a:p>
        <a:r>
          <a:rPr lang="en-US"/>
          <a:t>kan het blok wijder gemaakt zodat ondersteuning achter zorg staat? want nu is de zin een beetje lang en onduidelijk </a:t>
        </a:r>
      </a:p>
    </p188:txBody>
  </p188:cm>
</p188:cmLst>
</file>

<file path=ppt/comments/modernComment_119_998CC127.xml><?xml version="1.0" encoding="utf-8"?>
<p188:cmLst xmlns:a="http://schemas.openxmlformats.org/drawingml/2006/main" xmlns:r="http://schemas.openxmlformats.org/officeDocument/2006/relationships" xmlns:p188="http://schemas.microsoft.com/office/powerpoint/2018/8/main">
  <p188:cm id="{84A013CF-B035-4C56-982E-6E93C109AD80}" authorId="{C5043479-6CDB-0AF2-3EFD-80B1A45C73EE}" created="2026-06-01T14:30:04.067">
    <pc:sldMkLst xmlns:pc="http://schemas.microsoft.com/office/powerpoint/2013/main/command">
      <pc:docMk/>
      <pc:sldMk cId="2576138535" sldId="281"/>
    </pc:sldMkLst>
    <p188:txBody>
      <a:bodyPr/>
      <a:lstStyle/>
      <a:p>
        <a:r>
          <a:rPr lang="en-US"/>
          <a:t>In de notities staat stap 6 het hart? en stap 7..? Dat klopt denk ik niet meer?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dirty="0"/>
          </a:p>
        </p:txBody>
      </p:sp>
    </p:spTree>
  </p:cSld>
  <p:clrMap bg1="lt1" tx1="dk1" bg2="dk2" tx2="lt2" accent1="accent1" accent2="accent2" accent3="accent3" accent4="accent4" accent5="accent5" accent6="accent6" hlink="hlink" folHlink="folHlink"/>
  <p:notesStyle>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anken Grotesk" pitchFamily="2" charset="77"/>
        <a:ea typeface="Hanken Grotesk" pitchFamily="2" charset="77"/>
        <a:cs typeface="Arial"/>
        <a:sym typeface="Arial"/>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Waarom een droom? Voordat we in de actiestand schieten en plannen maken, moeten we eerst voelen wáár we naartoe willen. We gaan het vandaag dus uitdrukkelijk niet hebben over wat er nu misgaat of knelpunten in het systeem. We focussen ons puur op het ideaalbeeld: hoe ziet het eruit als zeggenschap hier écht goed werkt? Deze droom vormt straks ons gezamenlijke kompas.</a:t>
            </a:r>
            <a:endParaRPr dirty="0"/>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a:extLst>
            <a:ext uri="{FF2B5EF4-FFF2-40B4-BE49-F238E27FC236}">
              <a16:creationId xmlns:a16="http://schemas.microsoft.com/office/drawing/2014/main" id="{7C603E44-B7E4-B5F6-ACCC-9D4CD557F398}"/>
            </a:ext>
          </a:extLst>
        </p:cNvPr>
        <p:cNvGrpSpPr/>
        <p:nvPr/>
      </p:nvGrpSpPr>
      <p:grpSpPr>
        <a:xfrm>
          <a:off x="0" y="0"/>
          <a:ext cx="0" cy="0"/>
          <a:chOff x="0" y="0"/>
          <a:chExt cx="0" cy="0"/>
        </a:xfrm>
      </p:grpSpPr>
      <p:sp>
        <p:nvSpPr>
          <p:cNvPr id="132" name="Google Shape;132;p5:notes">
            <a:extLst>
              <a:ext uri="{FF2B5EF4-FFF2-40B4-BE49-F238E27FC236}">
                <a16:creationId xmlns:a16="http://schemas.microsoft.com/office/drawing/2014/main" id="{ACEEDE13-920B-4D89-7E4C-A17F32356EA2}"/>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We hebben onze gezamenlijke droom. Maar een droom is nog geen werkbaar plan. </a:t>
            </a:r>
          </a:p>
          <a:p>
            <a:pPr>
              <a:buNone/>
            </a:pPr>
            <a:endParaRPr lang="nl-NL" dirty="0"/>
          </a:p>
          <a:p>
            <a:pPr>
              <a:buNone/>
            </a:pPr>
            <a:r>
              <a:rPr lang="nl-NL">
                <a:latin typeface="Hanken Grotesk"/>
              </a:rPr>
              <a:t>In dit tweede deel van de sessie gaan we een stap verder: we vertalen deze droom naar een scherpe visie voor onze</a:t>
            </a:r>
          </a:p>
          <a:p>
            <a:pPr>
              <a:buNone/>
            </a:pPr>
            <a:r>
              <a:rPr lang="nl-NL">
                <a:latin typeface="Hanken Grotesk"/>
              </a:rPr>
              <a:t>raad. Wat wordt onze belofte aan de organisatie en onze collega's? We gaan het nu concreter en </a:t>
            </a:r>
            <a:r>
              <a:rPr lang="nl-NL" dirty="0">
                <a:latin typeface="Hanken Grotesk"/>
              </a:rPr>
              <a:t>sturender maken.</a:t>
            </a:r>
            <a:endParaRPr lang="nl-NL"/>
          </a:p>
        </p:txBody>
      </p:sp>
      <p:sp>
        <p:nvSpPr>
          <p:cNvPr id="133" name="Google Shape;133;p5:notes">
            <a:extLst>
              <a:ext uri="{FF2B5EF4-FFF2-40B4-BE49-F238E27FC236}">
                <a16:creationId xmlns:a16="http://schemas.microsoft.com/office/drawing/2014/main" id="{77ED5901-15B2-421E-090C-0A1140A70106}"/>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55908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D0319752-763F-B2F3-FBCC-311BDD804FBF}"/>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D4EAC94A-1FF4-D52A-7C1B-1653FE73F144}"/>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Kijk samen naar de gekozen droom die net is geformuleerd. Welk enkele woord omschrijft de kern hiervan? Is het 'vakmanschap', 'vertrouwen', 'gelijkwaardigheid’? </a:t>
            </a:r>
          </a:p>
          <a:p>
            <a:pPr>
              <a:buFont typeface="+mj-lt"/>
              <a:buAutoNum type="arabicPeriod"/>
            </a:pPr>
            <a:r>
              <a:rPr lang="nl-NL" dirty="0"/>
              <a:t>Kies als groep gezamenlijk één woord dat voor jullie het belangrijkst is.</a:t>
            </a:r>
          </a:p>
          <a:p>
            <a:endParaRPr lang="nl-NL" dirty="0"/>
          </a:p>
          <a:p>
            <a:pPr marL="158750" indent="0">
              <a:buNone/>
            </a:pPr>
            <a:r>
              <a:rPr lang="nl-NL" dirty="0"/>
              <a:t>Tip voor begeleider: Hak hier relatief snel een knoop in door. Hebben jullie het woord te pakken? Schrijf dit dan direct met een dikke stift groot op een leeg vel papier of flipover. Hang dit voor iedereen zichtbaar in de ruimte, zodat het de rest van de sessie voor iedereen continu zichtbaar is. Dit is het hart van jullie visie!</a:t>
            </a:r>
          </a:p>
        </p:txBody>
      </p:sp>
      <p:sp>
        <p:nvSpPr>
          <p:cNvPr id="196" name="Google Shape;196;p10:notes">
            <a:extLst>
              <a:ext uri="{FF2B5EF4-FFF2-40B4-BE49-F238E27FC236}">
                <a16:creationId xmlns:a16="http://schemas.microsoft.com/office/drawing/2014/main" id="{255A8E9F-5F99-1FFD-716B-F726CB8F8497}"/>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838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42E98C2A-2C6D-6833-18D5-7BC47DCA3F3B}"/>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EDD6FB3D-BB0D-26B6-835B-44D131DE52BB}"/>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nl-NL" dirty="0"/>
              <a:t>Wat gaat de raad daadwerkelijk doen om onze droom te bereiken? Gaan we vooral meebeslissen, onderbouwd advies geven, of de kwaliteit bewaken? </a:t>
            </a:r>
          </a:p>
          <a:p>
            <a:pPr marL="457200" indent="-298450">
              <a:buFont typeface="+mj-lt"/>
              <a:buAutoNum type="arabicPeriod"/>
            </a:pPr>
            <a:endParaRPr lang="nl-NL" dirty="0"/>
          </a:p>
          <a:p>
            <a:pPr marL="457200" indent="-298450">
              <a:buFont typeface="+mj-lt"/>
              <a:buAutoNum type="arabicPeriod"/>
            </a:pPr>
            <a:r>
              <a:rPr lang="nl-NL" dirty="0"/>
              <a:t>Kijk naar de hulpzinnen op het scherm. </a:t>
            </a:r>
          </a:p>
          <a:p>
            <a:pPr marL="457200" indent="-298450">
              <a:buFont typeface="+mj-lt"/>
              <a:buAutoNum type="arabicPeriod"/>
            </a:pPr>
            <a:r>
              <a:rPr lang="nl-NL" dirty="0"/>
              <a:t>Kies met elkaar de allerbelangrijkste taak die het beste bij jullie droom past, en schrijf deze op het grote vel papier.”</a:t>
            </a:r>
          </a:p>
          <a:p>
            <a:endParaRPr lang="nl-NL" dirty="0"/>
          </a:p>
          <a:p>
            <a:pPr marL="158750" indent="0">
              <a:buFont typeface="+mj-lt"/>
              <a:buNone/>
            </a:pPr>
            <a:r>
              <a:rPr lang="nl-NL" dirty="0"/>
              <a:t>Tip voor begeleider: Stuur aan op focus. Ze doen waarschijnlijk meerdere dingen, maar dwing ze om de allerbelangrijkste hoofdtaak te kiezen.</a:t>
            </a:r>
          </a:p>
        </p:txBody>
      </p:sp>
      <p:sp>
        <p:nvSpPr>
          <p:cNvPr id="196" name="Google Shape;196;p10:notes">
            <a:extLst>
              <a:ext uri="{FF2B5EF4-FFF2-40B4-BE49-F238E27FC236}">
                <a16:creationId xmlns:a16="http://schemas.microsoft.com/office/drawing/2014/main" id="{AABDDB99-EC52-BD06-4DDE-DDDE78CCA1B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049621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32AC22EB-B53D-9819-446C-5FF969592C74}"/>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BE5BF3C0-F91C-1BAF-1511-F648B533F63E}"/>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158750" indent="0">
              <a:buNone/>
            </a:pPr>
            <a:r>
              <a:rPr lang="nl-NL" dirty="0"/>
              <a:t>Als wij onze taak als raad echt goed doen, wat verandert er dan voor de cliënt of de zorg zelf? </a:t>
            </a:r>
          </a:p>
          <a:p>
            <a:pPr>
              <a:buFont typeface="+mj-lt"/>
              <a:buAutoNum type="arabicPeriod"/>
            </a:pPr>
            <a:endParaRPr lang="nl-NL" dirty="0"/>
          </a:p>
          <a:p>
            <a:pPr>
              <a:buFont typeface="+mj-lt"/>
              <a:buAutoNum type="arabicPeriod"/>
            </a:pPr>
            <a:r>
              <a:rPr lang="nl-NL">
                <a:latin typeface="Hanken Grotesk"/>
              </a:rPr>
              <a:t>Vul samen de zin op het scherm in: 'Zeggenschap, zodat de patënt/cliënt/zorg/ondersteuning altijd... [vul in] is’. </a:t>
            </a:r>
          </a:p>
          <a:p>
            <a:pPr>
              <a:buFont typeface="+mj-lt"/>
              <a:buAutoNum type="arabicPeriod"/>
            </a:pPr>
            <a:r>
              <a:rPr lang="nl-NL" dirty="0"/>
              <a:t>Brainstorm hardop en schrijf de zin die de groep het meeste raakt op het grote vel.</a:t>
            </a:r>
            <a:endParaRPr lang="nl-NL" noProof="0" dirty="0"/>
          </a:p>
        </p:txBody>
      </p:sp>
      <p:sp>
        <p:nvSpPr>
          <p:cNvPr id="196" name="Google Shape;196;p10:notes">
            <a:extLst>
              <a:ext uri="{FF2B5EF4-FFF2-40B4-BE49-F238E27FC236}">
                <a16:creationId xmlns:a16="http://schemas.microsoft.com/office/drawing/2014/main" id="{F2C93C92-B975-ECE0-124B-EB5058086A1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026084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F41266BE-CEFC-DDE6-4364-69ACE90F9719}"/>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5CD08EDB-ED5A-0411-5542-24589606AC46}"/>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Nu komt alles samen:</a:t>
            </a:r>
          </a:p>
          <a:p>
            <a:pPr>
              <a:buNone/>
            </a:pPr>
            <a:endParaRPr lang="nl-NL" dirty="0"/>
          </a:p>
          <a:p>
            <a:pPr>
              <a:buFont typeface="+mj-lt"/>
              <a:buAutoNum type="arabicPeriod"/>
            </a:pPr>
            <a:r>
              <a:rPr lang="nl-NL" dirty="0"/>
              <a:t>Kijk naar de woorden die we in stap 6 (het hart), stap 7 (onze taak) en stap 8 (het verschil) hebben opgeschreven. Vul deze in op de open plekken van de zin op het scherm. </a:t>
            </a:r>
          </a:p>
          <a:p>
            <a:pPr>
              <a:buFont typeface="+mj-lt"/>
              <a:buAutoNum type="arabicPeriod"/>
            </a:pPr>
            <a:r>
              <a:rPr lang="nl-NL" dirty="0"/>
              <a:t>Lees de zin hardop voor. Voelt het goed? Schaaf het eventueel nog een beetje samen aan totdat het lekker loopt. </a:t>
            </a:r>
          </a:p>
          <a:p>
            <a:pPr>
              <a:buNone/>
            </a:pPr>
            <a:endParaRPr lang="nl-NL" dirty="0"/>
          </a:p>
          <a:p>
            <a:pPr>
              <a:buNone/>
            </a:pPr>
            <a:r>
              <a:rPr lang="nl-NL" dirty="0"/>
              <a:t>Dit is hem: onze nieuwe, gezamenlijke visie!</a:t>
            </a:r>
            <a:endParaRPr lang="nl-NL" noProof="0" dirty="0"/>
          </a:p>
        </p:txBody>
      </p:sp>
      <p:sp>
        <p:nvSpPr>
          <p:cNvPr id="196" name="Google Shape;196;p10:notes">
            <a:extLst>
              <a:ext uri="{FF2B5EF4-FFF2-40B4-BE49-F238E27FC236}">
                <a16:creationId xmlns:a16="http://schemas.microsoft.com/office/drawing/2014/main" id="{71624924-DF88-9018-C180-08E7EC6D52A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073423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Een visie op een flipover is niks waard als we er niet zelf in geloven en het niet durven uit te dragen. Daarom doen we nu een korte oefening om hem echt van ons te maken en te verankeren binnen de raad.</a:t>
            </a:r>
          </a:p>
          <a:p>
            <a:pPr>
              <a:buFont typeface="+mj-lt"/>
              <a:buAutoNum type="arabicPeriod"/>
            </a:pPr>
            <a:endParaRPr lang="nl-NL" dirty="0"/>
          </a:p>
          <a:p>
            <a:pPr>
              <a:buFont typeface="+mj-lt"/>
              <a:buAutoNum type="arabicPeriod"/>
            </a:pPr>
            <a:r>
              <a:rPr lang="nl-NL" dirty="0"/>
              <a:t>Ga om de beurt staan. </a:t>
            </a:r>
          </a:p>
          <a:p>
            <a:pPr>
              <a:buFont typeface="+mj-lt"/>
              <a:buAutoNum type="arabicPeriod"/>
            </a:pPr>
            <a:r>
              <a:rPr lang="nl-NL" dirty="0"/>
              <a:t>Spreek je de zojuist geformuleerde droom en visie hardop uit, met overtuiging en trots.</a:t>
            </a:r>
          </a:p>
        </p:txBody>
      </p:sp>
      <p:sp>
        <p:nvSpPr>
          <p:cNvPr id="119" name="Google Shape;119;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a:t>We zijn aan het einde gekomen van deze workshop. Vandaag hebben jullie samen een gedeelde droom en visie op</a:t>
            </a:r>
            <a:endParaRPr lang="en-US"/>
          </a:p>
          <a:p>
            <a:pPr>
              <a:buNone/>
            </a:pPr>
            <a:r>
              <a:rPr lang="nl-NL"/>
              <a:t>zeggenschap ontwikkeld. Daarmee hebben jullie niet alleen beschreven wat jullie gewenste situatie is, maar ook een</a:t>
            </a:r>
            <a:endParaRPr lang="en-US"/>
          </a:p>
          <a:p>
            <a:pPr>
              <a:buNone/>
            </a:pPr>
            <a:r>
              <a:rPr lang="nl-NL"/>
              <a:t>gezamenlijk vertrekpunt gecreëerd voor de volgende stappen in de roadmap.</a:t>
            </a:r>
            <a:endParaRPr lang="en-US"/>
          </a:p>
          <a:p>
            <a:pPr>
              <a:buNone/>
            </a:pPr>
            <a:r>
              <a:rPr lang="nl-NL"/>
              <a:t>De visie helpt straks bij het stellen van doelen, het bepalen van prioriteiten en het maken van keuzes. Zo houden jullie</a:t>
            </a:r>
          </a:p>
          <a:p>
            <a:pPr>
              <a:buNone/>
            </a:pPr>
            <a:r>
              <a:rPr lang="nl-NL">
                <a:latin typeface="Hanken Grotesk"/>
              </a:rPr>
              <a:t>samen koers op weg naar de gewenste situatie.</a:t>
            </a:r>
          </a:p>
          <a:p>
            <a:pPr>
              <a:buNone/>
            </a:pPr>
            <a:endParaRPr lang="nl-NL" dirty="0">
              <a:latin typeface="Hanken Grotesk"/>
            </a:endParaRPr>
          </a:p>
          <a:p>
            <a:pPr>
              <a:buNone/>
            </a:pPr>
            <a:r>
              <a:rPr lang="nl-NL">
                <a:latin typeface="Hanken Grotesk"/>
              </a:rPr>
              <a:t>Bedankt voor jullie inzet, openheid en energie. Neem nu nog even de tijd: zijn er nog vragen, of opmerkingen die we</a:t>
            </a:r>
          </a:p>
          <a:p>
            <a:pPr>
              <a:buNone/>
            </a:pPr>
            <a:r>
              <a:rPr lang="nl-NL">
                <a:latin typeface="Hanken Grotesk"/>
              </a:rPr>
              <a:t>als professionele raad moeten bespreken?</a:t>
            </a:r>
            <a:endParaRPr>
              <a:latin typeface="Hanken Grotesk"/>
            </a:endParaRPr>
          </a:p>
        </p:txBody>
      </p:sp>
      <p:sp>
        <p:nvSpPr>
          <p:cNvPr id="228" name="Google Shape;228;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nl-NL" dirty="0"/>
              <a:t>Deze workshop bestaat uit twee delen. We starten met 5 stappen om onze individuele ideeën samen te smeden tot één gedeelde droom. Vervolgens maken we in nog eens 5 stappen de vertaalslag van die droom naar een concrete, scherpe visie waar we ook echt op kunnen sturen.</a:t>
            </a:r>
            <a:endParaRPr dirty="0"/>
          </a:p>
        </p:txBody>
      </p:sp>
      <p:sp>
        <p:nvSpPr>
          <p:cNvPr id="91" name="Google Shape;9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sz="1200" dirty="0"/>
              <a:t>We starten met deel 1. </a:t>
            </a:r>
          </a:p>
          <a:p>
            <a:pPr>
              <a:buNone/>
            </a:pPr>
            <a:endParaRPr lang="nl-NL" sz="1200" dirty="0"/>
          </a:p>
          <a:p>
            <a:pPr>
              <a:buNone/>
            </a:pPr>
            <a:r>
              <a:rPr lang="nl-NL" sz="1200" dirty="0"/>
              <a:t>Een belangrijke spelregel voordat we beginnen: we creëren hier een veilige ruimte met elkaar. Vandaag bestaat de 'ja, maar... dat kan toch niet'-reactie even niet. Alles mag gedroomd worden. Blijf in de 'ja, en'-modus, neem de tijd voor reflectie en luister straks zonder oordeel naar elkaar.</a:t>
            </a:r>
            <a:endParaRPr lang="nl-NL" sz="1200" noProof="0" dirty="0">
              <a:latin typeface="Montserrat" pitchFamily="2" charset="77"/>
            </a:endParaRPr>
          </a:p>
        </p:txBody>
      </p:sp>
      <p:sp>
        <p:nvSpPr>
          <p:cNvPr id="133" name="Google Shape;133;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00000"/>
              </a:lnSpc>
              <a:spcBef>
                <a:spcPts val="0"/>
              </a:spcBef>
              <a:spcAft>
                <a:spcPts val="0"/>
              </a:spcAft>
              <a:buClr>
                <a:srgbClr val="000000"/>
              </a:buClr>
              <a:buSzPts val="1100"/>
              <a:buFont typeface="+mj-lt"/>
              <a:buAutoNum type="arabicPeriod"/>
              <a:tabLst/>
              <a:defRPr/>
            </a:pPr>
            <a:r>
              <a:rPr lang="nl-NL" dirty="0"/>
              <a:t>Pak de post-its en stiften. Gebruik de dikke stift zodat we het straks goed kunnen lezen.</a:t>
            </a:r>
          </a:p>
          <a:p>
            <a:pPr>
              <a:buFont typeface="+mj-lt"/>
              <a:buAutoNum type="arabicPeriod"/>
            </a:pPr>
            <a:r>
              <a:rPr lang="nl-NL" dirty="0"/>
              <a:t>Iedereen beantwoordt in stilte voor zichzelf de drie zinnen op het scherm. Schrijf per post-it maximaal 1 zin. </a:t>
            </a:r>
          </a:p>
          <a:p>
            <a:pPr marL="158750" indent="0">
              <a:buNone/>
            </a:pPr>
            <a:endParaRPr lang="nl-NL" dirty="0"/>
          </a:p>
          <a:p>
            <a:pPr marL="158750" indent="0">
              <a:buNone/>
            </a:pPr>
            <a:r>
              <a:rPr lang="nl-NL" dirty="0"/>
              <a:t>Tip voor begeleider: Stimuleer deelnemers om niet te lang na te denken. Het gaat om het gevoel; schrijf op wat als allereerste in je opkomt. Lopen ze vast? Wijs ze dan op de hulpwoorden op het scherm ter inspiratie.</a:t>
            </a:r>
          </a:p>
        </p:txBody>
      </p:sp>
      <p:sp>
        <p:nvSpPr>
          <p:cNvPr id="142" name="Google Shape;14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Kijk naar je eigen post-its. Zitten er nog 'systemen' of 'processen' tussen, zoals ‘meer overleg’? Vervang die dan door op een nieuwe post-it de achterliggende ervaring, bijvoorbeeld "ik wil me gehoord voelen”, op te schrijven.</a:t>
            </a:r>
          </a:p>
          <a:p>
            <a:pPr>
              <a:buFont typeface="+mj-lt"/>
              <a:buAutoNum type="arabicPeriod"/>
            </a:pPr>
            <a:r>
              <a:rPr lang="nl-NL" dirty="0"/>
              <a:t>Kijk nu weer naar alle eigen post-its en kies dé zin die voor het meest essentieel is. Waar gaat je hart sneller van kloppen? Die ene post-it neem je mee naar de volgende stap.</a:t>
            </a:r>
          </a:p>
        </p:txBody>
      </p:sp>
      <p:sp>
        <p:nvSpPr>
          <p:cNvPr id="161" name="Google Shape;16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Ga in duo's zitten en deel je gekozen droomzin met elkaar.</a:t>
            </a:r>
          </a:p>
          <a:p>
            <a:pPr>
              <a:buFont typeface="+mj-lt"/>
              <a:buAutoNum type="arabicPeriod"/>
            </a:pPr>
            <a:r>
              <a:rPr lang="nl-NL" dirty="0"/>
              <a:t>Maak die zin nu samen tastbaar: als deze droom werkelijkheid is, wat merkt de buitenwereld daar dan van? Wat ziet een nieuwe collega op zijn eerste dag? Wat merkt de patiënt/cliënt?</a:t>
            </a:r>
          </a:p>
          <a:p>
            <a:pPr>
              <a:buFont typeface="+mj-lt"/>
              <a:buAutoNum type="arabicPeriod"/>
            </a:pPr>
            <a:r>
              <a:rPr lang="nl-NL" dirty="0"/>
              <a:t>Leg dit vast op een nieuwe post-it.</a:t>
            </a:r>
          </a:p>
          <a:p>
            <a:endParaRPr lang="nl-NL" dirty="0"/>
          </a:p>
          <a:p>
            <a:pPr marL="158750" indent="0">
              <a:buNone/>
            </a:pPr>
            <a:r>
              <a:rPr lang="nl-NL" dirty="0"/>
              <a:t>Tip voor begeleider: Let op dat ze een concreet resultaat beschrijven (wat mensen doen, zien, zeggen of horen) en geen proces. Laat ze de best bedachte, concrete beelden opschrijven.</a:t>
            </a:r>
          </a:p>
          <a:p>
            <a:pPr marL="0" lvl="0" indent="0" algn="l">
              <a:spcBef>
                <a:spcPts val="0"/>
              </a:spcBef>
              <a:spcAft>
                <a:spcPts val="0"/>
              </a:spcAft>
              <a:buNone/>
            </a:pPr>
            <a:endParaRPr lang="nl-NL" noProof="0" dirty="0"/>
          </a:p>
        </p:txBody>
      </p:sp>
      <p:sp>
        <p:nvSpPr>
          <p:cNvPr id="174" name="Google Shape;174;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Zoek een nieuwe partner. De één vertelt zijn of haar concrete droombeeld, de ander luistert aandachtig.</a:t>
            </a:r>
          </a:p>
          <a:p>
            <a:pPr>
              <a:buFont typeface="+mj-lt"/>
              <a:buAutoNum type="arabicPeriod"/>
            </a:pPr>
            <a:r>
              <a:rPr lang="nl-NL" dirty="0"/>
              <a:t>De luisteraar mag vervolgens alleen reageren met de zin: "Wat mij hierin aanspreekt is...". Voer geen discussie, zeg geen 'ja, maar', en we gaan het ook nog niet hebben over hoe we dit gaan bereiken. Focus enkel op wat je energie geeft in de droom van de ander, en waar je op ‘aan’ gaat.</a:t>
            </a:r>
          </a:p>
          <a:p>
            <a:endParaRPr lang="nl-NL" dirty="0"/>
          </a:p>
          <a:p>
            <a:pPr marL="158750" indent="0">
              <a:buNone/>
            </a:pPr>
            <a:r>
              <a:rPr lang="nl-NL" dirty="0"/>
              <a:t>Tip voor begeleider: Wees </a:t>
            </a:r>
            <a:r>
              <a:rPr lang="nl-NL" dirty="0" err="1"/>
              <a:t>strengals</a:t>
            </a:r>
            <a:r>
              <a:rPr lang="nl-NL" dirty="0"/>
              <a:t> facilitator. Grijp in als mensen in de oplossingsmodus schieten. Na 5 minuten geef je een seintje en wisselen de rollen.</a:t>
            </a:r>
          </a:p>
        </p:txBody>
      </p:sp>
      <p:sp>
        <p:nvSpPr>
          <p:cNvPr id="187" name="Google Shape;187;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0E0970C1-EC54-3E4E-3188-19FF33F1E6A9}"/>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0EAF3B3F-4F35-6149-96DE-101316CB8AB8}"/>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Font typeface="+mj-lt"/>
              <a:buAutoNum type="arabicPeriod"/>
            </a:pPr>
            <a:r>
              <a:rPr lang="nl-NL" dirty="0"/>
              <a:t>Plak alle uitgewerkte dromen overzichtelijk op de lege muur of flipover. Iedereen loopt rond en zet een stip (of vinkje) bij de droom die hen het meeste aanspreekt. Limiteer het aantal stemmen wat iedereen kan geven om deelnemers te forceren tot de kern te blijven</a:t>
            </a:r>
          </a:p>
          <a:p>
            <a:pPr>
              <a:buFont typeface="+mj-lt"/>
              <a:buAutoNum type="arabicPeriod"/>
            </a:pPr>
            <a:r>
              <a:rPr lang="nl-NL" dirty="0"/>
              <a:t>Pak de top 3 met de meeste stippen eruit.</a:t>
            </a:r>
          </a:p>
          <a:p>
            <a:endParaRPr lang="nl-NL" dirty="0"/>
          </a:p>
          <a:p>
            <a:pPr marL="158750" indent="0">
              <a:buNone/>
            </a:pPr>
            <a:r>
              <a:rPr lang="nl-NL" dirty="0"/>
              <a:t>Hoe voeg je dit samen? Tip voor begeleider: Ga geen lange, ingewikkelde knip-en-plak zin maken van deze drie post-its. </a:t>
            </a:r>
          </a:p>
          <a:p>
            <a:pPr marL="457200" indent="-298450">
              <a:buFont typeface="+mj-lt"/>
              <a:buAutoNum type="arabicPeriod"/>
            </a:pPr>
            <a:r>
              <a:rPr lang="nl-NL" dirty="0"/>
              <a:t>Vraag de groep: "Welk gevoel of welk sleutelwoord overlapt hier?" of "Als we deze drie samenvoegen tot één krantenkop, wat is dan de titel?". </a:t>
            </a:r>
          </a:p>
          <a:p>
            <a:pPr marL="457200" indent="-298450">
              <a:buFont typeface="+mj-lt"/>
              <a:buAutoNum type="arabicPeriod"/>
            </a:pPr>
            <a:r>
              <a:rPr lang="nl-NL" dirty="0"/>
              <a:t>Schrijf deze ene, nieuwe samengevoegde zin groot op. Dit is jullie gezamenlijke droom.</a:t>
            </a:r>
          </a:p>
        </p:txBody>
      </p:sp>
      <p:sp>
        <p:nvSpPr>
          <p:cNvPr id="196" name="Google Shape;196;p10:notes">
            <a:extLst>
              <a:ext uri="{FF2B5EF4-FFF2-40B4-BE49-F238E27FC236}">
                <a16:creationId xmlns:a16="http://schemas.microsoft.com/office/drawing/2014/main" id="{C65E6C5A-CC50-64D5-5396-5F5B8FD284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1549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a:extLst>
            <a:ext uri="{FF2B5EF4-FFF2-40B4-BE49-F238E27FC236}">
              <a16:creationId xmlns:a16="http://schemas.microsoft.com/office/drawing/2014/main" id="{1E36D11F-B4E2-0548-FAF6-D95C16ACEA9B}"/>
            </a:ext>
          </a:extLst>
        </p:cNvPr>
        <p:cNvGrpSpPr/>
        <p:nvPr/>
      </p:nvGrpSpPr>
      <p:grpSpPr>
        <a:xfrm>
          <a:off x="0" y="0"/>
          <a:ext cx="0" cy="0"/>
          <a:chOff x="0" y="0"/>
          <a:chExt cx="0" cy="0"/>
        </a:xfrm>
      </p:grpSpPr>
      <p:sp>
        <p:nvSpPr>
          <p:cNvPr id="195" name="Google Shape;195;p10:notes">
            <a:extLst>
              <a:ext uri="{FF2B5EF4-FFF2-40B4-BE49-F238E27FC236}">
                <a16:creationId xmlns:a16="http://schemas.microsoft.com/office/drawing/2014/main" id="{E472C67F-81D5-DA75-61B9-B262A6678B8A}"/>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a:buNone/>
            </a:pPr>
            <a:r>
              <a:rPr lang="nl-NL" dirty="0"/>
              <a:t>Nu komt alles samen:</a:t>
            </a:r>
          </a:p>
          <a:p>
            <a:pPr>
              <a:buNone/>
            </a:pPr>
            <a:endParaRPr lang="nl-NL" dirty="0"/>
          </a:p>
          <a:p>
            <a:pPr>
              <a:buFont typeface="+mj-lt"/>
              <a:buAutoNum type="arabicPeriod"/>
            </a:pPr>
            <a:r>
              <a:rPr lang="nl-NL" dirty="0"/>
              <a:t>Kijk naar de woorden die we in stap 6 (het hart), stap 7 (onze taak) en stap 8 (het verschil) hebben opgeschreven. Vul deze in op de open plekken van de zin op het scherm. </a:t>
            </a:r>
          </a:p>
          <a:p>
            <a:pPr>
              <a:buFont typeface="+mj-lt"/>
              <a:buAutoNum type="arabicPeriod"/>
            </a:pPr>
            <a:r>
              <a:rPr lang="nl-NL" dirty="0"/>
              <a:t>Lees de zin hardop voor. Voelt het goed? Schaaf het eventueel nog een beetje samen aan totdat het lekker loopt. </a:t>
            </a:r>
          </a:p>
          <a:p>
            <a:pPr>
              <a:buNone/>
            </a:pPr>
            <a:endParaRPr lang="nl-NL" dirty="0"/>
          </a:p>
          <a:p>
            <a:pPr>
              <a:buNone/>
            </a:pPr>
            <a:r>
              <a:rPr lang="nl-NL" dirty="0"/>
              <a:t>Dit is hem: onze nieuwe, gezamenlijke visie!</a:t>
            </a:r>
            <a:endParaRPr lang="nl-NL" noProof="0" dirty="0"/>
          </a:p>
        </p:txBody>
      </p:sp>
      <p:sp>
        <p:nvSpPr>
          <p:cNvPr id="196" name="Google Shape;196;p10:notes">
            <a:extLst>
              <a:ext uri="{FF2B5EF4-FFF2-40B4-BE49-F238E27FC236}">
                <a16:creationId xmlns:a16="http://schemas.microsoft.com/office/drawing/2014/main" id="{F8C437DE-ABCA-513C-CE82-C3D58A4DB27B}"/>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822098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b="0" i="0">
                <a:latin typeface="Hanken Grotesk" pitchFamily="2" charset="77"/>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b="0" i="0">
                <a:latin typeface="Hanken Grotesk" pitchFamily="2" charset="77"/>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7" name="Google Shape;17;p3"/>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b="0" i="0">
                <a:solidFill>
                  <a:srgbClr val="888888"/>
                </a:solidFill>
                <a:latin typeface="Hanken Grotesk" pitchFamily="2" charset="77"/>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dirty="0"/>
          </a:p>
        </p:txBody>
      </p:sp>
      <p:sp>
        <p:nvSpPr>
          <p:cNvPr id="18" name="Google Shape;18;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19" name="Google Shape;19;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20" name="Google Shape;20;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b="0" i="0">
                <a:latin typeface="Hanken Grotesk" pitchFamily="2" charset="77"/>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4" name="Google Shape;24;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25" name="Google Shape;25;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26" name="Google Shape;26;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0" i="0" cap="none">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b="0" i="0">
                <a:solidFill>
                  <a:srgbClr val="888888"/>
                </a:solidFill>
                <a:latin typeface="Hanken Grotesk" pitchFamily="2" charset="77"/>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dirty="0"/>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b="0" i="0">
                <a:latin typeface="Hanken Grotesk" pitchFamily="2" charset="77"/>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b="0" i="0">
                <a:latin typeface="Hanken Grotesk" pitchFamily="2" charset="77"/>
              </a:defRPr>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dirty="0"/>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0" i="0">
                <a:latin typeface="Hanken Grotesk" pitchFamily="2" charset="77"/>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Hanken Grotesk" pitchFamily="2" charset="77"/>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0" i="0">
                <a:latin typeface="Hanken Grotesk" pitchFamily="2" charset="77"/>
              </a:defRPr>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dirty="0"/>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b="0" i="0">
                <a:latin typeface="Hanken Grotesk" pitchFamily="2" charset="77"/>
              </a:defRPr>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dirty="0"/>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b="0" i="0">
                <a:latin typeface="Hanken Grotesk" pitchFamily="2" charset="77"/>
              </a:defRPr>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dirty="0"/>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b="0" i="0">
                <a:latin typeface="Hanken Grotesk" pitchFamily="2" charset="77"/>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0" i="0">
                <a:latin typeface="Hanken Grotesk" pitchFamily="2" charset="77"/>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b="0" i="0">
                <a:latin typeface="Hanken Grotesk" pitchFamily="2" charset="77"/>
              </a:defRPr>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dirty="0"/>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b="0" i="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nl-NL" dirty="0"/>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b="0" i="0"/>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dirty="0"/>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dirty="0"/>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Hanken Grotesk" pitchFamily="2" charset="77"/>
                <a:ea typeface="Hanken Grotesk" pitchFamily="2" charset="77"/>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dirty="0"/>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Hanken Grotesk" pitchFamily="2" charset="77"/>
                <a:ea typeface="Hanken Grotesk" pitchFamily="2" charset="77"/>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lang="nl-NL" dirty="0"/>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Hanken Grotesk" pitchFamily="2" charset="77"/>
                <a:ea typeface="Hanken Grotesk" pitchFamily="2" charset="77"/>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fld id="{00000000-1234-1234-1234-123412341234}" type="slidenum">
              <a:rPr lang="en-US" smtClean="0"/>
              <a:pPr/>
              <a:t>‹nr.›</a:t>
            </a:fld>
            <a:endParaRPr lang="en-US"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anken Grotesk" pitchFamily="2" charset="77"/>
          <a:ea typeface="Hanken Grotes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Hanken Grotesk" pitchFamily="2" charset="77"/>
          <a:ea typeface="Hanken Grotesk" pitchFamily="2" charset="77"/>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3.emf"/><Relationship Id="rId7" Type="http://schemas.openxmlformats.org/officeDocument/2006/relationships/image" Target="../media/image4.emf"/><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6.emf"/><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image" Target="../media/image11.emf"/><Relationship Id="rId3" Type="http://schemas.microsoft.com/office/2018/10/relationships/comments" Target="../comments/modernComment_115_A7877A55.xml"/><Relationship Id="rId7" Type="http://schemas.openxmlformats.org/officeDocument/2006/relationships/image" Target="../media/image6.emf"/><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4.emf"/><Relationship Id="rId4" Type="http://schemas.openxmlformats.org/officeDocument/2006/relationships/image" Target="../media/image3.emf"/><Relationship Id="rId9"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microsoft.com/office/2018/10/relationships/comments" Target="../comments/modernComment_116_D3B92B1A.xml"/><Relationship Id="rId7" Type="http://schemas.openxmlformats.org/officeDocument/2006/relationships/image" Target="../media/image11.emf"/><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6.emf"/><Relationship Id="rId5" Type="http://schemas.openxmlformats.org/officeDocument/2006/relationships/image" Target="../media/image1.png"/><Relationship Id="rId4" Type="http://schemas.openxmlformats.org/officeDocument/2006/relationships/image" Target="../media/image4.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11.emf"/><Relationship Id="rId4" Type="http://schemas.openxmlformats.org/officeDocument/2006/relationships/image" Target="../media/image6.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1.emf"/><Relationship Id="rId4" Type="http://schemas.openxmlformats.org/officeDocument/2006/relationships/image" Target="../media/image6.emf"/></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7" Type="http://schemas.openxmlformats.org/officeDocument/2006/relationships/image" Target="../media/image6.emf"/><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7.emf"/><Relationship Id="rId5" Type="http://schemas.openxmlformats.org/officeDocument/2006/relationships/image" Target="../media/image6.emf"/><Relationship Id="rId4" Type="http://schemas.openxmlformats.org/officeDocument/2006/relationships/image" Target="../media/image5.em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9.emf"/><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9.emf"/><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8" Type="http://schemas.openxmlformats.org/officeDocument/2006/relationships/image" Target="../media/image3.emf"/><Relationship Id="rId3" Type="http://schemas.microsoft.com/office/2018/10/relationships/comments" Target="../comments/modernComment_119_998CC127.xml"/><Relationship Id="rId7" Type="http://schemas.openxmlformats.org/officeDocument/2006/relationships/image" Target="../media/image4.emf"/><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1.emf"/><Relationship Id="rId5" Type="http://schemas.openxmlformats.org/officeDocument/2006/relationships/image" Target="../media/image6.emf"/><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83"/>
        <p:cNvGrpSpPr/>
        <p:nvPr/>
      </p:nvGrpSpPr>
      <p:grpSpPr>
        <a:xfrm>
          <a:off x="0" y="0"/>
          <a:ext cx="0" cy="0"/>
          <a:chOff x="0" y="0"/>
          <a:chExt cx="0" cy="0"/>
        </a:xfrm>
      </p:grpSpPr>
      <p:sp>
        <p:nvSpPr>
          <p:cNvPr id="2" name="Rechthoek 1">
            <a:extLst>
              <a:ext uri="{FF2B5EF4-FFF2-40B4-BE49-F238E27FC236}">
                <a16:creationId xmlns:a16="http://schemas.microsoft.com/office/drawing/2014/main" id="{21FCF6DA-20CA-460E-7F06-E6274A4131C5}"/>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9" name="Vrije vorm 8">
            <a:extLst>
              <a:ext uri="{FF2B5EF4-FFF2-40B4-BE49-F238E27FC236}">
                <a16:creationId xmlns:a16="http://schemas.microsoft.com/office/drawing/2014/main" id="{480044F3-2231-0A79-4D42-8E5FA58DE496}"/>
              </a:ext>
            </a:extLst>
          </p:cNvPr>
          <p:cNvSpPr/>
          <p:nvPr/>
        </p:nvSpPr>
        <p:spPr>
          <a:xfrm>
            <a:off x="9601200" y="5101389"/>
            <a:ext cx="2081463" cy="1768643"/>
          </a:xfrm>
          <a:custGeom>
            <a:avLst/>
            <a:gdLst>
              <a:gd name="csX0" fmla="*/ 0 w 2081463"/>
              <a:gd name="csY0" fmla="*/ 1046748 h 1768643"/>
              <a:gd name="csX1" fmla="*/ 553453 w 2081463"/>
              <a:gd name="csY1" fmla="*/ 1010653 h 1768643"/>
              <a:gd name="csX2" fmla="*/ 770021 w 2081463"/>
              <a:gd name="csY2" fmla="*/ 12032 h 1768643"/>
              <a:gd name="csX3" fmla="*/ 1792705 w 2081463"/>
              <a:gd name="csY3" fmla="*/ 0 h 1768643"/>
              <a:gd name="csX4" fmla="*/ 1528011 w 2081463"/>
              <a:gd name="csY4" fmla="*/ 962527 h 1768643"/>
              <a:gd name="csX5" fmla="*/ 2081463 w 2081463"/>
              <a:gd name="csY5" fmla="*/ 902369 h 1768643"/>
              <a:gd name="csX6" fmla="*/ 1094874 w 2081463"/>
              <a:gd name="csY6" fmla="*/ 1768643 h 1768643"/>
              <a:gd name="csX7" fmla="*/ 0 w 2081463"/>
              <a:gd name="csY7" fmla="*/ 1046748 h 176864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Lst>
            <a:rect l="l" t="t" r="r" b="b"/>
            <a:pathLst>
              <a:path w="2081463" h="1768643">
                <a:moveTo>
                  <a:pt x="0" y="1046748"/>
                </a:moveTo>
                <a:lnTo>
                  <a:pt x="553453" y="1010653"/>
                </a:lnTo>
                <a:lnTo>
                  <a:pt x="770021" y="12032"/>
                </a:lnTo>
                <a:lnTo>
                  <a:pt x="1792705" y="0"/>
                </a:lnTo>
                <a:lnTo>
                  <a:pt x="1528011" y="962527"/>
                </a:lnTo>
                <a:lnTo>
                  <a:pt x="2081463" y="902369"/>
                </a:lnTo>
                <a:lnTo>
                  <a:pt x="1094874" y="1768643"/>
                </a:lnTo>
                <a:lnTo>
                  <a:pt x="0" y="1046748"/>
                </a:lnTo>
                <a:close/>
              </a:path>
            </a:pathLst>
          </a:custGeom>
          <a:solidFill>
            <a:srgbClr val="DF30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6" name="Google Shape;86;p13"/>
          <p:cNvSpPr txBox="1"/>
          <p:nvPr/>
        </p:nvSpPr>
        <p:spPr>
          <a:xfrm>
            <a:off x="605111" y="2375430"/>
            <a:ext cx="10983594" cy="1015663"/>
          </a:xfrm>
          <a:prstGeom prst="rect">
            <a:avLst/>
          </a:prstGeom>
          <a:noFill/>
          <a:ln>
            <a:noFill/>
          </a:ln>
        </p:spPr>
        <p:txBody>
          <a:bodyPr spcFirstLastPara="1" wrap="square" lIns="0" tIns="0" rIns="0" bIns="0" anchor="t" anchorCtr="0">
            <a:spAutoFit/>
          </a:bodyPr>
          <a:lstStyle/>
          <a:p>
            <a:pPr algn="ctr">
              <a:lnSpc>
                <a:spcPct val="110000"/>
              </a:lnSpc>
            </a:pPr>
            <a:r>
              <a:rPr lang="nl-NL" sz="6000" b="1" noProof="0" dirty="0">
                <a:solidFill>
                  <a:schemeClr val="tx1"/>
                </a:solidFill>
                <a:latin typeface="Montserrat"/>
                <a:sym typeface="Playfair Display"/>
              </a:rPr>
              <a:t>Zeggenschapsdroom</a:t>
            </a:r>
            <a:endParaRPr lang="nl-NL" b="1" noProof="0" dirty="0">
              <a:solidFill>
                <a:schemeClr val="tx1"/>
              </a:solidFill>
              <a:latin typeface="Montserrat" pitchFamily="2" charset="77"/>
            </a:endParaRPr>
          </a:p>
        </p:txBody>
      </p:sp>
      <p:sp>
        <p:nvSpPr>
          <p:cNvPr id="87" name="Google Shape;87;p13"/>
          <p:cNvSpPr txBox="1"/>
          <p:nvPr/>
        </p:nvSpPr>
        <p:spPr>
          <a:xfrm>
            <a:off x="2286000" y="4324526"/>
            <a:ext cx="7620000" cy="1772793"/>
          </a:xfrm>
          <a:prstGeom prst="rect">
            <a:avLst/>
          </a:prstGeom>
          <a:noFill/>
          <a:ln>
            <a:noFill/>
          </a:ln>
        </p:spPr>
        <p:txBody>
          <a:bodyPr spcFirstLastPara="1" wrap="square" lIns="0" tIns="0" rIns="0" bIns="0" anchor="t" anchorCtr="0">
            <a:spAutoFit/>
          </a:bodyPr>
          <a:lstStyle/>
          <a:p>
            <a:pPr algn="ctr">
              <a:lnSpc>
                <a:spcPct val="159944"/>
              </a:lnSpc>
            </a:pPr>
            <a:r>
              <a:rPr lang="nl-NL" sz="1800" b="1" noProof="0" dirty="0">
                <a:solidFill>
                  <a:schemeClr val="tx1"/>
                </a:solidFill>
                <a:latin typeface="Montserrat" pitchFamily="2" charset="77"/>
                <a:ea typeface="Inter"/>
              </a:rPr>
              <a:t>De droom geeft ons betekenis, de visie geeft ons een koers. Door onze droom als kompas te gebruiken, transformeren we vage idealen naar een heldere visie op de toekomst.</a:t>
            </a:r>
          </a:p>
          <a:p>
            <a:pPr algn="ctr">
              <a:lnSpc>
                <a:spcPct val="159944"/>
              </a:lnSpc>
            </a:pPr>
            <a:endParaRPr lang="nl-NL" sz="1800" noProof="0" dirty="0">
              <a:solidFill>
                <a:schemeClr val="tx1"/>
              </a:solidFill>
              <a:latin typeface="Montserrat" pitchFamily="2" charset="77"/>
              <a:ea typeface="Inter"/>
            </a:endParaRPr>
          </a:p>
        </p:txBody>
      </p:sp>
      <p:pic>
        <p:nvPicPr>
          <p:cNvPr id="4" name="Afbeelding 3">
            <a:extLst>
              <a:ext uri="{FF2B5EF4-FFF2-40B4-BE49-F238E27FC236}">
                <a16:creationId xmlns:a16="http://schemas.microsoft.com/office/drawing/2014/main" id="{D4680C19-D73C-C46F-3BB6-D32F08CC7776}"/>
              </a:ext>
            </a:extLst>
          </p:cNvPr>
          <p:cNvPicPr>
            <a:picLocks noChangeAspect="1"/>
          </p:cNvPicPr>
          <p:nvPr/>
        </p:nvPicPr>
        <p:blipFill>
          <a:blip r:embed="rId3"/>
          <a:stretch>
            <a:fillRect/>
          </a:stretch>
        </p:blipFill>
        <p:spPr>
          <a:xfrm>
            <a:off x="425370" y="338050"/>
            <a:ext cx="1290083" cy="330955"/>
          </a:xfrm>
          <a:prstGeom prst="rect">
            <a:avLst/>
          </a:prstGeom>
        </p:spPr>
      </p:pic>
      <p:sp>
        <p:nvSpPr>
          <p:cNvPr id="5" name="Tekstvak 4">
            <a:extLst>
              <a:ext uri="{FF2B5EF4-FFF2-40B4-BE49-F238E27FC236}">
                <a16:creationId xmlns:a16="http://schemas.microsoft.com/office/drawing/2014/main" id="{96FC0F22-B164-6C0C-7DD5-A68997C53632}"/>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
        <p:nvSpPr>
          <p:cNvPr id="6" name="Tekstvak 5">
            <a:extLst>
              <a:ext uri="{FF2B5EF4-FFF2-40B4-BE49-F238E27FC236}">
                <a16:creationId xmlns:a16="http://schemas.microsoft.com/office/drawing/2014/main" id="{CD795903-79E4-8FFB-DF40-4003481F37E2}"/>
              </a:ext>
            </a:extLst>
          </p:cNvPr>
          <p:cNvSpPr txBox="1"/>
          <p:nvPr/>
        </p:nvSpPr>
        <p:spPr>
          <a:xfrm rot="266914">
            <a:off x="10239218" y="5214424"/>
            <a:ext cx="1068890" cy="1346651"/>
          </a:xfrm>
          <a:prstGeom prst="rect">
            <a:avLst/>
          </a:prstGeom>
          <a:noFill/>
        </p:spPr>
        <p:txBody>
          <a:bodyPr wrap="square">
            <a:spAutoFit/>
          </a:bodyPr>
          <a:lstStyle/>
          <a:p>
            <a:pPr lvl="0" defTabSz="914377">
              <a:lnSpc>
                <a:spcPct val="114000"/>
              </a:lnSpc>
              <a:buClrTx/>
              <a:defRPr/>
            </a:pPr>
            <a:r>
              <a:rPr kumimoji="0" lang="nl-NL" sz="900" b="0" i="0" u="sng" strike="noStrike" kern="1200" cap="none" spc="0" normalizeH="0" baseline="0" noProof="1">
                <a:ln>
                  <a:noFill/>
                </a:ln>
                <a:solidFill>
                  <a:prstClr val="black"/>
                </a:solidFill>
                <a:effectLst/>
                <a:uLnTx/>
                <a:uFillTx/>
                <a:latin typeface="Hanken Grotesk" pitchFamily="2" charset="77"/>
                <a:ea typeface="+mn-ea"/>
                <a:cs typeface="+mn-cs"/>
              </a:rPr>
              <a:t>Tip:</a:t>
            </a:r>
            <a:r>
              <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rPr>
              <a:t>  </a:t>
            </a:r>
            <a:r>
              <a:rPr lang="nl-NL" sz="900" dirty="0"/>
              <a:t>Deze presentatie bevat een spreekscript voor de gespreksleider. Klik onderaan op </a:t>
            </a:r>
            <a:r>
              <a:rPr lang="nl-NL" sz="900" b="1" dirty="0"/>
              <a:t>'Notities'</a:t>
            </a:r>
            <a:r>
              <a:rPr lang="nl-NL" sz="900" dirty="0"/>
              <a:t> om de tekst te bekijken.</a:t>
            </a:r>
            <a:endParaRPr kumimoji="0" lang="nl-NL" sz="900" b="0" i="0" u="none" strike="noStrike" kern="1200" cap="none" spc="0" normalizeH="0" baseline="0" noProof="1">
              <a:ln>
                <a:noFill/>
              </a:ln>
              <a:solidFill>
                <a:prstClr val="black"/>
              </a:solidFill>
              <a:effectLst/>
              <a:uLnTx/>
              <a:uFillTx/>
              <a:latin typeface="Hanken Grotesk" pitchFamily="2" charset="77"/>
              <a:ea typeface="+mn-ea"/>
              <a:cs typeface="+mn-c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34">
          <a:extLst>
            <a:ext uri="{FF2B5EF4-FFF2-40B4-BE49-F238E27FC236}">
              <a16:creationId xmlns:a16="http://schemas.microsoft.com/office/drawing/2014/main" id="{DC13D9CD-0D89-0BDA-75FF-534F0FB9960C}"/>
            </a:ext>
          </a:extLst>
        </p:cNvPr>
        <p:cNvGrpSpPr/>
        <p:nvPr/>
      </p:nvGrpSpPr>
      <p:grpSpPr>
        <a:xfrm>
          <a:off x="0" y="0"/>
          <a:ext cx="0" cy="0"/>
          <a:chOff x="0" y="0"/>
          <a:chExt cx="0" cy="0"/>
        </a:xfrm>
      </p:grpSpPr>
      <p:pic>
        <p:nvPicPr>
          <p:cNvPr id="5" name="Afbeelding 4">
            <a:extLst>
              <a:ext uri="{FF2B5EF4-FFF2-40B4-BE49-F238E27FC236}">
                <a16:creationId xmlns:a16="http://schemas.microsoft.com/office/drawing/2014/main" id="{03AF77D4-1FA2-4A52-CBFB-43B2C6366274}"/>
              </a:ext>
            </a:extLst>
          </p:cNvPr>
          <p:cNvPicPr>
            <a:picLocks noChangeAspect="1"/>
          </p:cNvPicPr>
          <p:nvPr/>
        </p:nvPicPr>
        <p:blipFill>
          <a:blip r:embed="rId3"/>
          <a:stretch>
            <a:fillRect/>
          </a:stretch>
        </p:blipFill>
        <p:spPr>
          <a:xfrm>
            <a:off x="425370" y="338050"/>
            <a:ext cx="1290083" cy="330955"/>
          </a:xfrm>
          <a:prstGeom prst="rect">
            <a:avLst/>
          </a:prstGeom>
        </p:spPr>
      </p:pic>
      <p:sp>
        <p:nvSpPr>
          <p:cNvPr id="2" name="Google Shape;96;p14">
            <a:extLst>
              <a:ext uri="{FF2B5EF4-FFF2-40B4-BE49-F238E27FC236}">
                <a16:creationId xmlns:a16="http://schemas.microsoft.com/office/drawing/2014/main" id="{594375A0-18B6-93CE-FE79-6654776E5140}"/>
              </a:ext>
            </a:extLst>
          </p:cNvPr>
          <p:cNvSpPr txBox="1"/>
          <p:nvPr/>
        </p:nvSpPr>
        <p:spPr>
          <a:xfrm>
            <a:off x="1095375" y="2014064"/>
            <a:ext cx="10001250" cy="1323439"/>
          </a:xfrm>
          <a:prstGeom prst="rect">
            <a:avLst/>
          </a:prstGeom>
          <a:noFill/>
          <a:ln>
            <a:noFill/>
          </a:ln>
        </p:spPr>
        <p:txBody>
          <a:bodyPr spcFirstLastPara="1" wrap="square" lIns="0" tIns="0" rIns="0" bIns="0" anchor="t" anchorCtr="0">
            <a:spAutoFit/>
          </a:bodyPr>
          <a:lstStyle/>
          <a:p>
            <a:pPr algn="ctr"/>
            <a:r>
              <a:rPr lang="nl-NL" sz="3200" b="1" noProof="0" dirty="0">
                <a:solidFill>
                  <a:schemeClr val="tx1"/>
                </a:solidFill>
                <a:latin typeface="Montserrat"/>
                <a:ea typeface="Inter"/>
                <a:cs typeface="Inter"/>
                <a:sym typeface="Inter"/>
              </a:rPr>
              <a:t>Deel 2:</a:t>
            </a:r>
            <a:endParaRPr lang="nl-NL" sz="3200" noProof="0" dirty="0">
              <a:solidFill>
                <a:schemeClr val="tx1"/>
              </a:solidFill>
              <a:latin typeface="Hanken Grotesk" pitchFamily="2" charset="77"/>
              <a:sym typeface="Inter"/>
            </a:endParaRPr>
          </a:p>
          <a:p>
            <a:pPr algn="ctr"/>
            <a:r>
              <a:rPr lang="nl-NL" sz="5400" b="1" noProof="0" dirty="0">
                <a:solidFill>
                  <a:schemeClr val="tx1"/>
                </a:solidFill>
                <a:latin typeface="Montserrat"/>
                <a:ea typeface="Inter"/>
                <a:cs typeface="Inter"/>
                <a:sym typeface="Inter"/>
              </a:rPr>
              <a:t>De</a:t>
            </a:r>
            <a:r>
              <a:rPr lang="nl-NL" sz="5400" b="1" u="none" strike="noStrike" cap="none" noProof="0" dirty="0">
                <a:solidFill>
                  <a:schemeClr val="tx1"/>
                </a:solidFill>
                <a:latin typeface="Montserrat"/>
                <a:ea typeface="Inter"/>
                <a:cs typeface="Inter"/>
                <a:sym typeface="Inter"/>
              </a:rPr>
              <a:t> </a:t>
            </a:r>
            <a:r>
              <a:rPr lang="nl-NL" sz="5400" b="1" noProof="0" dirty="0">
                <a:solidFill>
                  <a:schemeClr val="tx1"/>
                </a:solidFill>
                <a:latin typeface="Montserrat"/>
                <a:ea typeface="Inter"/>
                <a:cs typeface="Inter"/>
                <a:sym typeface="Inter"/>
              </a:rPr>
              <a:t>visie</a:t>
            </a:r>
            <a:endParaRPr lang="nl-NL" sz="5400" noProof="0" dirty="0">
              <a:solidFill>
                <a:schemeClr val="tx1"/>
              </a:solidFill>
              <a:latin typeface="Montserrat" pitchFamily="2" charset="77"/>
            </a:endParaRPr>
          </a:p>
        </p:txBody>
      </p:sp>
      <p:sp>
        <p:nvSpPr>
          <p:cNvPr id="6" name="Google Shape;97;p14">
            <a:extLst>
              <a:ext uri="{FF2B5EF4-FFF2-40B4-BE49-F238E27FC236}">
                <a16:creationId xmlns:a16="http://schemas.microsoft.com/office/drawing/2014/main" id="{22C432FA-FBBB-4020-47F4-3500BE3CB8AE}"/>
              </a:ext>
            </a:extLst>
          </p:cNvPr>
          <p:cNvSpPr txBox="1"/>
          <p:nvPr/>
        </p:nvSpPr>
        <p:spPr>
          <a:xfrm>
            <a:off x="2621674" y="4197814"/>
            <a:ext cx="6948652" cy="830997"/>
          </a:xfrm>
          <a:prstGeom prst="rect">
            <a:avLst/>
          </a:prstGeom>
          <a:noFill/>
          <a:ln>
            <a:noFill/>
          </a:ln>
        </p:spPr>
        <p:txBody>
          <a:bodyPr spcFirstLastPara="1" wrap="square" lIns="0" tIns="0" rIns="0" bIns="0" anchor="t" anchorCtr="0">
            <a:spAutoFit/>
          </a:bodyPr>
          <a:lstStyle/>
          <a:p>
            <a:pPr algn="ctr">
              <a:lnSpc>
                <a:spcPct val="160000"/>
              </a:lnSpc>
            </a:pPr>
            <a:r>
              <a:rPr lang="nl-NL" sz="1500" noProof="0" dirty="0">
                <a:solidFill>
                  <a:schemeClr val="tx1"/>
                </a:solidFill>
                <a:latin typeface="Hanken Grotesk"/>
                <a:ea typeface="Inter"/>
                <a:sym typeface="Inter"/>
              </a:rPr>
              <a:t>Doorloop de stappen als professionele raad</a:t>
            </a:r>
            <a:r>
              <a:rPr lang="nl-NL" sz="1500" dirty="0">
                <a:solidFill>
                  <a:schemeClr val="tx1"/>
                </a:solidFill>
                <a:latin typeface="Hanken Grotesk"/>
                <a:ea typeface="Inter"/>
                <a:sym typeface="Inter"/>
              </a:rPr>
              <a:t> of afvaardiging van professionals</a:t>
            </a:r>
            <a:r>
              <a:rPr lang="nl-NL" sz="1500" noProof="0" dirty="0">
                <a:solidFill>
                  <a:schemeClr val="tx1"/>
                </a:solidFill>
                <a:latin typeface="Hanken Grotesk"/>
                <a:ea typeface="Inter"/>
                <a:sym typeface="Inter"/>
              </a:rPr>
              <a:t>.</a:t>
            </a:r>
            <a:r>
              <a:rPr lang="nl-NL" sz="1500" dirty="0">
                <a:solidFill>
                  <a:schemeClr val="tx1"/>
                </a:solidFill>
                <a:latin typeface="Hanken Grotesk"/>
                <a:ea typeface="Inter"/>
                <a:sym typeface="Inter"/>
              </a:rPr>
              <a:t> </a:t>
            </a:r>
          </a:p>
          <a:p>
            <a:pPr algn="ctr"/>
            <a:r>
              <a:rPr lang="nl-NL" sz="1500" dirty="0">
                <a:solidFill>
                  <a:schemeClr val="tx1"/>
                </a:solidFill>
                <a:latin typeface="Hanken Grotesk" pitchFamily="2" charset="77"/>
                <a:ea typeface="Inter"/>
                <a:sym typeface="Inter"/>
              </a:rPr>
              <a:t>Neem de tijd voor reflectie en </a:t>
            </a:r>
            <a:r>
              <a:rPr lang="nl-NL" sz="1500" dirty="0">
                <a:solidFill>
                  <a:schemeClr val="tx1"/>
                </a:solidFill>
                <a:latin typeface="Hanken Grotesk" pitchFamily="2" charset="77"/>
                <a:ea typeface="Inter"/>
              </a:rPr>
              <a:t>kom erachter waar jullie het meeste energie van krijgen</a:t>
            </a:r>
            <a:r>
              <a:rPr lang="nl-NL" sz="1500" dirty="0">
                <a:solidFill>
                  <a:schemeClr val="tx1"/>
                </a:solidFill>
                <a:latin typeface="Hanken Grotesk" pitchFamily="2" charset="77"/>
                <a:ea typeface="Inter"/>
                <a:sym typeface="Inter"/>
              </a:rPr>
              <a:t>.</a:t>
            </a:r>
            <a:endParaRPr lang="nl-NL" sz="1500" dirty="0">
              <a:solidFill>
                <a:schemeClr val="tx1"/>
              </a:solidFill>
              <a:latin typeface="Hanken Grotesk" pitchFamily="2" charset="77"/>
              <a:ea typeface="Inter"/>
            </a:endParaRPr>
          </a:p>
        </p:txBody>
      </p:sp>
      <p:sp>
        <p:nvSpPr>
          <p:cNvPr id="4" name="Tekstvak 3">
            <a:extLst>
              <a:ext uri="{FF2B5EF4-FFF2-40B4-BE49-F238E27FC236}">
                <a16:creationId xmlns:a16="http://schemas.microsoft.com/office/drawing/2014/main" id="{1B053C7E-2F32-C50B-AB1E-1BF52A1C8440}"/>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extLst>
      <p:ext uri="{BB962C8B-B14F-4D97-AF65-F5344CB8AC3E}">
        <p14:creationId xmlns:p14="http://schemas.microsoft.com/office/powerpoint/2010/main" val="42932953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8D37E6AB-4EAB-1B63-D7AE-2DADFFF4B079}"/>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B7DDAB2F-2D8D-12A0-3316-B5B0A15EB086}"/>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4" name="Rechthoek 2">
            <a:extLst>
              <a:ext uri="{FF2B5EF4-FFF2-40B4-BE49-F238E27FC236}">
                <a16:creationId xmlns:a16="http://schemas.microsoft.com/office/drawing/2014/main" id="{5FC08F2C-EE64-E307-1D39-8EE4F98E699D}"/>
              </a:ext>
            </a:extLst>
          </p:cNvPr>
          <p:cNvSpPr/>
          <p:nvPr/>
        </p:nvSpPr>
        <p:spPr>
          <a:xfrm>
            <a:off x="667710" y="2044137"/>
            <a:ext cx="4981249" cy="2351119"/>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3" name="Afbeelding 12">
            <a:extLst>
              <a:ext uri="{FF2B5EF4-FFF2-40B4-BE49-F238E27FC236}">
                <a16:creationId xmlns:a16="http://schemas.microsoft.com/office/drawing/2014/main" id="{8EAEDF9A-CB70-418C-B44E-4E0E7BFC7EE8}"/>
              </a:ext>
            </a:extLst>
          </p:cNvPr>
          <p:cNvPicPr>
            <a:picLocks noChangeAspect="1"/>
          </p:cNvPicPr>
          <p:nvPr/>
        </p:nvPicPr>
        <p:blipFill>
          <a:blip r:embed="rId3"/>
          <a:stretch>
            <a:fillRect/>
          </a:stretch>
        </p:blipFill>
        <p:spPr>
          <a:xfrm rot="717105">
            <a:off x="6172435" y="2025338"/>
            <a:ext cx="4730342" cy="4612083"/>
          </a:xfrm>
          <a:prstGeom prst="rect">
            <a:avLst/>
          </a:prstGeom>
        </p:spPr>
      </p:pic>
      <p:sp>
        <p:nvSpPr>
          <p:cNvPr id="2" name="Google Shape;106;p15">
            <a:extLst>
              <a:ext uri="{FF2B5EF4-FFF2-40B4-BE49-F238E27FC236}">
                <a16:creationId xmlns:a16="http://schemas.microsoft.com/office/drawing/2014/main" id="{4003EB37-C15A-7A1E-06DD-D5C25374B60D}"/>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6</a:t>
            </a:r>
            <a:r>
              <a:rPr lang="nl-NL" sz="4400" b="1" u="none" strike="noStrike" cap="none" noProof="0" dirty="0">
                <a:solidFill>
                  <a:schemeClr val="tx1"/>
                </a:solidFill>
                <a:latin typeface="Montserrat"/>
                <a:ea typeface="Playfair Display"/>
                <a:cs typeface="Playfair Display"/>
                <a:sym typeface="Playfair Display"/>
              </a:rPr>
              <a:t>: w</a:t>
            </a:r>
            <a:r>
              <a:rPr lang="nl-NL" sz="4400" b="1" noProof="0" dirty="0">
                <a:solidFill>
                  <a:schemeClr val="tx1"/>
                </a:solidFill>
                <a:latin typeface="Montserrat"/>
                <a:ea typeface="Playfair Display"/>
                <a:cs typeface="Playfair Display"/>
                <a:sym typeface="Playfair Display"/>
              </a:rPr>
              <a:t>at vinden we belangrijk?</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23388D6B-D1BA-2384-C7EE-A7E5027B1685}"/>
              </a:ext>
            </a:extLst>
          </p:cNvPr>
          <p:cNvPicPr>
            <a:picLocks noChangeAspect="1"/>
          </p:cNvPicPr>
          <p:nvPr/>
        </p:nvPicPr>
        <p:blipFill>
          <a:blip r:embed="rId4"/>
          <a:stretch>
            <a:fillRect/>
          </a:stretch>
        </p:blipFill>
        <p:spPr>
          <a:xfrm>
            <a:off x="425370" y="338050"/>
            <a:ext cx="1290083" cy="330955"/>
          </a:xfrm>
          <a:prstGeom prst="rect">
            <a:avLst/>
          </a:prstGeom>
        </p:spPr>
      </p:pic>
      <p:pic>
        <p:nvPicPr>
          <p:cNvPr id="9" name="Afbeelding 8">
            <a:extLst>
              <a:ext uri="{FF2B5EF4-FFF2-40B4-BE49-F238E27FC236}">
                <a16:creationId xmlns:a16="http://schemas.microsoft.com/office/drawing/2014/main" id="{11AAE6EB-E8A3-E26A-C6A8-B20DD7D496AB}"/>
              </a:ext>
            </a:extLst>
          </p:cNvPr>
          <p:cNvPicPr>
            <a:picLocks noChangeAspect="1"/>
          </p:cNvPicPr>
          <p:nvPr/>
        </p:nvPicPr>
        <p:blipFill>
          <a:blip r:embed="rId5"/>
          <a:stretch>
            <a:fillRect/>
          </a:stretch>
        </p:blipFill>
        <p:spPr>
          <a:xfrm>
            <a:off x="11672711" y="217071"/>
            <a:ext cx="336459" cy="321303"/>
          </a:xfrm>
          <a:prstGeom prst="rect">
            <a:avLst/>
          </a:prstGeom>
        </p:spPr>
      </p:pic>
      <p:sp>
        <p:nvSpPr>
          <p:cNvPr id="10" name="Google Shape;154;p18">
            <a:extLst>
              <a:ext uri="{FF2B5EF4-FFF2-40B4-BE49-F238E27FC236}">
                <a16:creationId xmlns:a16="http://schemas.microsoft.com/office/drawing/2014/main" id="{2DF9DF3F-AD35-A243-C962-D6D63F5AAD31}"/>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1" name="Afbeelding 10">
            <a:extLst>
              <a:ext uri="{FF2B5EF4-FFF2-40B4-BE49-F238E27FC236}">
                <a16:creationId xmlns:a16="http://schemas.microsoft.com/office/drawing/2014/main" id="{DB9C4A4F-C3F3-930E-D79C-59706E49461D}"/>
              </a:ext>
            </a:extLst>
          </p:cNvPr>
          <p:cNvPicPr>
            <a:picLocks noChangeAspect="1"/>
          </p:cNvPicPr>
          <p:nvPr/>
        </p:nvPicPr>
        <p:blipFill>
          <a:blip r:embed="rId6"/>
          <a:stretch>
            <a:fillRect/>
          </a:stretch>
        </p:blipFill>
        <p:spPr>
          <a:xfrm>
            <a:off x="10780413" y="151284"/>
            <a:ext cx="769229" cy="474247"/>
          </a:xfrm>
          <a:prstGeom prst="rect">
            <a:avLst/>
          </a:prstGeom>
        </p:spPr>
      </p:pic>
      <p:pic>
        <p:nvPicPr>
          <p:cNvPr id="15" name="Afbeelding 14">
            <a:extLst>
              <a:ext uri="{FF2B5EF4-FFF2-40B4-BE49-F238E27FC236}">
                <a16:creationId xmlns:a16="http://schemas.microsoft.com/office/drawing/2014/main" id="{1DA92A1E-5B3D-982C-1973-4CA71254537B}"/>
              </a:ext>
            </a:extLst>
          </p:cNvPr>
          <p:cNvPicPr>
            <a:picLocks noChangeAspect="1"/>
          </p:cNvPicPr>
          <p:nvPr/>
        </p:nvPicPr>
        <p:blipFill>
          <a:blip r:embed="rId7"/>
          <a:stretch>
            <a:fillRect/>
          </a:stretch>
        </p:blipFill>
        <p:spPr>
          <a:xfrm>
            <a:off x="452515" y="1812378"/>
            <a:ext cx="520700" cy="495300"/>
          </a:xfrm>
          <a:prstGeom prst="rect">
            <a:avLst/>
          </a:prstGeom>
        </p:spPr>
      </p:pic>
      <p:sp>
        <p:nvSpPr>
          <p:cNvPr id="16" name="Google Shape;150;p18">
            <a:extLst>
              <a:ext uri="{FF2B5EF4-FFF2-40B4-BE49-F238E27FC236}">
                <a16:creationId xmlns:a16="http://schemas.microsoft.com/office/drawing/2014/main" id="{4DCB69BA-21C4-4EDA-4CDB-4FA0A21964B5}"/>
              </a:ext>
            </a:extLst>
          </p:cNvPr>
          <p:cNvSpPr txBox="1"/>
          <p:nvPr/>
        </p:nvSpPr>
        <p:spPr>
          <a:xfrm>
            <a:off x="1161142" y="2431495"/>
            <a:ext cx="4091578" cy="172354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Kijk naar de dromen op de muur. Welk woord omschrijft het best wat we echt belangrijk vinden?</a:t>
            </a:r>
          </a:p>
          <a:p>
            <a:pPr>
              <a:lnSpc>
                <a:spcPct val="160000"/>
              </a:lnSpc>
            </a:pPr>
            <a:r>
              <a:rPr lang="nl-NL" b="1" noProof="0" dirty="0">
                <a:solidFill>
                  <a:schemeClr val="tx1"/>
                </a:solidFill>
                <a:latin typeface="Hanken Grotesk"/>
                <a:sym typeface="Inter"/>
              </a:rPr>
              <a:t>Dit wordt het hart van onze visie. </a:t>
            </a:r>
            <a:endParaRPr lang="nl-NL" b="1" noProof="0" dirty="0">
              <a:solidFill>
                <a:schemeClr val="tx1"/>
              </a:solidFill>
              <a:latin typeface="Hanken Grotesk"/>
            </a:endParaRPr>
          </a:p>
          <a:p>
            <a:pPr>
              <a:lnSpc>
                <a:spcPct val="160000"/>
              </a:lnSpc>
            </a:pPr>
            <a:r>
              <a:rPr lang="nl-NL" b="1" dirty="0">
                <a:solidFill>
                  <a:schemeClr val="tx1"/>
                </a:solidFill>
                <a:latin typeface="Hanken Grotesk" pitchFamily="2" charset="77"/>
                <a:sym typeface="Inter"/>
              </a:rPr>
              <a:t>Schrijf dit voor iedereen zichtbaar op een groot vel papier.</a:t>
            </a:r>
            <a:endParaRPr lang="nl-NL" b="1" noProof="0" dirty="0">
              <a:solidFill>
                <a:schemeClr val="tx1"/>
              </a:solidFill>
              <a:latin typeface="Hanken Grotesk" pitchFamily="2" charset="77"/>
            </a:endParaRPr>
          </a:p>
        </p:txBody>
      </p:sp>
      <p:pic>
        <p:nvPicPr>
          <p:cNvPr id="17" name="Afbeelding 16">
            <a:extLst>
              <a:ext uri="{FF2B5EF4-FFF2-40B4-BE49-F238E27FC236}">
                <a16:creationId xmlns:a16="http://schemas.microsoft.com/office/drawing/2014/main" id="{61470D2A-5DAA-FC4D-1C0F-2874D629786F}"/>
              </a:ext>
            </a:extLst>
          </p:cNvPr>
          <p:cNvPicPr>
            <a:picLocks noChangeAspect="1"/>
          </p:cNvPicPr>
          <p:nvPr/>
        </p:nvPicPr>
        <p:blipFill>
          <a:blip r:embed="rId8"/>
          <a:stretch>
            <a:fillRect/>
          </a:stretch>
        </p:blipFill>
        <p:spPr>
          <a:xfrm rot="18230482">
            <a:off x="5330851" y="3257550"/>
            <a:ext cx="482600" cy="342900"/>
          </a:xfrm>
          <a:prstGeom prst="rect">
            <a:avLst/>
          </a:prstGeom>
        </p:spPr>
      </p:pic>
      <p:sp>
        <p:nvSpPr>
          <p:cNvPr id="5" name="Google Shape;151;p18">
            <a:extLst>
              <a:ext uri="{FF2B5EF4-FFF2-40B4-BE49-F238E27FC236}">
                <a16:creationId xmlns:a16="http://schemas.microsoft.com/office/drawing/2014/main" id="{621683F6-9D1C-E78D-B900-CB79ABD2EF81}"/>
              </a:ext>
            </a:extLst>
          </p:cNvPr>
          <p:cNvSpPr txBox="1"/>
          <p:nvPr/>
        </p:nvSpPr>
        <p:spPr>
          <a:xfrm>
            <a:off x="7439869" y="3482903"/>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Hulpwoorden</a:t>
            </a:r>
            <a:endParaRPr lang="nl-NL" sz="2000" b="1" noProof="0" dirty="0">
              <a:solidFill>
                <a:schemeClr val="tx1"/>
              </a:solidFill>
              <a:latin typeface="Montserrat" pitchFamily="2" charset="77"/>
            </a:endParaRPr>
          </a:p>
        </p:txBody>
      </p:sp>
      <p:sp>
        <p:nvSpPr>
          <p:cNvPr id="7" name="Google Shape;150;p18">
            <a:extLst>
              <a:ext uri="{FF2B5EF4-FFF2-40B4-BE49-F238E27FC236}">
                <a16:creationId xmlns:a16="http://schemas.microsoft.com/office/drawing/2014/main" id="{A4466990-BB34-A465-E05C-E5021C97ECA2}"/>
              </a:ext>
            </a:extLst>
          </p:cNvPr>
          <p:cNvSpPr txBox="1"/>
          <p:nvPr/>
        </p:nvSpPr>
        <p:spPr>
          <a:xfrm>
            <a:off x="7439869" y="3929452"/>
            <a:ext cx="4232843" cy="969496"/>
          </a:xfrm>
          <a:prstGeom prst="rect">
            <a:avLst/>
          </a:prstGeom>
          <a:noFill/>
          <a:ln>
            <a:noFill/>
          </a:ln>
        </p:spPr>
        <p:txBody>
          <a:bodyPr spcFirstLastPara="1" wrap="square" lIns="0" tIns="0" rIns="0" bIns="0" anchor="t" anchorCtr="0">
            <a:spAutoFit/>
          </a:bodyPr>
          <a:lstStyle/>
          <a:p>
            <a:pPr>
              <a:lnSpc>
                <a:spcPct val="150000"/>
              </a:lnSpc>
            </a:pPr>
            <a:r>
              <a:rPr lang="nl-NL" noProof="0" dirty="0">
                <a:solidFill>
                  <a:schemeClr val="tx1"/>
                </a:solidFill>
                <a:latin typeface="Hanken Grotesk" pitchFamily="2" charset="77"/>
                <a:sym typeface="Inter"/>
              </a:rPr>
              <a:t>Eigenaarschap • Gelijkwaardigheid </a:t>
            </a:r>
          </a:p>
          <a:p>
            <a:pPr>
              <a:lnSpc>
                <a:spcPct val="150000"/>
              </a:lnSpc>
            </a:pPr>
            <a:r>
              <a:rPr lang="nl-NL" dirty="0">
                <a:solidFill>
                  <a:schemeClr val="tx1"/>
                </a:solidFill>
                <a:latin typeface="Hanken Grotesk" pitchFamily="2" charset="77"/>
                <a:sym typeface="Inter"/>
              </a:rPr>
              <a:t>Vakmanschap • </a:t>
            </a:r>
            <a:r>
              <a:rPr lang="nl-NL" noProof="0" dirty="0">
                <a:solidFill>
                  <a:schemeClr val="tx1"/>
                </a:solidFill>
                <a:latin typeface="Hanken Grotesk" pitchFamily="2" charset="77"/>
                <a:sym typeface="Inter"/>
              </a:rPr>
              <a:t>Samenwerken </a:t>
            </a:r>
          </a:p>
          <a:p>
            <a:pPr>
              <a:lnSpc>
                <a:spcPct val="150000"/>
              </a:lnSpc>
            </a:pPr>
            <a:r>
              <a:rPr lang="nl-NL" noProof="0" dirty="0">
                <a:solidFill>
                  <a:schemeClr val="tx1"/>
                </a:solidFill>
                <a:latin typeface="Hanken Grotesk" pitchFamily="2" charset="77"/>
                <a:sym typeface="Inter"/>
              </a:rPr>
              <a:t>Gehoord worden • Vertrouwen</a:t>
            </a:r>
            <a:endParaRPr lang="nl-NL" noProof="0" dirty="0">
              <a:solidFill>
                <a:schemeClr val="tx1"/>
              </a:solidFill>
              <a:latin typeface="Hanken Grotesk" pitchFamily="2" charset="77"/>
            </a:endParaRPr>
          </a:p>
        </p:txBody>
      </p:sp>
      <p:sp>
        <p:nvSpPr>
          <p:cNvPr id="8" name="Google Shape;154;p18">
            <a:extLst>
              <a:ext uri="{FF2B5EF4-FFF2-40B4-BE49-F238E27FC236}">
                <a16:creationId xmlns:a16="http://schemas.microsoft.com/office/drawing/2014/main" id="{7BB70A30-7401-04ED-79E1-C1075C36829A}"/>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5077187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7D7CF547-4747-9041-0EF1-49B47C8BAD69}"/>
            </a:ext>
          </a:extLst>
        </p:cNvPr>
        <p:cNvGrpSpPr/>
        <p:nvPr/>
      </p:nvGrpSpPr>
      <p:grpSpPr>
        <a:xfrm>
          <a:off x="0" y="0"/>
          <a:ext cx="0" cy="0"/>
          <a:chOff x="0" y="0"/>
          <a:chExt cx="0" cy="0"/>
        </a:xfrm>
      </p:grpSpPr>
      <p:pic>
        <p:nvPicPr>
          <p:cNvPr id="16" name="Afbeelding 15">
            <a:extLst>
              <a:ext uri="{FF2B5EF4-FFF2-40B4-BE49-F238E27FC236}">
                <a16:creationId xmlns:a16="http://schemas.microsoft.com/office/drawing/2014/main" id="{93195BF1-AF4A-FD37-3C0D-BC7D2E10779A}"/>
              </a:ext>
            </a:extLst>
          </p:cNvPr>
          <p:cNvPicPr>
            <a:picLocks noChangeAspect="1"/>
          </p:cNvPicPr>
          <p:nvPr/>
        </p:nvPicPr>
        <p:blipFill>
          <a:blip r:embed="rId4"/>
          <a:stretch>
            <a:fillRect/>
          </a:stretch>
        </p:blipFill>
        <p:spPr>
          <a:xfrm rot="9485749">
            <a:off x="4885865" y="3019860"/>
            <a:ext cx="1151653" cy="818279"/>
          </a:xfrm>
          <a:prstGeom prst="rect">
            <a:avLst/>
          </a:prstGeom>
        </p:spPr>
      </p:pic>
      <p:sp>
        <p:nvSpPr>
          <p:cNvPr id="15" name="Rechthoek 5">
            <a:extLst>
              <a:ext uri="{FF2B5EF4-FFF2-40B4-BE49-F238E27FC236}">
                <a16:creationId xmlns:a16="http://schemas.microsoft.com/office/drawing/2014/main" id="{F0004697-4AD7-3DFE-5E2C-AADC3B38D5DD}"/>
              </a:ext>
            </a:extLst>
          </p:cNvPr>
          <p:cNvSpPr/>
          <p:nvPr/>
        </p:nvSpPr>
        <p:spPr>
          <a:xfrm rot="10800000">
            <a:off x="4939538" y="1930850"/>
            <a:ext cx="6120777" cy="381249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2" name="Rechthoek 2">
            <a:extLst>
              <a:ext uri="{FF2B5EF4-FFF2-40B4-BE49-F238E27FC236}">
                <a16:creationId xmlns:a16="http://schemas.microsoft.com/office/drawing/2014/main" id="{F8509AF9-B34B-3DB1-20CD-A9687B0DD63B}"/>
              </a:ext>
            </a:extLst>
          </p:cNvPr>
          <p:cNvSpPr/>
          <p:nvPr/>
        </p:nvSpPr>
        <p:spPr>
          <a:xfrm>
            <a:off x="667711" y="2044137"/>
            <a:ext cx="3985570" cy="2799467"/>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3" name="Afbeelding 12">
            <a:extLst>
              <a:ext uri="{FF2B5EF4-FFF2-40B4-BE49-F238E27FC236}">
                <a16:creationId xmlns:a16="http://schemas.microsoft.com/office/drawing/2014/main" id="{F217249C-E134-C757-FC3C-EC3E2CB96CFF}"/>
              </a:ext>
            </a:extLst>
          </p:cNvPr>
          <p:cNvPicPr>
            <a:picLocks noChangeAspect="1"/>
          </p:cNvPicPr>
          <p:nvPr/>
        </p:nvPicPr>
        <p:blipFill>
          <a:blip r:embed="rId5"/>
          <a:stretch>
            <a:fillRect/>
          </a:stretch>
        </p:blipFill>
        <p:spPr>
          <a:xfrm>
            <a:off x="452515" y="1812378"/>
            <a:ext cx="520700" cy="495300"/>
          </a:xfrm>
          <a:prstGeom prst="rect">
            <a:avLst/>
          </a:prstGeom>
        </p:spPr>
      </p:pic>
      <p:sp>
        <p:nvSpPr>
          <p:cNvPr id="14" name="Google Shape;150;p18">
            <a:extLst>
              <a:ext uri="{FF2B5EF4-FFF2-40B4-BE49-F238E27FC236}">
                <a16:creationId xmlns:a16="http://schemas.microsoft.com/office/drawing/2014/main" id="{6069E9DA-E15D-FFE1-0970-B1C117AA1347}"/>
              </a:ext>
            </a:extLst>
          </p:cNvPr>
          <p:cNvSpPr txBox="1"/>
          <p:nvPr/>
        </p:nvSpPr>
        <p:spPr>
          <a:xfrm>
            <a:off x="1161141" y="2431495"/>
            <a:ext cx="3172721" cy="206825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Wat is de belangrijkste taak van de raad om onze droom waar te maken?</a:t>
            </a:r>
          </a:p>
          <a:p>
            <a:pPr>
              <a:lnSpc>
                <a:spcPct val="160000"/>
              </a:lnSpc>
            </a:pPr>
            <a:r>
              <a:rPr lang="nl-NL" b="1" noProof="0" dirty="0">
                <a:solidFill>
                  <a:schemeClr val="tx1"/>
                </a:solidFill>
                <a:latin typeface="Hanken Grotesk" pitchFamily="2" charset="77"/>
                <a:sym typeface="Inter"/>
              </a:rPr>
              <a:t>Dit is wat we écht gaan doen.</a:t>
            </a:r>
          </a:p>
          <a:p>
            <a:pPr>
              <a:lnSpc>
                <a:spcPct val="160000"/>
              </a:lnSpc>
            </a:pPr>
            <a:r>
              <a:rPr lang="nl-NL" b="1" dirty="0">
                <a:solidFill>
                  <a:schemeClr val="tx1"/>
                </a:solidFill>
                <a:latin typeface="Hanken Grotesk"/>
                <a:sym typeface="Inter"/>
              </a:rPr>
              <a:t>Brainstorm met post-its en kies hieruit de belangrijkste taak. Schrijf deze ook op het grote vel papier.</a:t>
            </a:r>
            <a:endParaRPr lang="nl-NL" b="1" noProof="0" dirty="0">
              <a:solidFill>
                <a:schemeClr val="tx1"/>
              </a:solidFill>
              <a:latin typeface="Hanken Grotesk"/>
            </a:endParaRPr>
          </a:p>
        </p:txBody>
      </p:sp>
      <p:sp>
        <p:nvSpPr>
          <p:cNvPr id="2" name="Google Shape;106;p15">
            <a:extLst>
              <a:ext uri="{FF2B5EF4-FFF2-40B4-BE49-F238E27FC236}">
                <a16:creationId xmlns:a16="http://schemas.microsoft.com/office/drawing/2014/main" id="{CA2E4BF4-B9C7-FA19-1E8B-8EB89BE1658A}"/>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7</a:t>
            </a:r>
            <a:r>
              <a:rPr lang="nl-NL" sz="4400" b="1" u="none" strike="noStrike" cap="none" noProof="0" dirty="0">
                <a:solidFill>
                  <a:schemeClr val="tx1"/>
                </a:solidFill>
                <a:latin typeface="Montserrat"/>
                <a:ea typeface="Playfair Display"/>
                <a:cs typeface="Playfair Display"/>
                <a:sym typeface="Playfair Display"/>
              </a:rPr>
              <a:t>: w</a:t>
            </a:r>
            <a:r>
              <a:rPr lang="nl-NL" sz="4400" b="1" noProof="0" dirty="0">
                <a:solidFill>
                  <a:schemeClr val="tx1"/>
                </a:solidFill>
                <a:latin typeface="Montserrat"/>
                <a:ea typeface="Playfair Display"/>
                <a:cs typeface="Playfair Display"/>
                <a:sym typeface="Playfair Display"/>
              </a:rPr>
              <a:t>at is ons werk?</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C628144B-8094-EA08-E971-3999B1D1C219}"/>
              </a:ext>
            </a:extLst>
          </p:cNvPr>
          <p:cNvPicPr>
            <a:picLocks noChangeAspect="1"/>
          </p:cNvPicPr>
          <p:nvPr/>
        </p:nvPicPr>
        <p:blipFill>
          <a:blip r:embed="rId6"/>
          <a:stretch>
            <a:fillRect/>
          </a:stretch>
        </p:blipFill>
        <p:spPr>
          <a:xfrm>
            <a:off x="425370" y="338050"/>
            <a:ext cx="1290083" cy="330955"/>
          </a:xfrm>
          <a:prstGeom prst="rect">
            <a:avLst/>
          </a:prstGeom>
        </p:spPr>
      </p:pic>
      <p:sp>
        <p:nvSpPr>
          <p:cNvPr id="8" name="Tekstvak 7">
            <a:extLst>
              <a:ext uri="{FF2B5EF4-FFF2-40B4-BE49-F238E27FC236}">
                <a16:creationId xmlns:a16="http://schemas.microsoft.com/office/drawing/2014/main" id="{B0AD2070-580C-16B2-B88F-1E9B261BCBE6}"/>
              </a:ext>
            </a:extLst>
          </p:cNvPr>
          <p:cNvSpPr txBox="1"/>
          <p:nvPr/>
        </p:nvSpPr>
        <p:spPr>
          <a:xfrm>
            <a:off x="5545221" y="2683924"/>
            <a:ext cx="4909419" cy="264425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lnSpc>
                <a:spcPct val="150000"/>
              </a:lnSpc>
              <a:buChar char="•"/>
            </a:pPr>
            <a:r>
              <a:rPr lang="nl-NL" noProof="0" dirty="0">
                <a:solidFill>
                  <a:schemeClr val="tx1"/>
                </a:solidFill>
                <a:latin typeface="Hanken Grotesk" pitchFamily="2" charset="77"/>
              </a:rPr>
              <a:t>Zelf besluiten nemen over beleid en uitvoering (autonomie)</a:t>
            </a:r>
            <a:br>
              <a:rPr lang="nl-NL" noProof="0" dirty="0">
                <a:solidFill>
                  <a:schemeClr val="tx1"/>
                </a:solidFill>
                <a:latin typeface="Hanken Grotesk" pitchFamily="2" charset="77"/>
              </a:rPr>
            </a:br>
            <a:r>
              <a:rPr lang="nl-NL" noProof="0" dirty="0">
                <a:solidFill>
                  <a:schemeClr val="tx1"/>
                </a:solidFill>
                <a:latin typeface="Hanken Grotesk" pitchFamily="2" charset="77"/>
              </a:rPr>
              <a:t>Meebeslissen over belangrijke keuzes (mandaat)</a:t>
            </a:r>
          </a:p>
          <a:p>
            <a:pPr marL="285750" indent="-285750">
              <a:lnSpc>
                <a:spcPct val="150000"/>
              </a:lnSpc>
              <a:buChar char="•"/>
            </a:pPr>
            <a:r>
              <a:rPr lang="nl-NL" noProof="0" dirty="0">
                <a:solidFill>
                  <a:schemeClr val="tx1"/>
                </a:solidFill>
                <a:latin typeface="Hanken Grotesk" pitchFamily="2" charset="77"/>
              </a:rPr>
              <a:t>Samen plannen maken en uitvoeren (meebeslissen)</a:t>
            </a:r>
          </a:p>
          <a:p>
            <a:pPr marL="285750" indent="-285750">
              <a:lnSpc>
                <a:spcPct val="150000"/>
              </a:lnSpc>
              <a:buChar char="•"/>
            </a:pPr>
            <a:r>
              <a:rPr lang="nl-NL" noProof="0" dirty="0">
                <a:solidFill>
                  <a:schemeClr val="tx1"/>
                </a:solidFill>
                <a:latin typeface="Hanken Grotesk" pitchFamily="2" charset="77"/>
              </a:rPr>
              <a:t>Onderbouwd advies geven (adviseren)</a:t>
            </a:r>
          </a:p>
          <a:p>
            <a:pPr marL="285750" indent="-285750">
              <a:lnSpc>
                <a:spcPct val="150000"/>
              </a:lnSpc>
              <a:buChar char="•"/>
            </a:pPr>
            <a:r>
              <a:rPr lang="nl-NL" noProof="0" dirty="0">
                <a:solidFill>
                  <a:schemeClr val="tx1"/>
                </a:solidFill>
                <a:latin typeface="Hanken Grotesk" pitchFamily="2" charset="77"/>
              </a:rPr>
              <a:t>Input ophalen bij professionals (raadplegen)</a:t>
            </a:r>
          </a:p>
          <a:p>
            <a:pPr marL="285750" indent="-285750">
              <a:lnSpc>
                <a:spcPct val="150000"/>
              </a:lnSpc>
              <a:buChar char="•"/>
            </a:pPr>
            <a:r>
              <a:rPr lang="nl-NL" noProof="0" dirty="0">
                <a:solidFill>
                  <a:schemeClr val="tx1"/>
                </a:solidFill>
                <a:latin typeface="Hanken Grotesk" pitchFamily="2" charset="77"/>
              </a:rPr>
              <a:t>Collega’s informeren over besluiten (informeren)</a:t>
            </a:r>
          </a:p>
          <a:p>
            <a:pPr marL="285750" indent="-285750">
              <a:lnSpc>
                <a:spcPct val="150000"/>
              </a:lnSpc>
              <a:buChar char="•"/>
            </a:pPr>
            <a:r>
              <a:rPr lang="nl-NL" noProof="0" dirty="0">
                <a:solidFill>
                  <a:schemeClr val="tx1"/>
                </a:solidFill>
                <a:latin typeface="Hanken Grotesk" pitchFamily="2" charset="77"/>
              </a:rPr>
              <a:t>Anders, namelijk: …</a:t>
            </a:r>
          </a:p>
          <a:p>
            <a:pPr algn="ctr">
              <a:lnSpc>
                <a:spcPct val="150000"/>
              </a:lnSpc>
            </a:pPr>
            <a:endParaRPr lang="nl-NL" noProof="0" dirty="0">
              <a:latin typeface="Hanken Grotesk" pitchFamily="2" charset="77"/>
            </a:endParaRPr>
          </a:p>
        </p:txBody>
      </p:sp>
      <p:sp>
        <p:nvSpPr>
          <p:cNvPr id="3" name="Rechthoek 2">
            <a:extLst>
              <a:ext uri="{FF2B5EF4-FFF2-40B4-BE49-F238E27FC236}">
                <a16:creationId xmlns:a16="http://schemas.microsoft.com/office/drawing/2014/main" id="{2AEBA411-5F08-77D2-42EB-C56D014C214F}"/>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9" name="Afbeelding 8">
            <a:extLst>
              <a:ext uri="{FF2B5EF4-FFF2-40B4-BE49-F238E27FC236}">
                <a16:creationId xmlns:a16="http://schemas.microsoft.com/office/drawing/2014/main" id="{18DF0389-89B0-9D23-8616-9AA2C61CF5D2}"/>
              </a:ext>
            </a:extLst>
          </p:cNvPr>
          <p:cNvPicPr>
            <a:picLocks noChangeAspect="1"/>
          </p:cNvPicPr>
          <p:nvPr/>
        </p:nvPicPr>
        <p:blipFill>
          <a:blip r:embed="rId7"/>
          <a:stretch>
            <a:fillRect/>
          </a:stretch>
        </p:blipFill>
        <p:spPr>
          <a:xfrm>
            <a:off x="11672711" y="217071"/>
            <a:ext cx="336459" cy="321303"/>
          </a:xfrm>
          <a:prstGeom prst="rect">
            <a:avLst/>
          </a:prstGeom>
        </p:spPr>
      </p:pic>
      <p:sp>
        <p:nvSpPr>
          <p:cNvPr id="10" name="Google Shape;154;p18">
            <a:extLst>
              <a:ext uri="{FF2B5EF4-FFF2-40B4-BE49-F238E27FC236}">
                <a16:creationId xmlns:a16="http://schemas.microsoft.com/office/drawing/2014/main" id="{71F6065C-CBF1-B8FE-655F-C8582C2A9C8D}"/>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1" name="Afbeelding 10">
            <a:extLst>
              <a:ext uri="{FF2B5EF4-FFF2-40B4-BE49-F238E27FC236}">
                <a16:creationId xmlns:a16="http://schemas.microsoft.com/office/drawing/2014/main" id="{C4C05294-5422-C0BA-C9AC-313A66F8B22A}"/>
              </a:ext>
            </a:extLst>
          </p:cNvPr>
          <p:cNvPicPr>
            <a:picLocks noChangeAspect="1"/>
          </p:cNvPicPr>
          <p:nvPr/>
        </p:nvPicPr>
        <p:blipFill>
          <a:blip r:embed="rId8"/>
          <a:stretch>
            <a:fillRect/>
          </a:stretch>
        </p:blipFill>
        <p:spPr>
          <a:xfrm>
            <a:off x="10780413" y="151284"/>
            <a:ext cx="769229" cy="474247"/>
          </a:xfrm>
          <a:prstGeom prst="rect">
            <a:avLst/>
          </a:prstGeom>
        </p:spPr>
      </p:pic>
      <p:pic>
        <p:nvPicPr>
          <p:cNvPr id="17" name="Afbeelding 16">
            <a:extLst>
              <a:ext uri="{FF2B5EF4-FFF2-40B4-BE49-F238E27FC236}">
                <a16:creationId xmlns:a16="http://schemas.microsoft.com/office/drawing/2014/main" id="{DC89063A-B496-88D2-F73A-995ABCE93712}"/>
              </a:ext>
            </a:extLst>
          </p:cNvPr>
          <p:cNvPicPr>
            <a:picLocks noChangeAspect="1"/>
          </p:cNvPicPr>
          <p:nvPr/>
        </p:nvPicPr>
        <p:blipFill>
          <a:blip r:embed="rId9"/>
          <a:stretch>
            <a:fillRect/>
          </a:stretch>
        </p:blipFill>
        <p:spPr>
          <a:xfrm rot="4500000">
            <a:off x="5485978" y="2774528"/>
            <a:ext cx="325644" cy="325644"/>
          </a:xfrm>
          <a:prstGeom prst="rect">
            <a:avLst/>
          </a:prstGeom>
        </p:spPr>
      </p:pic>
      <p:pic>
        <p:nvPicPr>
          <p:cNvPr id="18" name="Afbeelding 17">
            <a:extLst>
              <a:ext uri="{FF2B5EF4-FFF2-40B4-BE49-F238E27FC236}">
                <a16:creationId xmlns:a16="http://schemas.microsoft.com/office/drawing/2014/main" id="{751A2FEA-0138-D6D5-6D0B-8E0B4A3AEE53}"/>
              </a:ext>
            </a:extLst>
          </p:cNvPr>
          <p:cNvPicPr>
            <a:picLocks noChangeAspect="1"/>
          </p:cNvPicPr>
          <p:nvPr/>
        </p:nvPicPr>
        <p:blipFill>
          <a:blip r:embed="rId9"/>
          <a:stretch>
            <a:fillRect/>
          </a:stretch>
        </p:blipFill>
        <p:spPr>
          <a:xfrm rot="4500000">
            <a:off x="5485979" y="3105985"/>
            <a:ext cx="325644" cy="325644"/>
          </a:xfrm>
          <a:prstGeom prst="rect">
            <a:avLst/>
          </a:prstGeom>
        </p:spPr>
      </p:pic>
      <p:pic>
        <p:nvPicPr>
          <p:cNvPr id="19" name="Afbeelding 18">
            <a:extLst>
              <a:ext uri="{FF2B5EF4-FFF2-40B4-BE49-F238E27FC236}">
                <a16:creationId xmlns:a16="http://schemas.microsoft.com/office/drawing/2014/main" id="{7D1C8E81-5F67-C2D4-D801-AFFDA38C1AE0}"/>
              </a:ext>
            </a:extLst>
          </p:cNvPr>
          <p:cNvPicPr>
            <a:picLocks noChangeAspect="1"/>
          </p:cNvPicPr>
          <p:nvPr/>
        </p:nvPicPr>
        <p:blipFill>
          <a:blip r:embed="rId9"/>
          <a:stretch>
            <a:fillRect/>
          </a:stretch>
        </p:blipFill>
        <p:spPr>
          <a:xfrm rot="4500000">
            <a:off x="5485980" y="3420946"/>
            <a:ext cx="325644" cy="325644"/>
          </a:xfrm>
          <a:prstGeom prst="rect">
            <a:avLst/>
          </a:prstGeom>
        </p:spPr>
      </p:pic>
      <p:pic>
        <p:nvPicPr>
          <p:cNvPr id="20" name="Afbeelding 19">
            <a:extLst>
              <a:ext uri="{FF2B5EF4-FFF2-40B4-BE49-F238E27FC236}">
                <a16:creationId xmlns:a16="http://schemas.microsoft.com/office/drawing/2014/main" id="{DEF1D382-13F7-2561-BD62-4E546D41746A}"/>
              </a:ext>
            </a:extLst>
          </p:cNvPr>
          <p:cNvPicPr>
            <a:picLocks noChangeAspect="1"/>
          </p:cNvPicPr>
          <p:nvPr/>
        </p:nvPicPr>
        <p:blipFill>
          <a:blip r:embed="rId9"/>
          <a:stretch>
            <a:fillRect/>
          </a:stretch>
        </p:blipFill>
        <p:spPr>
          <a:xfrm rot="4500000">
            <a:off x="5485980" y="3738675"/>
            <a:ext cx="325644" cy="325644"/>
          </a:xfrm>
          <a:prstGeom prst="rect">
            <a:avLst/>
          </a:prstGeom>
        </p:spPr>
      </p:pic>
      <p:pic>
        <p:nvPicPr>
          <p:cNvPr id="21" name="Afbeelding 20">
            <a:extLst>
              <a:ext uri="{FF2B5EF4-FFF2-40B4-BE49-F238E27FC236}">
                <a16:creationId xmlns:a16="http://schemas.microsoft.com/office/drawing/2014/main" id="{066D0305-B6EF-8F19-E7B3-1F7F1B348AF6}"/>
              </a:ext>
            </a:extLst>
          </p:cNvPr>
          <p:cNvPicPr>
            <a:picLocks noChangeAspect="1"/>
          </p:cNvPicPr>
          <p:nvPr/>
        </p:nvPicPr>
        <p:blipFill>
          <a:blip r:embed="rId9"/>
          <a:stretch>
            <a:fillRect/>
          </a:stretch>
        </p:blipFill>
        <p:spPr>
          <a:xfrm rot="4500000">
            <a:off x="5485981" y="4053636"/>
            <a:ext cx="325644" cy="325644"/>
          </a:xfrm>
          <a:prstGeom prst="rect">
            <a:avLst/>
          </a:prstGeom>
        </p:spPr>
      </p:pic>
      <p:pic>
        <p:nvPicPr>
          <p:cNvPr id="22" name="Afbeelding 21">
            <a:extLst>
              <a:ext uri="{FF2B5EF4-FFF2-40B4-BE49-F238E27FC236}">
                <a16:creationId xmlns:a16="http://schemas.microsoft.com/office/drawing/2014/main" id="{58188319-0FC3-A6EB-FAEE-BFCA02568532}"/>
              </a:ext>
            </a:extLst>
          </p:cNvPr>
          <p:cNvPicPr>
            <a:picLocks noChangeAspect="1"/>
          </p:cNvPicPr>
          <p:nvPr/>
        </p:nvPicPr>
        <p:blipFill>
          <a:blip r:embed="rId9"/>
          <a:stretch>
            <a:fillRect/>
          </a:stretch>
        </p:blipFill>
        <p:spPr>
          <a:xfrm rot="4500000">
            <a:off x="5485981" y="4373213"/>
            <a:ext cx="325644" cy="325644"/>
          </a:xfrm>
          <a:prstGeom prst="rect">
            <a:avLst/>
          </a:prstGeom>
        </p:spPr>
      </p:pic>
      <p:pic>
        <p:nvPicPr>
          <p:cNvPr id="23" name="Afbeelding 22">
            <a:extLst>
              <a:ext uri="{FF2B5EF4-FFF2-40B4-BE49-F238E27FC236}">
                <a16:creationId xmlns:a16="http://schemas.microsoft.com/office/drawing/2014/main" id="{583DA1BC-5C5E-5237-7A05-28BB38D3E22D}"/>
              </a:ext>
            </a:extLst>
          </p:cNvPr>
          <p:cNvPicPr>
            <a:picLocks noChangeAspect="1"/>
          </p:cNvPicPr>
          <p:nvPr/>
        </p:nvPicPr>
        <p:blipFill>
          <a:blip r:embed="rId9"/>
          <a:stretch>
            <a:fillRect/>
          </a:stretch>
        </p:blipFill>
        <p:spPr>
          <a:xfrm rot="4500000">
            <a:off x="5485981" y="4703875"/>
            <a:ext cx="325644" cy="325644"/>
          </a:xfrm>
          <a:prstGeom prst="rect">
            <a:avLst/>
          </a:prstGeom>
        </p:spPr>
      </p:pic>
      <p:sp>
        <p:nvSpPr>
          <p:cNvPr id="5" name="Google Shape;151;p18">
            <a:extLst>
              <a:ext uri="{FF2B5EF4-FFF2-40B4-BE49-F238E27FC236}">
                <a16:creationId xmlns:a16="http://schemas.microsoft.com/office/drawing/2014/main" id="{65912B57-879E-CB3D-C635-56A310D9F626}"/>
              </a:ext>
            </a:extLst>
          </p:cNvPr>
          <p:cNvSpPr txBox="1"/>
          <p:nvPr/>
        </p:nvSpPr>
        <p:spPr>
          <a:xfrm>
            <a:off x="5449384" y="2277606"/>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Hulpzinnen</a:t>
            </a:r>
            <a:endParaRPr lang="nl-NL" sz="2000" b="1" noProof="0" dirty="0">
              <a:solidFill>
                <a:schemeClr val="tx1"/>
              </a:solidFill>
              <a:latin typeface="Montserrat" pitchFamily="2" charset="77"/>
            </a:endParaRPr>
          </a:p>
        </p:txBody>
      </p:sp>
      <p:sp>
        <p:nvSpPr>
          <p:cNvPr id="7" name="Google Shape;154;p18">
            <a:extLst>
              <a:ext uri="{FF2B5EF4-FFF2-40B4-BE49-F238E27FC236}">
                <a16:creationId xmlns:a16="http://schemas.microsoft.com/office/drawing/2014/main" id="{EA4F6215-86DC-E019-F632-0FFD049696F7}"/>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2810673749"/>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A375093D-79A7-9B70-B110-A84901FDFE3F}"/>
            </a:ext>
          </a:extLst>
        </p:cNvPr>
        <p:cNvGrpSpPr/>
        <p:nvPr/>
      </p:nvGrpSpPr>
      <p:grpSpPr>
        <a:xfrm>
          <a:off x="0" y="0"/>
          <a:ext cx="0" cy="0"/>
          <a:chOff x="0" y="0"/>
          <a:chExt cx="0" cy="0"/>
        </a:xfrm>
      </p:grpSpPr>
      <p:sp>
        <p:nvSpPr>
          <p:cNvPr id="3" name="Rechthoek 2">
            <a:extLst>
              <a:ext uri="{FF2B5EF4-FFF2-40B4-BE49-F238E27FC236}">
                <a16:creationId xmlns:a16="http://schemas.microsoft.com/office/drawing/2014/main" id="{FC8297F1-0EA8-6543-5BAF-4AAB40B2C9A6}"/>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2" name="Rechthoek 5">
            <a:extLst>
              <a:ext uri="{FF2B5EF4-FFF2-40B4-BE49-F238E27FC236}">
                <a16:creationId xmlns:a16="http://schemas.microsoft.com/office/drawing/2014/main" id="{BDEB00A7-A071-4001-F7DC-F4633AA74ED4}"/>
              </a:ext>
            </a:extLst>
          </p:cNvPr>
          <p:cNvSpPr/>
          <p:nvPr/>
        </p:nvSpPr>
        <p:spPr>
          <a:xfrm rot="5400000">
            <a:off x="6132299" y="971517"/>
            <a:ext cx="3452419" cy="5597668"/>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3" name="Rechthoek 2">
            <a:extLst>
              <a:ext uri="{FF2B5EF4-FFF2-40B4-BE49-F238E27FC236}">
                <a16:creationId xmlns:a16="http://schemas.microsoft.com/office/drawing/2014/main" id="{8E45BA04-F9EA-92FE-FCB9-E447B079B60A}"/>
              </a:ext>
            </a:extLst>
          </p:cNvPr>
          <p:cNvSpPr/>
          <p:nvPr/>
        </p:nvSpPr>
        <p:spPr>
          <a:xfrm rot="10800000">
            <a:off x="667711" y="2044136"/>
            <a:ext cx="3985570" cy="2871895"/>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4" name="Afbeelding 13">
            <a:extLst>
              <a:ext uri="{FF2B5EF4-FFF2-40B4-BE49-F238E27FC236}">
                <a16:creationId xmlns:a16="http://schemas.microsoft.com/office/drawing/2014/main" id="{83BD6A96-D263-024D-579D-3F6C36CCF6F0}"/>
              </a:ext>
            </a:extLst>
          </p:cNvPr>
          <p:cNvPicPr>
            <a:picLocks noChangeAspect="1"/>
          </p:cNvPicPr>
          <p:nvPr/>
        </p:nvPicPr>
        <p:blipFill>
          <a:blip r:embed="rId4"/>
          <a:stretch>
            <a:fillRect/>
          </a:stretch>
        </p:blipFill>
        <p:spPr>
          <a:xfrm>
            <a:off x="452515" y="1812378"/>
            <a:ext cx="520700" cy="495300"/>
          </a:xfrm>
          <a:prstGeom prst="rect">
            <a:avLst/>
          </a:prstGeom>
        </p:spPr>
      </p:pic>
      <p:sp>
        <p:nvSpPr>
          <p:cNvPr id="15" name="Google Shape;150;p18">
            <a:extLst>
              <a:ext uri="{FF2B5EF4-FFF2-40B4-BE49-F238E27FC236}">
                <a16:creationId xmlns:a16="http://schemas.microsoft.com/office/drawing/2014/main" id="{E291692C-2F5B-7994-1B96-8D163B0064C8}"/>
              </a:ext>
            </a:extLst>
          </p:cNvPr>
          <p:cNvSpPr txBox="1"/>
          <p:nvPr/>
        </p:nvSpPr>
        <p:spPr>
          <a:xfrm>
            <a:off x="1161142" y="2431495"/>
            <a:ext cx="2984138" cy="206825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Als we ons werk goed doen, wie merkt dat dan het meest?</a:t>
            </a:r>
          </a:p>
          <a:p>
            <a:pPr>
              <a:lnSpc>
                <a:spcPct val="160000"/>
              </a:lnSpc>
            </a:pPr>
            <a:r>
              <a:rPr lang="nl-NL" b="1" noProof="0" dirty="0">
                <a:solidFill>
                  <a:schemeClr val="tx1"/>
                </a:solidFill>
                <a:latin typeface="Hanken Grotesk" pitchFamily="2" charset="77"/>
                <a:sym typeface="Inter"/>
              </a:rPr>
              <a:t>En wat merkt diegene?</a:t>
            </a:r>
          </a:p>
          <a:p>
            <a:pPr>
              <a:lnSpc>
                <a:spcPct val="160000"/>
              </a:lnSpc>
            </a:pPr>
            <a:r>
              <a:rPr lang="nl-NL" b="1" dirty="0">
                <a:solidFill>
                  <a:schemeClr val="tx1"/>
                </a:solidFill>
                <a:latin typeface="Hanken Grotesk" pitchFamily="2" charset="77"/>
                <a:sym typeface="Inter"/>
              </a:rPr>
              <a:t>Brainstorm hardop en schrijf de zin die jullie het meeste aanspreekt op het grote vel papier.</a:t>
            </a:r>
            <a:endParaRPr lang="nl-NL" b="1"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7235828B-ADFC-29F5-5EFA-AAE770072B01}"/>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8</a:t>
            </a:r>
            <a:r>
              <a:rPr lang="nl-NL" sz="4400" b="1" u="none" strike="noStrike" cap="none" noProof="0" dirty="0">
                <a:solidFill>
                  <a:schemeClr val="tx1"/>
                </a:solidFill>
                <a:latin typeface="Montserrat"/>
                <a:ea typeface="Playfair Display"/>
                <a:cs typeface="Playfair Display"/>
                <a:sym typeface="Playfair Display"/>
              </a:rPr>
              <a:t>: welk verschil maken wij</a:t>
            </a:r>
            <a:r>
              <a:rPr lang="nl-NL" sz="4400" b="1" noProof="0" dirty="0">
                <a:solidFill>
                  <a:schemeClr val="tx1"/>
                </a:solidFill>
                <a:latin typeface="Montserrat"/>
                <a:ea typeface="Playfair Display"/>
                <a:cs typeface="Playfair Display"/>
                <a:sym typeface="Playfair Display"/>
              </a:rPr>
              <a:t>?</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04A4D6D9-AB4C-0FE7-B00D-CCD2BC12EBF4}"/>
              </a:ext>
            </a:extLst>
          </p:cNvPr>
          <p:cNvPicPr>
            <a:picLocks noChangeAspect="1"/>
          </p:cNvPicPr>
          <p:nvPr/>
        </p:nvPicPr>
        <p:blipFill>
          <a:blip r:embed="rId5"/>
          <a:stretch>
            <a:fillRect/>
          </a:stretch>
        </p:blipFill>
        <p:spPr>
          <a:xfrm>
            <a:off x="425370" y="338050"/>
            <a:ext cx="1290083" cy="330955"/>
          </a:xfrm>
          <a:prstGeom prst="rect">
            <a:avLst/>
          </a:prstGeom>
        </p:spPr>
      </p:pic>
      <p:sp>
        <p:nvSpPr>
          <p:cNvPr id="8" name="Tekstvak 7">
            <a:extLst>
              <a:ext uri="{FF2B5EF4-FFF2-40B4-BE49-F238E27FC236}">
                <a16:creationId xmlns:a16="http://schemas.microsoft.com/office/drawing/2014/main" id="{75BE1AE9-5410-FB89-DA11-DEF6C6714BE5}"/>
              </a:ext>
            </a:extLst>
          </p:cNvPr>
          <p:cNvSpPr txBox="1"/>
          <p:nvPr/>
        </p:nvSpPr>
        <p:spPr>
          <a:xfrm>
            <a:off x="5585920" y="2429494"/>
            <a:ext cx="4997533" cy="144661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pPr>
            <a:r>
              <a:rPr lang="nl-NL" b="1" noProof="0" dirty="0">
                <a:solidFill>
                  <a:schemeClr val="tx1"/>
                </a:solidFill>
                <a:latin typeface="Hanken Grotesk" pitchFamily="2" charset="77"/>
              </a:rPr>
              <a:t>Maak af:</a:t>
            </a:r>
          </a:p>
          <a:p>
            <a:pPr>
              <a:lnSpc>
                <a:spcPct val="150000"/>
              </a:lnSpc>
            </a:pPr>
            <a:r>
              <a:rPr lang="nl-NL" sz="1600" b="1" i="1" noProof="0" dirty="0">
                <a:solidFill>
                  <a:schemeClr val="tx1"/>
                </a:solidFill>
                <a:latin typeface="Hanken Grotesk"/>
              </a:rPr>
              <a:t>"Zeggenschap, zodat de </a:t>
            </a:r>
            <a:r>
              <a:rPr lang="nl-NL" sz="1600" b="1" i="1" dirty="0">
                <a:solidFill>
                  <a:schemeClr val="tx1"/>
                </a:solidFill>
                <a:latin typeface="Hanken Grotesk"/>
              </a:rPr>
              <a:t>patiënt/cliënt</a:t>
            </a:r>
            <a:r>
              <a:rPr lang="nl-NL" sz="1600" b="1" i="1" noProof="0" dirty="0">
                <a:solidFill>
                  <a:schemeClr val="tx1"/>
                </a:solidFill>
                <a:latin typeface="Hanken Grotesk"/>
              </a:rPr>
              <a:t>/zorg</a:t>
            </a:r>
            <a:r>
              <a:rPr lang="nl-NL" sz="1600" b="1" i="1" dirty="0">
                <a:solidFill>
                  <a:schemeClr val="tx1"/>
                </a:solidFill>
                <a:latin typeface="Hanken Grotesk"/>
              </a:rPr>
              <a:t>/ ondersteuning</a:t>
            </a:r>
            <a:r>
              <a:rPr lang="nl-NL" sz="1600" b="1" i="1" noProof="0" dirty="0">
                <a:solidFill>
                  <a:schemeClr val="tx1"/>
                </a:solidFill>
                <a:latin typeface="Hanken Grotesk"/>
              </a:rPr>
              <a:t> altijd …. is"</a:t>
            </a:r>
          </a:p>
          <a:p>
            <a:pPr>
              <a:lnSpc>
                <a:spcPct val="150000"/>
              </a:lnSpc>
            </a:pPr>
            <a:endParaRPr lang="nl-NL" noProof="0" dirty="0">
              <a:solidFill>
                <a:schemeClr val="tx1"/>
              </a:solidFill>
              <a:latin typeface="Hanken Grotesk" pitchFamily="2" charset="77"/>
            </a:endParaRPr>
          </a:p>
        </p:txBody>
      </p:sp>
      <p:pic>
        <p:nvPicPr>
          <p:cNvPr id="9" name="Afbeelding 8">
            <a:extLst>
              <a:ext uri="{FF2B5EF4-FFF2-40B4-BE49-F238E27FC236}">
                <a16:creationId xmlns:a16="http://schemas.microsoft.com/office/drawing/2014/main" id="{6B7E4108-8086-FA9C-0FC7-868E742C64EA}"/>
              </a:ext>
            </a:extLst>
          </p:cNvPr>
          <p:cNvPicPr>
            <a:picLocks noChangeAspect="1"/>
          </p:cNvPicPr>
          <p:nvPr/>
        </p:nvPicPr>
        <p:blipFill>
          <a:blip r:embed="rId6"/>
          <a:stretch>
            <a:fillRect/>
          </a:stretch>
        </p:blipFill>
        <p:spPr>
          <a:xfrm>
            <a:off x="11672711" y="217071"/>
            <a:ext cx="336459" cy="321303"/>
          </a:xfrm>
          <a:prstGeom prst="rect">
            <a:avLst/>
          </a:prstGeom>
        </p:spPr>
      </p:pic>
      <p:sp>
        <p:nvSpPr>
          <p:cNvPr id="10" name="Google Shape;154;p18">
            <a:extLst>
              <a:ext uri="{FF2B5EF4-FFF2-40B4-BE49-F238E27FC236}">
                <a16:creationId xmlns:a16="http://schemas.microsoft.com/office/drawing/2014/main" id="{75BE0FC1-544C-5A3B-692A-556DE45629A1}"/>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1" name="Afbeelding 10">
            <a:extLst>
              <a:ext uri="{FF2B5EF4-FFF2-40B4-BE49-F238E27FC236}">
                <a16:creationId xmlns:a16="http://schemas.microsoft.com/office/drawing/2014/main" id="{870A9C81-19CA-679E-7BE3-012098BB2366}"/>
              </a:ext>
            </a:extLst>
          </p:cNvPr>
          <p:cNvPicPr>
            <a:picLocks noChangeAspect="1"/>
          </p:cNvPicPr>
          <p:nvPr/>
        </p:nvPicPr>
        <p:blipFill>
          <a:blip r:embed="rId7"/>
          <a:stretch>
            <a:fillRect/>
          </a:stretch>
        </p:blipFill>
        <p:spPr>
          <a:xfrm>
            <a:off x="10780413" y="151284"/>
            <a:ext cx="769229" cy="474247"/>
          </a:xfrm>
          <a:prstGeom prst="rect">
            <a:avLst/>
          </a:prstGeom>
        </p:spPr>
      </p:pic>
      <p:sp>
        <p:nvSpPr>
          <p:cNvPr id="5" name="Google Shape;151;p18">
            <a:extLst>
              <a:ext uri="{FF2B5EF4-FFF2-40B4-BE49-F238E27FC236}">
                <a16:creationId xmlns:a16="http://schemas.microsoft.com/office/drawing/2014/main" id="{B02E2E0F-9D9F-6CC1-20A9-59DCD8B65FFA}"/>
              </a:ext>
            </a:extLst>
          </p:cNvPr>
          <p:cNvSpPr txBox="1"/>
          <p:nvPr/>
        </p:nvSpPr>
        <p:spPr>
          <a:xfrm>
            <a:off x="6613348" y="3756620"/>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Hulpwoorden</a:t>
            </a:r>
            <a:endParaRPr lang="nl-NL" sz="2000" b="1" noProof="0" dirty="0">
              <a:solidFill>
                <a:schemeClr val="tx1"/>
              </a:solidFill>
              <a:latin typeface="Montserrat" pitchFamily="2" charset="77"/>
            </a:endParaRPr>
          </a:p>
        </p:txBody>
      </p:sp>
      <p:sp>
        <p:nvSpPr>
          <p:cNvPr id="7" name="Google Shape;150;p18">
            <a:extLst>
              <a:ext uri="{FF2B5EF4-FFF2-40B4-BE49-F238E27FC236}">
                <a16:creationId xmlns:a16="http://schemas.microsoft.com/office/drawing/2014/main" id="{1F39D28E-8889-889A-ADC1-2CB0F5E79E63}"/>
              </a:ext>
            </a:extLst>
          </p:cNvPr>
          <p:cNvSpPr txBox="1"/>
          <p:nvPr/>
        </p:nvSpPr>
        <p:spPr>
          <a:xfrm>
            <a:off x="6613348" y="4203169"/>
            <a:ext cx="4232843" cy="646331"/>
          </a:xfrm>
          <a:prstGeom prst="rect">
            <a:avLst/>
          </a:prstGeom>
          <a:noFill/>
          <a:ln>
            <a:noFill/>
          </a:ln>
        </p:spPr>
        <p:txBody>
          <a:bodyPr spcFirstLastPara="1" wrap="square" lIns="0" tIns="0" rIns="0" bIns="0" anchor="t" anchorCtr="0">
            <a:spAutoFit/>
          </a:bodyPr>
          <a:lstStyle/>
          <a:p>
            <a:pPr>
              <a:lnSpc>
                <a:spcPct val="150000"/>
              </a:lnSpc>
            </a:pPr>
            <a:r>
              <a:rPr lang="nl-NL" noProof="0" dirty="0">
                <a:solidFill>
                  <a:schemeClr val="tx1"/>
                </a:solidFill>
                <a:latin typeface="Hanken Grotesk" pitchFamily="2" charset="77"/>
                <a:sym typeface="Inter"/>
              </a:rPr>
              <a:t>Veilig • Menselijk </a:t>
            </a:r>
          </a:p>
          <a:p>
            <a:pPr>
              <a:lnSpc>
                <a:spcPct val="150000"/>
              </a:lnSpc>
            </a:pPr>
            <a:r>
              <a:rPr lang="nl-NL" dirty="0">
                <a:solidFill>
                  <a:schemeClr val="tx1"/>
                </a:solidFill>
                <a:latin typeface="Hanken Grotesk" pitchFamily="2" charset="77"/>
                <a:sym typeface="Inter"/>
              </a:rPr>
              <a:t>Liefdevol • Passend</a:t>
            </a:r>
            <a:endParaRPr lang="nl-NL" noProof="0" dirty="0">
              <a:solidFill>
                <a:schemeClr val="tx1"/>
              </a:solidFill>
              <a:latin typeface="Hanken Grotesk" pitchFamily="2" charset="77"/>
            </a:endParaRPr>
          </a:p>
        </p:txBody>
      </p:sp>
      <p:sp>
        <p:nvSpPr>
          <p:cNvPr id="16" name="Google Shape;154;p18">
            <a:extLst>
              <a:ext uri="{FF2B5EF4-FFF2-40B4-BE49-F238E27FC236}">
                <a16:creationId xmlns:a16="http://schemas.microsoft.com/office/drawing/2014/main" id="{8FE94004-715F-E6BA-6EBF-6D7D29327126}"/>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3552127770"/>
      </p:ext>
    </p:extLst>
  </p:cSld>
  <p:clrMapOvr>
    <a:masterClrMapping/>
  </p:clrMapOvr>
  <p:extLst>
    <p:ext uri="{6950BFC3-D8DA-4A85-94F7-54DA5524770B}">
      <p188:commentRel xmlns:p188="http://schemas.microsoft.com/office/powerpoint/2018/8/main" r:id="rId3"/>
    </p:ext>
  </p:extLs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8CB214BC-E1AB-3D29-E967-5B598FE63FB3}"/>
            </a:ext>
          </a:extLst>
        </p:cNvPr>
        <p:cNvGrpSpPr/>
        <p:nvPr/>
      </p:nvGrpSpPr>
      <p:grpSpPr>
        <a:xfrm>
          <a:off x="0" y="0"/>
          <a:ext cx="0" cy="0"/>
          <a:chOff x="0" y="0"/>
          <a:chExt cx="0" cy="0"/>
        </a:xfrm>
      </p:grpSpPr>
      <p:sp>
        <p:nvSpPr>
          <p:cNvPr id="11" name="Rechthoek 2">
            <a:extLst>
              <a:ext uri="{FF2B5EF4-FFF2-40B4-BE49-F238E27FC236}">
                <a16:creationId xmlns:a16="http://schemas.microsoft.com/office/drawing/2014/main" id="{514DA026-1DBE-B632-4675-B49AF3D646CE}"/>
              </a:ext>
            </a:extLst>
          </p:cNvPr>
          <p:cNvSpPr/>
          <p:nvPr/>
        </p:nvSpPr>
        <p:spPr>
          <a:xfrm>
            <a:off x="667710" y="2044137"/>
            <a:ext cx="8307548" cy="3604823"/>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EDFB9921-5D9C-B66F-B405-66518DD61151}"/>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9</a:t>
            </a:r>
            <a:r>
              <a:rPr lang="nl-NL" sz="4400" b="1" u="none" strike="noStrike" cap="none" noProof="0" dirty="0">
                <a:solidFill>
                  <a:schemeClr val="tx1"/>
                </a:solidFill>
                <a:latin typeface="Montserrat"/>
                <a:ea typeface="Playfair Display"/>
                <a:cs typeface="Playfair Display"/>
                <a:sym typeface="Playfair Display"/>
              </a:rPr>
              <a:t>: o</a:t>
            </a:r>
            <a:r>
              <a:rPr lang="nl-NL" sz="4400" b="1" noProof="0" dirty="0">
                <a:solidFill>
                  <a:schemeClr val="tx1"/>
                </a:solidFill>
                <a:latin typeface="Montserrat"/>
                <a:ea typeface="Playfair Display"/>
                <a:cs typeface="Playfair Display"/>
                <a:sym typeface="Playfair Display"/>
              </a:rPr>
              <a:t>nze visie</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E1D957A4-828D-E07E-25EB-72D31B762C9F}"/>
              </a:ext>
            </a:extLst>
          </p:cNvPr>
          <p:cNvPicPr>
            <a:picLocks noChangeAspect="1"/>
          </p:cNvPicPr>
          <p:nvPr/>
        </p:nvPicPr>
        <p:blipFill>
          <a:blip r:embed="rId3"/>
          <a:stretch>
            <a:fillRect/>
          </a:stretch>
        </p:blipFill>
        <p:spPr>
          <a:xfrm>
            <a:off x="425370" y="338050"/>
            <a:ext cx="1290083" cy="330955"/>
          </a:xfrm>
          <a:prstGeom prst="rect">
            <a:avLst/>
          </a:prstGeom>
        </p:spPr>
      </p:pic>
      <p:sp>
        <p:nvSpPr>
          <p:cNvPr id="5" name="Rechthoek 2">
            <a:extLst>
              <a:ext uri="{FF2B5EF4-FFF2-40B4-BE49-F238E27FC236}">
                <a16:creationId xmlns:a16="http://schemas.microsoft.com/office/drawing/2014/main" id="{049B4BD0-CF5D-5BA5-1E56-43DB338816B6}"/>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8" name="Afbeelding 7">
            <a:extLst>
              <a:ext uri="{FF2B5EF4-FFF2-40B4-BE49-F238E27FC236}">
                <a16:creationId xmlns:a16="http://schemas.microsoft.com/office/drawing/2014/main" id="{B9862868-7F73-1C91-A979-CF2E5D1A0154}"/>
              </a:ext>
            </a:extLst>
          </p:cNvPr>
          <p:cNvPicPr>
            <a:picLocks noChangeAspect="1"/>
          </p:cNvPicPr>
          <p:nvPr/>
        </p:nvPicPr>
        <p:blipFill>
          <a:blip r:embed="rId4"/>
          <a:stretch>
            <a:fillRect/>
          </a:stretch>
        </p:blipFill>
        <p:spPr>
          <a:xfrm>
            <a:off x="11672711" y="217071"/>
            <a:ext cx="336459" cy="321303"/>
          </a:xfrm>
          <a:prstGeom prst="rect">
            <a:avLst/>
          </a:prstGeom>
        </p:spPr>
      </p:pic>
      <p:sp>
        <p:nvSpPr>
          <p:cNvPr id="9" name="Google Shape;154;p18">
            <a:extLst>
              <a:ext uri="{FF2B5EF4-FFF2-40B4-BE49-F238E27FC236}">
                <a16:creationId xmlns:a16="http://schemas.microsoft.com/office/drawing/2014/main" id="{06B358CE-C45F-C8E9-2C73-769019CB5247}"/>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0" name="Afbeelding 9">
            <a:extLst>
              <a:ext uri="{FF2B5EF4-FFF2-40B4-BE49-F238E27FC236}">
                <a16:creationId xmlns:a16="http://schemas.microsoft.com/office/drawing/2014/main" id="{93816640-A945-B8F0-4546-557E130E83B9}"/>
              </a:ext>
            </a:extLst>
          </p:cNvPr>
          <p:cNvPicPr>
            <a:picLocks noChangeAspect="1"/>
          </p:cNvPicPr>
          <p:nvPr/>
        </p:nvPicPr>
        <p:blipFill>
          <a:blip r:embed="rId5"/>
          <a:stretch>
            <a:fillRect/>
          </a:stretch>
        </p:blipFill>
        <p:spPr>
          <a:xfrm>
            <a:off x="10780413" y="151284"/>
            <a:ext cx="769229" cy="474247"/>
          </a:xfrm>
          <a:prstGeom prst="rect">
            <a:avLst/>
          </a:prstGeom>
        </p:spPr>
      </p:pic>
      <p:pic>
        <p:nvPicPr>
          <p:cNvPr id="12" name="Afbeelding 11">
            <a:extLst>
              <a:ext uri="{FF2B5EF4-FFF2-40B4-BE49-F238E27FC236}">
                <a16:creationId xmlns:a16="http://schemas.microsoft.com/office/drawing/2014/main" id="{E4633735-8E49-C7D2-82D4-752D04BE5CFF}"/>
              </a:ext>
            </a:extLst>
          </p:cNvPr>
          <p:cNvPicPr>
            <a:picLocks noChangeAspect="1"/>
          </p:cNvPicPr>
          <p:nvPr/>
        </p:nvPicPr>
        <p:blipFill>
          <a:blip r:embed="rId6"/>
          <a:stretch>
            <a:fillRect/>
          </a:stretch>
        </p:blipFill>
        <p:spPr>
          <a:xfrm>
            <a:off x="452515" y="1812378"/>
            <a:ext cx="520700" cy="495300"/>
          </a:xfrm>
          <a:prstGeom prst="rect">
            <a:avLst/>
          </a:prstGeom>
        </p:spPr>
      </p:pic>
      <p:sp>
        <p:nvSpPr>
          <p:cNvPr id="13" name="Google Shape;150;p18">
            <a:extLst>
              <a:ext uri="{FF2B5EF4-FFF2-40B4-BE49-F238E27FC236}">
                <a16:creationId xmlns:a16="http://schemas.microsoft.com/office/drawing/2014/main" id="{9F541755-FD1A-D421-07AB-E7171121CE13}"/>
              </a:ext>
            </a:extLst>
          </p:cNvPr>
          <p:cNvSpPr txBox="1"/>
          <p:nvPr/>
        </p:nvSpPr>
        <p:spPr>
          <a:xfrm>
            <a:off x="1161142" y="2431495"/>
            <a:ext cx="7423300" cy="2708434"/>
          </a:xfrm>
          <a:prstGeom prst="rect">
            <a:avLst/>
          </a:prstGeom>
          <a:noFill/>
          <a:ln>
            <a:noFill/>
          </a:ln>
        </p:spPr>
        <p:txBody>
          <a:bodyPr spcFirstLastPara="1" wrap="square" lIns="0" tIns="0" rIns="0" bIns="0" anchor="t" anchorCtr="0">
            <a:spAutoFit/>
          </a:bodyPr>
          <a:lstStyle/>
          <a:p>
            <a:pPr>
              <a:lnSpc>
                <a:spcPct val="160000"/>
              </a:lnSpc>
            </a:pPr>
            <a:r>
              <a:rPr lang="nl-NL" b="1" dirty="0">
                <a:solidFill>
                  <a:schemeClr val="tx1"/>
                </a:solidFill>
                <a:latin typeface="Hanken Grotesk" pitchFamily="2" charset="77"/>
                <a:sym typeface="Inter"/>
              </a:rPr>
              <a:t>Vul in:</a:t>
            </a:r>
          </a:p>
          <a:p>
            <a:pPr>
              <a:lnSpc>
                <a:spcPct val="160000"/>
              </a:lnSpc>
            </a:pPr>
            <a:r>
              <a:rPr lang="nl-NL" sz="2400" b="1" noProof="0" dirty="0">
                <a:solidFill>
                  <a:schemeClr val="tx1"/>
                </a:solidFill>
                <a:latin typeface="Montserrat" pitchFamily="2" charset="77"/>
                <a:sym typeface="Inter"/>
              </a:rPr>
              <a:t>”</a:t>
            </a:r>
            <a:r>
              <a:rPr lang="nl-NL" sz="2400" b="1" dirty="0">
                <a:solidFill>
                  <a:schemeClr val="tx1"/>
                </a:solidFill>
                <a:latin typeface="Montserrat" pitchFamily="2" charset="77"/>
                <a:sym typeface="Inter"/>
              </a:rPr>
              <a:t>Onze visie op </a:t>
            </a:r>
            <a:r>
              <a:rPr lang="nl-NL" sz="2400" b="1" noProof="0" dirty="0">
                <a:solidFill>
                  <a:schemeClr val="tx1"/>
                </a:solidFill>
                <a:latin typeface="Montserrat" pitchFamily="2" charset="77"/>
                <a:sym typeface="Inter"/>
              </a:rPr>
              <a:t>zeggenschap </a:t>
            </a:r>
            <a:r>
              <a:rPr lang="nl-NL" sz="2400" b="1" dirty="0">
                <a:solidFill>
                  <a:schemeClr val="tx1"/>
                </a:solidFill>
                <a:latin typeface="Montserrat" pitchFamily="2" charset="77"/>
                <a:sym typeface="Inter"/>
              </a:rPr>
              <a:t>is dat wij</a:t>
            </a:r>
            <a:r>
              <a:rPr lang="nl-NL" sz="2400" b="1" noProof="0" dirty="0">
                <a:solidFill>
                  <a:schemeClr val="tx1"/>
                </a:solidFill>
                <a:latin typeface="Montserrat" pitchFamily="2" charset="77"/>
                <a:sym typeface="Inter"/>
              </a:rPr>
              <a:t>: </a:t>
            </a:r>
            <a:endParaRPr lang="nl-NL" sz="2400" b="1" noProof="0" dirty="0">
              <a:solidFill>
                <a:schemeClr val="tx1"/>
              </a:solidFill>
              <a:latin typeface="Montserrat" pitchFamily="2" charset="77"/>
            </a:endParaRPr>
          </a:p>
          <a:p>
            <a:pPr>
              <a:lnSpc>
                <a:spcPct val="160000"/>
              </a:lnSpc>
            </a:pPr>
            <a:r>
              <a:rPr lang="nl-NL" sz="2400" b="1" noProof="0" dirty="0">
                <a:solidFill>
                  <a:schemeClr val="tx1"/>
                </a:solidFill>
                <a:latin typeface="Montserrat" pitchFamily="2" charset="77"/>
                <a:sym typeface="Inter"/>
              </a:rPr>
              <a:t>verantwoordelijkheid nemen voor [STAP 6].</a:t>
            </a:r>
          </a:p>
          <a:p>
            <a:pPr>
              <a:lnSpc>
                <a:spcPct val="160000"/>
              </a:lnSpc>
            </a:pPr>
            <a:r>
              <a:rPr lang="nl-NL" sz="2400" b="1" noProof="0" dirty="0">
                <a:solidFill>
                  <a:schemeClr val="tx1"/>
                </a:solidFill>
                <a:latin typeface="Montserrat" pitchFamily="2" charset="77"/>
                <a:sym typeface="Inter"/>
              </a:rPr>
              <a:t>De raad is de plek waar wij [STAP 7],</a:t>
            </a:r>
          </a:p>
          <a:p>
            <a:pPr>
              <a:lnSpc>
                <a:spcPct val="160000"/>
              </a:lnSpc>
            </a:pPr>
            <a:r>
              <a:rPr lang="nl-NL" sz="2400" b="1" noProof="0" dirty="0">
                <a:solidFill>
                  <a:schemeClr val="tx1"/>
                </a:solidFill>
                <a:latin typeface="Montserrat" pitchFamily="2" charset="77"/>
                <a:sym typeface="Inter"/>
              </a:rPr>
              <a:t>zodat de zorg [STAP 8] blijft.”</a:t>
            </a:r>
            <a:endParaRPr lang="nl-NL" sz="2400" b="1" noProof="0" dirty="0">
              <a:solidFill>
                <a:schemeClr val="tx1"/>
              </a:solidFill>
              <a:latin typeface="Montserrat" pitchFamily="2" charset="77"/>
            </a:endParaRPr>
          </a:p>
        </p:txBody>
      </p:sp>
      <p:pic>
        <p:nvPicPr>
          <p:cNvPr id="14" name="Afbeelding 13">
            <a:extLst>
              <a:ext uri="{FF2B5EF4-FFF2-40B4-BE49-F238E27FC236}">
                <a16:creationId xmlns:a16="http://schemas.microsoft.com/office/drawing/2014/main" id="{F3B8D38C-0BE6-8070-C569-B8F8942B3BBE}"/>
              </a:ext>
            </a:extLst>
          </p:cNvPr>
          <p:cNvPicPr>
            <a:picLocks noChangeAspect="1"/>
          </p:cNvPicPr>
          <p:nvPr/>
        </p:nvPicPr>
        <p:blipFill>
          <a:blip r:embed="rId7"/>
          <a:stretch>
            <a:fillRect/>
          </a:stretch>
        </p:blipFill>
        <p:spPr>
          <a:xfrm rot="1020139">
            <a:off x="8837943" y="5043808"/>
            <a:ext cx="1151653" cy="818279"/>
          </a:xfrm>
          <a:prstGeom prst="rect">
            <a:avLst/>
          </a:prstGeom>
        </p:spPr>
      </p:pic>
      <p:sp>
        <p:nvSpPr>
          <p:cNvPr id="15" name="Rechthoek 5">
            <a:extLst>
              <a:ext uri="{FF2B5EF4-FFF2-40B4-BE49-F238E27FC236}">
                <a16:creationId xmlns:a16="http://schemas.microsoft.com/office/drawing/2014/main" id="{5B1C399D-F8CC-E137-4105-552FECEBB548}"/>
              </a:ext>
            </a:extLst>
          </p:cNvPr>
          <p:cNvSpPr/>
          <p:nvPr/>
        </p:nvSpPr>
        <p:spPr>
          <a:xfrm>
            <a:off x="9062720" y="5139929"/>
            <a:ext cx="2978617" cy="137263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 name="Google Shape;180;p20">
            <a:extLst>
              <a:ext uri="{FF2B5EF4-FFF2-40B4-BE49-F238E27FC236}">
                <a16:creationId xmlns:a16="http://schemas.microsoft.com/office/drawing/2014/main" id="{C3F39221-F4A9-8519-303A-AD881FD74F2B}"/>
              </a:ext>
            </a:extLst>
          </p:cNvPr>
          <p:cNvSpPr txBox="1"/>
          <p:nvPr/>
        </p:nvSpPr>
        <p:spPr>
          <a:xfrm>
            <a:off x="9413770" y="5424766"/>
            <a:ext cx="2540105" cy="689420"/>
          </a:xfrm>
          <a:prstGeom prst="rect">
            <a:avLst/>
          </a:prstGeom>
          <a:noFill/>
          <a:ln>
            <a:noFill/>
          </a:ln>
        </p:spPr>
        <p:txBody>
          <a:bodyPr spcFirstLastPara="1" wrap="square" lIns="0" tIns="0" rIns="0" bIns="0" anchor="t" anchorCtr="0">
            <a:spAutoFit/>
          </a:bodyPr>
          <a:lstStyle/>
          <a:p>
            <a:pPr>
              <a:lnSpc>
                <a:spcPct val="160000"/>
              </a:lnSpc>
            </a:pPr>
            <a:r>
              <a:rPr lang="nl-NL" noProof="0" dirty="0">
                <a:solidFill>
                  <a:schemeClr val="tx1"/>
                </a:solidFill>
                <a:latin typeface="Hanken Grotesk" pitchFamily="2" charset="77"/>
                <a:sym typeface="Inter"/>
              </a:rPr>
              <a:t>Voelt de zin goed?</a:t>
            </a:r>
          </a:p>
          <a:p>
            <a:pPr>
              <a:lnSpc>
                <a:spcPct val="160000"/>
              </a:lnSpc>
            </a:pPr>
            <a:r>
              <a:rPr lang="nl-NL" noProof="0" dirty="0">
                <a:solidFill>
                  <a:schemeClr val="tx1"/>
                </a:solidFill>
                <a:latin typeface="Hanken Grotesk" pitchFamily="2" charset="77"/>
                <a:sym typeface="Inter"/>
              </a:rPr>
              <a:t>Zo niet, schaaf er samen aan.</a:t>
            </a:r>
            <a:endParaRPr lang="nl-NL" noProof="0" dirty="0">
              <a:solidFill>
                <a:schemeClr val="tx1"/>
              </a:solidFill>
              <a:latin typeface="Hanken Grotesk" pitchFamily="2" charset="77"/>
            </a:endParaRPr>
          </a:p>
        </p:txBody>
      </p:sp>
      <p:sp>
        <p:nvSpPr>
          <p:cNvPr id="3" name="Google Shape;154;p18">
            <a:extLst>
              <a:ext uri="{FF2B5EF4-FFF2-40B4-BE49-F238E27FC236}">
                <a16:creationId xmlns:a16="http://schemas.microsoft.com/office/drawing/2014/main" id="{08F689C8-E524-AFC5-50FC-92C57195F298}"/>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35051344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20"/>
        <p:cNvGrpSpPr/>
        <p:nvPr/>
      </p:nvGrpSpPr>
      <p:grpSpPr>
        <a:xfrm>
          <a:off x="0" y="0"/>
          <a:ext cx="0" cy="0"/>
          <a:chOff x="0" y="0"/>
          <a:chExt cx="0" cy="0"/>
        </a:xfrm>
      </p:grpSpPr>
      <p:sp>
        <p:nvSpPr>
          <p:cNvPr id="13" name="Rechthoek 2">
            <a:extLst>
              <a:ext uri="{FF2B5EF4-FFF2-40B4-BE49-F238E27FC236}">
                <a16:creationId xmlns:a16="http://schemas.microsoft.com/office/drawing/2014/main" id="{1EC05ACB-DAB1-749F-B4E6-8DB4C21449C4}"/>
              </a:ext>
            </a:extLst>
          </p:cNvPr>
          <p:cNvSpPr/>
          <p:nvPr/>
        </p:nvSpPr>
        <p:spPr>
          <a:xfrm rot="10800000">
            <a:off x="667710" y="2888766"/>
            <a:ext cx="2959409" cy="1923378"/>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216527F3-A3B6-E180-1D80-58E3D3A7ADC3}"/>
              </a:ext>
            </a:extLst>
          </p:cNvPr>
          <p:cNvSpPr txBox="1"/>
          <p:nvPr/>
        </p:nvSpPr>
        <p:spPr>
          <a:xfrm>
            <a:off x="942605" y="916842"/>
            <a:ext cx="8343635" cy="1354217"/>
          </a:xfrm>
          <a:prstGeom prst="rect">
            <a:avLst/>
          </a:prstGeom>
          <a:noFill/>
          <a:ln>
            <a:noFill/>
          </a:ln>
        </p:spPr>
        <p:txBody>
          <a:bodyPr spcFirstLastPara="1" wrap="square" lIns="0" tIns="0" rIns="0" bIns="0" anchor="t" anchorCtr="0">
            <a:spAutoFit/>
          </a:bodyPr>
          <a:lstStyle/>
          <a:p>
            <a:r>
              <a:rPr lang="nl-NL" sz="4400" b="1" noProof="0" dirty="0">
                <a:solidFill>
                  <a:schemeClr val="tx1"/>
                </a:solidFill>
                <a:latin typeface="Montserrat"/>
                <a:ea typeface="Playfair Display"/>
                <a:cs typeface="Playfair Display"/>
                <a:sym typeface="Playfair Display"/>
              </a:rPr>
              <a:t>Stap 10: sta achter onze droom &amp; visie</a:t>
            </a:r>
            <a:endParaRPr lang="nl-NL" sz="4400" noProof="0" dirty="0">
              <a:solidFill>
                <a:schemeClr val="tx1"/>
              </a:solidFill>
              <a:latin typeface="Montserrat"/>
            </a:endParaRPr>
          </a:p>
        </p:txBody>
      </p:sp>
      <p:pic>
        <p:nvPicPr>
          <p:cNvPr id="7" name="Afbeelding 6">
            <a:extLst>
              <a:ext uri="{FF2B5EF4-FFF2-40B4-BE49-F238E27FC236}">
                <a16:creationId xmlns:a16="http://schemas.microsoft.com/office/drawing/2014/main" id="{5B3332EA-DEE0-2506-6FF1-8482FB71E39A}"/>
              </a:ext>
            </a:extLst>
          </p:cNvPr>
          <p:cNvPicPr>
            <a:picLocks noChangeAspect="1"/>
          </p:cNvPicPr>
          <p:nvPr/>
        </p:nvPicPr>
        <p:blipFill>
          <a:blip r:embed="rId3"/>
          <a:stretch>
            <a:fillRect/>
          </a:stretch>
        </p:blipFill>
        <p:spPr>
          <a:xfrm>
            <a:off x="425370" y="338050"/>
            <a:ext cx="1290083" cy="330955"/>
          </a:xfrm>
          <a:prstGeom prst="rect">
            <a:avLst/>
          </a:prstGeom>
        </p:spPr>
      </p:pic>
      <p:sp>
        <p:nvSpPr>
          <p:cNvPr id="3" name="Rechthoek 2">
            <a:extLst>
              <a:ext uri="{FF2B5EF4-FFF2-40B4-BE49-F238E27FC236}">
                <a16:creationId xmlns:a16="http://schemas.microsoft.com/office/drawing/2014/main" id="{35A79BDE-870F-A7F6-7448-1F84DA6F9009}"/>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6" name="Afbeelding 5">
            <a:extLst>
              <a:ext uri="{FF2B5EF4-FFF2-40B4-BE49-F238E27FC236}">
                <a16:creationId xmlns:a16="http://schemas.microsoft.com/office/drawing/2014/main" id="{EDCE2DE9-05A1-94C8-A559-597F9FB0F3D3}"/>
              </a:ext>
            </a:extLst>
          </p:cNvPr>
          <p:cNvPicPr>
            <a:picLocks noChangeAspect="1"/>
          </p:cNvPicPr>
          <p:nvPr/>
        </p:nvPicPr>
        <p:blipFill>
          <a:blip r:embed="rId4"/>
          <a:stretch>
            <a:fillRect/>
          </a:stretch>
        </p:blipFill>
        <p:spPr>
          <a:xfrm>
            <a:off x="11672711" y="217071"/>
            <a:ext cx="336459" cy="321303"/>
          </a:xfrm>
          <a:prstGeom prst="rect">
            <a:avLst/>
          </a:prstGeom>
        </p:spPr>
      </p:pic>
      <p:sp>
        <p:nvSpPr>
          <p:cNvPr id="8" name="Google Shape;154;p18">
            <a:extLst>
              <a:ext uri="{FF2B5EF4-FFF2-40B4-BE49-F238E27FC236}">
                <a16:creationId xmlns:a16="http://schemas.microsoft.com/office/drawing/2014/main" id="{E75502CE-FB5C-4EE7-1D02-CAE3A74A3DB6}"/>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0" name="Afbeelding 9">
            <a:extLst>
              <a:ext uri="{FF2B5EF4-FFF2-40B4-BE49-F238E27FC236}">
                <a16:creationId xmlns:a16="http://schemas.microsoft.com/office/drawing/2014/main" id="{A88CC708-2362-1530-F558-07ED0C179572}"/>
              </a:ext>
            </a:extLst>
          </p:cNvPr>
          <p:cNvPicPr>
            <a:picLocks noChangeAspect="1"/>
          </p:cNvPicPr>
          <p:nvPr/>
        </p:nvPicPr>
        <p:blipFill>
          <a:blip r:embed="rId5"/>
          <a:stretch>
            <a:fillRect/>
          </a:stretch>
        </p:blipFill>
        <p:spPr>
          <a:xfrm>
            <a:off x="10780413" y="151284"/>
            <a:ext cx="769229" cy="474247"/>
          </a:xfrm>
          <a:prstGeom prst="rect">
            <a:avLst/>
          </a:prstGeom>
        </p:spPr>
      </p:pic>
      <p:sp>
        <p:nvSpPr>
          <p:cNvPr id="12" name="Google Shape;150;p18">
            <a:extLst>
              <a:ext uri="{FF2B5EF4-FFF2-40B4-BE49-F238E27FC236}">
                <a16:creationId xmlns:a16="http://schemas.microsoft.com/office/drawing/2014/main" id="{C9639E66-9C01-7036-8F5D-8A1F259F0FF9}"/>
              </a:ext>
            </a:extLst>
          </p:cNvPr>
          <p:cNvSpPr txBox="1"/>
          <p:nvPr/>
        </p:nvSpPr>
        <p:spPr>
          <a:xfrm>
            <a:off x="1161142" y="3132535"/>
            <a:ext cx="2049418" cy="1378839"/>
          </a:xfrm>
          <a:prstGeom prst="rect">
            <a:avLst/>
          </a:prstGeom>
          <a:noFill/>
          <a:ln>
            <a:noFill/>
          </a:ln>
        </p:spPr>
        <p:txBody>
          <a:bodyPr spcFirstLastPara="1" wrap="square" lIns="0" tIns="0" rIns="0" bIns="0" anchor="t" anchorCtr="0">
            <a:spAutoFit/>
          </a:bodyPr>
          <a:lstStyle/>
          <a:p>
            <a:pPr>
              <a:lnSpc>
                <a:spcPct val="160000"/>
              </a:lnSpc>
            </a:pPr>
            <a:r>
              <a:rPr lang="nl-NL" b="1" dirty="0">
                <a:solidFill>
                  <a:schemeClr val="tx1"/>
                </a:solidFill>
                <a:latin typeface="Hanken Grotesk"/>
                <a:sym typeface="Inter"/>
              </a:rPr>
              <a:t>We</a:t>
            </a:r>
            <a:r>
              <a:rPr lang="nl-NL" b="1" noProof="0" dirty="0">
                <a:solidFill>
                  <a:schemeClr val="tx1"/>
                </a:solidFill>
                <a:latin typeface="Hanken Grotesk"/>
                <a:sym typeface="Inter"/>
              </a:rPr>
              <a:t> hebben nu een </a:t>
            </a:r>
            <a:r>
              <a:rPr lang="nl-NL" b="1" noProof="0">
                <a:solidFill>
                  <a:schemeClr val="tx1"/>
                </a:solidFill>
                <a:latin typeface="Hanken Grotesk"/>
                <a:sym typeface="Inter"/>
              </a:rPr>
              <a:t>zeggenschapsdroom</a:t>
            </a:r>
            <a:r>
              <a:rPr lang="nl-NL" b="1">
                <a:solidFill>
                  <a:schemeClr val="tx1"/>
                </a:solidFill>
                <a:latin typeface="Hanken Grotesk"/>
                <a:sym typeface="Inter"/>
              </a:rPr>
              <a:t> en visie</a:t>
            </a:r>
            <a:r>
              <a:rPr lang="nl-NL" b="1" noProof="0">
                <a:solidFill>
                  <a:schemeClr val="tx1"/>
                </a:solidFill>
                <a:latin typeface="Hanken Grotesk"/>
                <a:sym typeface="Inter"/>
              </a:rPr>
              <a:t>. </a:t>
            </a:r>
            <a:r>
              <a:rPr lang="nl-NL" b="1" noProof="0" dirty="0">
                <a:solidFill>
                  <a:schemeClr val="tx1"/>
                </a:solidFill>
                <a:latin typeface="Hanken Grotesk"/>
                <a:sym typeface="Inter"/>
              </a:rPr>
              <a:t>Zorg dat iedereen daar echt achterstaat.</a:t>
            </a:r>
            <a:endParaRPr lang="nl-NL" b="1" noProof="0" dirty="0">
              <a:solidFill>
                <a:schemeClr val="tx1"/>
              </a:solidFill>
              <a:latin typeface="Hanken Grotesk"/>
            </a:endParaRPr>
          </a:p>
        </p:txBody>
      </p:sp>
      <p:sp>
        <p:nvSpPr>
          <p:cNvPr id="14" name="Rechthoek 2">
            <a:extLst>
              <a:ext uri="{FF2B5EF4-FFF2-40B4-BE49-F238E27FC236}">
                <a16:creationId xmlns:a16="http://schemas.microsoft.com/office/drawing/2014/main" id="{BA20223A-7404-F713-2D26-124F6EA9001C}"/>
              </a:ext>
            </a:extLst>
          </p:cNvPr>
          <p:cNvSpPr/>
          <p:nvPr/>
        </p:nvSpPr>
        <p:spPr>
          <a:xfrm rot="5400000">
            <a:off x="5918655" y="1040023"/>
            <a:ext cx="3589714" cy="6851932"/>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7" name="Google Shape;96;p14">
            <a:extLst>
              <a:ext uri="{FF2B5EF4-FFF2-40B4-BE49-F238E27FC236}">
                <a16:creationId xmlns:a16="http://schemas.microsoft.com/office/drawing/2014/main" id="{2CB73391-AC2B-AEF9-4FDF-9BD30F39F583}"/>
              </a:ext>
            </a:extLst>
          </p:cNvPr>
          <p:cNvSpPr txBox="1"/>
          <p:nvPr/>
        </p:nvSpPr>
        <p:spPr>
          <a:xfrm>
            <a:off x="4887071" y="3033955"/>
            <a:ext cx="5887664" cy="258532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2400" b="1" noProof="0" dirty="0">
                <a:solidFill>
                  <a:schemeClr val="tx1"/>
                </a:solidFill>
                <a:latin typeface="Montserrat" pitchFamily="2" charset="77"/>
                <a:sym typeface="Inter"/>
              </a:rPr>
              <a:t>Om de beurt:</a:t>
            </a:r>
          </a:p>
          <a:p>
            <a:pPr marL="0" marR="0" lvl="0" indent="0" algn="ctr" rtl="0">
              <a:spcBef>
                <a:spcPts val="0"/>
              </a:spcBef>
              <a:spcAft>
                <a:spcPts val="0"/>
              </a:spcAft>
              <a:buNone/>
            </a:pPr>
            <a:endParaRPr lang="nl-NL" sz="2400" b="1" noProof="0" dirty="0">
              <a:solidFill>
                <a:schemeClr val="tx1"/>
              </a:solidFill>
              <a:latin typeface="Montserrat" pitchFamily="2" charset="77"/>
              <a:sym typeface="Inter"/>
            </a:endParaRPr>
          </a:p>
          <a:p>
            <a:pPr marL="0" marR="0" lvl="0" indent="0" algn="ctr" rtl="0">
              <a:spcBef>
                <a:spcPts val="0"/>
              </a:spcBef>
              <a:spcAft>
                <a:spcPts val="0"/>
              </a:spcAft>
              <a:buNone/>
            </a:pPr>
            <a:r>
              <a:rPr lang="nl-NL" sz="4000" b="1" noProof="0" dirty="0">
                <a:solidFill>
                  <a:schemeClr val="tx1"/>
                </a:solidFill>
                <a:latin typeface="Montserrat" pitchFamily="2" charset="77"/>
                <a:sym typeface="Inter"/>
              </a:rPr>
              <a:t>Sta op en zeg met overtuiging jullie droom en visie</a:t>
            </a:r>
            <a:endParaRPr lang="nl-NL" sz="4000" b="1" noProof="0" dirty="0">
              <a:solidFill>
                <a:schemeClr val="tx1"/>
              </a:solidFill>
              <a:latin typeface="Montserrat" pitchFamily="2" charset="77"/>
            </a:endParaRPr>
          </a:p>
        </p:txBody>
      </p:sp>
      <p:sp>
        <p:nvSpPr>
          <p:cNvPr id="4" name="Google Shape;154;p18">
            <a:extLst>
              <a:ext uri="{FF2B5EF4-FFF2-40B4-BE49-F238E27FC236}">
                <a16:creationId xmlns:a16="http://schemas.microsoft.com/office/drawing/2014/main" id="{F8CF8CBC-4970-DBD3-DFBF-DDFA0A8AB21B}"/>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229"/>
        <p:cNvGrpSpPr/>
        <p:nvPr/>
      </p:nvGrpSpPr>
      <p:grpSpPr>
        <a:xfrm>
          <a:off x="0" y="0"/>
          <a:ext cx="0" cy="0"/>
          <a:chOff x="0" y="0"/>
          <a:chExt cx="0" cy="0"/>
        </a:xfrm>
      </p:grpSpPr>
      <p:sp>
        <p:nvSpPr>
          <p:cNvPr id="2" name="Rechthoek 1">
            <a:extLst>
              <a:ext uri="{FF2B5EF4-FFF2-40B4-BE49-F238E27FC236}">
                <a16:creationId xmlns:a16="http://schemas.microsoft.com/office/drawing/2014/main" id="{AFADE907-7AB9-F53E-E6DB-40FA96A37E8E}"/>
              </a:ext>
            </a:extLst>
          </p:cNvPr>
          <p:cNvSpPr/>
          <p:nvPr/>
        </p:nvSpPr>
        <p:spPr>
          <a:xfrm>
            <a:off x="669445" y="871764"/>
            <a:ext cx="10853110" cy="5574506"/>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3" name="Google Shape;97;p14">
            <a:extLst>
              <a:ext uri="{FF2B5EF4-FFF2-40B4-BE49-F238E27FC236}">
                <a16:creationId xmlns:a16="http://schemas.microsoft.com/office/drawing/2014/main" id="{9B7F7175-8EF5-2938-1736-54A6C8FFC818}"/>
              </a:ext>
            </a:extLst>
          </p:cNvPr>
          <p:cNvSpPr txBox="1"/>
          <p:nvPr/>
        </p:nvSpPr>
        <p:spPr>
          <a:xfrm>
            <a:off x="2621674" y="5680293"/>
            <a:ext cx="6948652" cy="369332"/>
          </a:xfrm>
          <a:prstGeom prst="rect">
            <a:avLst/>
          </a:prstGeom>
          <a:noFill/>
          <a:ln>
            <a:noFill/>
          </a:ln>
        </p:spPr>
        <p:txBody>
          <a:bodyPr spcFirstLastPara="1" wrap="square" lIns="0" tIns="0" rIns="0" bIns="0" anchor="t" anchorCtr="0">
            <a:spAutoFit/>
          </a:bodyPr>
          <a:lstStyle/>
          <a:p>
            <a:pPr lvl="0" algn="ctr">
              <a:lnSpc>
                <a:spcPct val="160000"/>
              </a:lnSpc>
            </a:pPr>
            <a:r>
              <a:rPr lang="nl-NL" sz="1500" noProof="0" dirty="0">
                <a:solidFill>
                  <a:schemeClr val="tx1"/>
                </a:solidFill>
                <a:latin typeface="Hanken Grotesk" pitchFamily="2" charset="77"/>
                <a:ea typeface="Inter"/>
                <a:cs typeface="Inter"/>
                <a:sym typeface="Inter"/>
              </a:rPr>
              <a:t>Vragen of opmerkingen? Bespreek ze nu als professionele raad.</a:t>
            </a:r>
            <a:endParaRPr lang="nl-NL" sz="1600" noProof="0" dirty="0">
              <a:solidFill>
                <a:schemeClr val="tx1"/>
              </a:solidFill>
              <a:latin typeface="Hanken Grotesk" pitchFamily="2" charset="77"/>
            </a:endParaRPr>
          </a:p>
        </p:txBody>
      </p:sp>
      <p:pic>
        <p:nvPicPr>
          <p:cNvPr id="5" name="Afbeelding 4">
            <a:extLst>
              <a:ext uri="{FF2B5EF4-FFF2-40B4-BE49-F238E27FC236}">
                <a16:creationId xmlns:a16="http://schemas.microsoft.com/office/drawing/2014/main" id="{B201B480-BA28-F00C-6D07-C4ADBD7E5476}"/>
              </a:ext>
            </a:extLst>
          </p:cNvPr>
          <p:cNvPicPr>
            <a:picLocks noChangeAspect="1"/>
          </p:cNvPicPr>
          <p:nvPr/>
        </p:nvPicPr>
        <p:blipFill>
          <a:blip r:embed="rId3"/>
          <a:stretch>
            <a:fillRect/>
          </a:stretch>
        </p:blipFill>
        <p:spPr>
          <a:xfrm>
            <a:off x="425370" y="338050"/>
            <a:ext cx="1290083" cy="330955"/>
          </a:xfrm>
          <a:prstGeom prst="rect">
            <a:avLst/>
          </a:prstGeom>
        </p:spPr>
      </p:pic>
      <p:sp>
        <p:nvSpPr>
          <p:cNvPr id="6" name="Google Shape;86;p13">
            <a:extLst>
              <a:ext uri="{FF2B5EF4-FFF2-40B4-BE49-F238E27FC236}">
                <a16:creationId xmlns:a16="http://schemas.microsoft.com/office/drawing/2014/main" id="{2E1A7D60-56CD-2BB1-A0A0-0F065760ACE4}"/>
              </a:ext>
            </a:extLst>
          </p:cNvPr>
          <p:cNvSpPr txBox="1"/>
          <p:nvPr/>
        </p:nvSpPr>
        <p:spPr>
          <a:xfrm>
            <a:off x="1307266" y="1775168"/>
            <a:ext cx="9577467" cy="1828193"/>
          </a:xfrm>
          <a:prstGeom prst="rect">
            <a:avLst/>
          </a:prstGeom>
          <a:noFill/>
          <a:ln>
            <a:noFill/>
          </a:ln>
        </p:spPr>
        <p:txBody>
          <a:bodyPr spcFirstLastPara="1" wrap="square" lIns="0" tIns="0" rIns="0" bIns="0" anchor="t" anchorCtr="0">
            <a:spAutoFit/>
          </a:bodyPr>
          <a:lstStyle/>
          <a:p>
            <a:pPr algn="ctr">
              <a:lnSpc>
                <a:spcPct val="110000"/>
              </a:lnSpc>
            </a:pPr>
            <a:r>
              <a:rPr lang="nl-NL" sz="5400" b="1" noProof="0" dirty="0">
                <a:solidFill>
                  <a:schemeClr val="tx1"/>
                </a:solidFill>
                <a:latin typeface="Montserrat"/>
                <a:sym typeface="Playfair Display"/>
              </a:rPr>
              <a:t>Zeggenschap is een reis, geen bestemming.</a:t>
            </a:r>
          </a:p>
        </p:txBody>
      </p:sp>
      <p:sp>
        <p:nvSpPr>
          <p:cNvPr id="7" name="Google Shape;87;p13">
            <a:extLst>
              <a:ext uri="{FF2B5EF4-FFF2-40B4-BE49-F238E27FC236}">
                <a16:creationId xmlns:a16="http://schemas.microsoft.com/office/drawing/2014/main" id="{DE9B29E2-BDB0-358A-AF42-78768544E6ED}"/>
              </a:ext>
            </a:extLst>
          </p:cNvPr>
          <p:cNvSpPr txBox="1"/>
          <p:nvPr/>
        </p:nvSpPr>
        <p:spPr>
          <a:xfrm>
            <a:off x="2285999" y="3985403"/>
            <a:ext cx="7620000" cy="1772793"/>
          </a:xfrm>
          <a:prstGeom prst="rect">
            <a:avLst/>
          </a:prstGeom>
          <a:noFill/>
          <a:ln>
            <a:noFill/>
          </a:ln>
        </p:spPr>
        <p:txBody>
          <a:bodyPr spcFirstLastPara="1" wrap="square" lIns="0" tIns="0" rIns="0" bIns="0" anchor="t" anchorCtr="0">
            <a:spAutoFit/>
          </a:bodyPr>
          <a:lstStyle/>
          <a:p>
            <a:pPr algn="ctr">
              <a:lnSpc>
                <a:spcPct val="159944"/>
              </a:lnSpc>
            </a:pPr>
            <a:r>
              <a:rPr lang="nl-NL" sz="1800" b="1" noProof="0" dirty="0">
                <a:solidFill>
                  <a:schemeClr val="tx1"/>
                </a:solidFill>
                <a:latin typeface="Montserrat" pitchFamily="2" charset="77"/>
                <a:ea typeface="Inter"/>
              </a:rPr>
              <a:t>De droom geeft ons betekenis, de visie geeft ons een koers. Door onze droom als kompas te gebruiken, transformeren we vage idealen naar een heldere visie op de toekomst.</a:t>
            </a:r>
          </a:p>
          <a:p>
            <a:pPr algn="ctr">
              <a:lnSpc>
                <a:spcPct val="159944"/>
              </a:lnSpc>
            </a:pPr>
            <a:endParaRPr lang="nl-NL" sz="1800" b="1" noProof="0" dirty="0">
              <a:solidFill>
                <a:schemeClr val="tx1"/>
              </a:solidFill>
              <a:latin typeface="Montserrat" pitchFamily="2" charset="77"/>
              <a:ea typeface="Inter"/>
            </a:endParaRPr>
          </a:p>
        </p:txBody>
      </p:sp>
      <p:sp>
        <p:nvSpPr>
          <p:cNvPr id="8" name="Tekstvak 7">
            <a:extLst>
              <a:ext uri="{FF2B5EF4-FFF2-40B4-BE49-F238E27FC236}">
                <a16:creationId xmlns:a16="http://schemas.microsoft.com/office/drawing/2014/main" id="{6CC16253-DCC3-BFFC-2899-2FE579E5FD0E}"/>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92"/>
        <p:cNvGrpSpPr/>
        <p:nvPr/>
      </p:nvGrpSpPr>
      <p:grpSpPr>
        <a:xfrm>
          <a:off x="0" y="0"/>
          <a:ext cx="0" cy="0"/>
          <a:chOff x="0" y="0"/>
          <a:chExt cx="0" cy="0"/>
        </a:xfrm>
      </p:grpSpPr>
      <p:sp>
        <p:nvSpPr>
          <p:cNvPr id="2" name="Rechthoek 1">
            <a:extLst>
              <a:ext uri="{FF2B5EF4-FFF2-40B4-BE49-F238E27FC236}">
                <a16:creationId xmlns:a16="http://schemas.microsoft.com/office/drawing/2014/main" id="{6F9771F6-3799-8734-035C-C95FAB310FE7}"/>
              </a:ext>
            </a:extLst>
          </p:cNvPr>
          <p:cNvSpPr/>
          <p:nvPr/>
        </p:nvSpPr>
        <p:spPr>
          <a:xfrm>
            <a:off x="425370" y="1648042"/>
            <a:ext cx="6123418" cy="3702755"/>
          </a:xfrm>
          <a:custGeom>
            <a:avLst/>
            <a:gdLst>
              <a:gd name="csX0" fmla="*/ 0 w 7749822"/>
              <a:gd name="csY0" fmla="*/ 0 h 4831644"/>
              <a:gd name="csX1" fmla="*/ 7749822 w 7749822"/>
              <a:gd name="csY1" fmla="*/ 0 h 4831644"/>
              <a:gd name="csX2" fmla="*/ 7749822 w 7749822"/>
              <a:gd name="csY2" fmla="*/ 4831644 h 4831644"/>
              <a:gd name="csX3" fmla="*/ 0 w 7749822"/>
              <a:gd name="csY3" fmla="*/ 4831644 h 4831644"/>
              <a:gd name="csX4" fmla="*/ 0 w 7749822"/>
              <a:gd name="csY4" fmla="*/ 0 h 4831644"/>
              <a:gd name="csX0" fmla="*/ 0 w 7885288"/>
              <a:gd name="csY0" fmla="*/ 0 h 4899378"/>
              <a:gd name="csX1" fmla="*/ 7885288 w 7885288"/>
              <a:gd name="csY1" fmla="*/ 67734 h 4899378"/>
              <a:gd name="csX2" fmla="*/ 7885288 w 7885288"/>
              <a:gd name="csY2" fmla="*/ 4899378 h 4899378"/>
              <a:gd name="csX3" fmla="*/ 135466 w 7885288"/>
              <a:gd name="csY3" fmla="*/ 4899378 h 4899378"/>
              <a:gd name="csX4" fmla="*/ 0 w 7885288"/>
              <a:gd name="csY4" fmla="*/ 0 h 4899378"/>
              <a:gd name="csX0" fmla="*/ 0 w 7885288"/>
              <a:gd name="csY0" fmla="*/ 0 h 4967112"/>
              <a:gd name="csX1" fmla="*/ 7885288 w 7885288"/>
              <a:gd name="csY1" fmla="*/ 67734 h 4967112"/>
              <a:gd name="csX2" fmla="*/ 7885288 w 7885288"/>
              <a:gd name="csY2" fmla="*/ 4899378 h 4967112"/>
              <a:gd name="csX3" fmla="*/ 67732 w 7885288"/>
              <a:gd name="csY3" fmla="*/ 4967112 h 4967112"/>
              <a:gd name="csX4" fmla="*/ 0 w 7885288"/>
              <a:gd name="csY4" fmla="*/ 0 h 4967112"/>
              <a:gd name="csX0" fmla="*/ 0 w 7964311"/>
              <a:gd name="csY0" fmla="*/ 0 h 4967112"/>
              <a:gd name="csX1" fmla="*/ 7885288 w 7964311"/>
              <a:gd name="csY1" fmla="*/ 67734 h 4967112"/>
              <a:gd name="csX2" fmla="*/ 7964311 w 7964311"/>
              <a:gd name="csY2" fmla="*/ 4944533 h 4967112"/>
              <a:gd name="csX3" fmla="*/ 67732 w 7964311"/>
              <a:gd name="csY3" fmla="*/ 4967112 h 4967112"/>
              <a:gd name="csX4" fmla="*/ 0 w 7964311"/>
              <a:gd name="csY4" fmla="*/ 0 h 4967112"/>
              <a:gd name="csX0" fmla="*/ 0 w 7975599"/>
              <a:gd name="csY0" fmla="*/ 0 h 4967112"/>
              <a:gd name="csX1" fmla="*/ 7975599 w 7975599"/>
              <a:gd name="csY1" fmla="*/ 11290 h 4967112"/>
              <a:gd name="csX2" fmla="*/ 7964311 w 7975599"/>
              <a:gd name="csY2" fmla="*/ 4944533 h 4967112"/>
              <a:gd name="csX3" fmla="*/ 67732 w 7975599"/>
              <a:gd name="csY3" fmla="*/ 4967112 h 4967112"/>
              <a:gd name="csX4" fmla="*/ 0 w 7975599"/>
              <a:gd name="csY4" fmla="*/ 0 h 4967112"/>
            </a:gdLst>
            <a:ahLst/>
            <a:cxnLst>
              <a:cxn ang="0">
                <a:pos x="csX0" y="csY0"/>
              </a:cxn>
              <a:cxn ang="0">
                <a:pos x="csX1" y="csY1"/>
              </a:cxn>
              <a:cxn ang="0">
                <a:pos x="csX2" y="csY2"/>
              </a:cxn>
              <a:cxn ang="0">
                <a:pos x="csX3" y="csY3"/>
              </a:cxn>
              <a:cxn ang="0">
                <a:pos x="csX4" y="csY4"/>
              </a:cxn>
            </a:cxnLst>
            <a:rect l="l" t="t" r="r" b="b"/>
            <a:pathLst>
              <a:path w="7975599" h="4967112">
                <a:moveTo>
                  <a:pt x="0" y="0"/>
                </a:moveTo>
                <a:lnTo>
                  <a:pt x="7975599" y="11290"/>
                </a:lnTo>
                <a:cubicBezTo>
                  <a:pt x="7971836" y="1655704"/>
                  <a:pt x="7968074" y="3300119"/>
                  <a:pt x="7964311" y="4944533"/>
                </a:cubicBezTo>
                <a:lnTo>
                  <a:pt x="67732" y="4967112"/>
                </a:lnTo>
                <a:lnTo>
                  <a:pt x="0"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96" name="Google Shape;96;p14"/>
          <p:cNvSpPr txBox="1"/>
          <p:nvPr/>
        </p:nvSpPr>
        <p:spPr>
          <a:xfrm>
            <a:off x="1095375" y="2424173"/>
            <a:ext cx="10001250" cy="677108"/>
          </a:xfrm>
          <a:prstGeom prst="rect">
            <a:avLst/>
          </a:prstGeom>
          <a:noFill/>
          <a:ln>
            <a:noFill/>
          </a:ln>
        </p:spPr>
        <p:txBody>
          <a:bodyPr spcFirstLastPara="1" wrap="square" lIns="0" tIns="0" rIns="0" bIns="0" anchor="t" anchorCtr="0">
            <a:spAutoFit/>
          </a:bodyPr>
          <a:lstStyle/>
          <a:p>
            <a:pPr marL="0" marR="0" lvl="0" indent="0">
              <a:spcBef>
                <a:spcPts val="0"/>
              </a:spcBef>
              <a:spcAft>
                <a:spcPts val="0"/>
              </a:spcAft>
              <a:buNone/>
            </a:pPr>
            <a:r>
              <a:rPr lang="en-US" sz="4400" b="1" dirty="0">
                <a:solidFill>
                  <a:schemeClr val="tx1"/>
                </a:solidFill>
                <a:latin typeface="Montserrat"/>
                <a:sym typeface="Inter"/>
              </a:rPr>
              <a:t>Agenda</a:t>
            </a:r>
            <a:endParaRPr lang="nl-NL" b="1" dirty="0">
              <a:solidFill>
                <a:schemeClr val="tx1"/>
              </a:solidFill>
              <a:latin typeface="Hanken Grotesk" pitchFamily="2" charset="77"/>
            </a:endParaRPr>
          </a:p>
        </p:txBody>
      </p:sp>
      <p:pic>
        <p:nvPicPr>
          <p:cNvPr id="3" name="Afbeelding 2">
            <a:extLst>
              <a:ext uri="{FF2B5EF4-FFF2-40B4-BE49-F238E27FC236}">
                <a16:creationId xmlns:a16="http://schemas.microsoft.com/office/drawing/2014/main" id="{9C38AD06-8495-5899-4E8F-72141038EBD9}"/>
              </a:ext>
            </a:extLst>
          </p:cNvPr>
          <p:cNvPicPr>
            <a:picLocks noChangeAspect="1"/>
          </p:cNvPicPr>
          <p:nvPr/>
        </p:nvPicPr>
        <p:blipFill>
          <a:blip r:embed="rId3"/>
          <a:stretch>
            <a:fillRect/>
          </a:stretch>
        </p:blipFill>
        <p:spPr>
          <a:xfrm>
            <a:off x="425370" y="338050"/>
            <a:ext cx="1290083" cy="330955"/>
          </a:xfrm>
          <a:prstGeom prst="rect">
            <a:avLst/>
          </a:prstGeom>
        </p:spPr>
      </p:pic>
      <p:pic>
        <p:nvPicPr>
          <p:cNvPr id="5" name="Afbeelding 4">
            <a:extLst>
              <a:ext uri="{FF2B5EF4-FFF2-40B4-BE49-F238E27FC236}">
                <a16:creationId xmlns:a16="http://schemas.microsoft.com/office/drawing/2014/main" id="{4486FAE3-2220-C54D-9A52-822BA993EBCC}"/>
              </a:ext>
            </a:extLst>
          </p:cNvPr>
          <p:cNvPicPr>
            <a:picLocks noChangeAspect="1"/>
          </p:cNvPicPr>
          <p:nvPr/>
        </p:nvPicPr>
        <p:blipFill>
          <a:blip r:embed="rId4"/>
          <a:stretch>
            <a:fillRect/>
          </a:stretch>
        </p:blipFill>
        <p:spPr>
          <a:xfrm>
            <a:off x="3657600" y="2092604"/>
            <a:ext cx="9622075" cy="4785716"/>
          </a:xfrm>
          <a:prstGeom prst="rect">
            <a:avLst/>
          </a:prstGeom>
        </p:spPr>
      </p:pic>
      <p:sp>
        <p:nvSpPr>
          <p:cNvPr id="97" name="Google Shape;97;p14"/>
          <p:cNvSpPr txBox="1"/>
          <p:nvPr/>
        </p:nvSpPr>
        <p:spPr>
          <a:xfrm>
            <a:off x="1067986" y="3499420"/>
            <a:ext cx="6948652" cy="1255728"/>
          </a:xfrm>
          <a:prstGeom prst="rect">
            <a:avLst/>
          </a:prstGeom>
          <a:noFill/>
          <a:ln>
            <a:noFill/>
          </a:ln>
        </p:spPr>
        <p:txBody>
          <a:bodyPr spcFirstLastPara="1" wrap="square" lIns="0" tIns="0" rIns="0" bIns="0" anchor="t" anchorCtr="0">
            <a:spAutoFit/>
          </a:bodyPr>
          <a:lstStyle/>
          <a:p>
            <a:pPr marL="285750" indent="-285750">
              <a:lnSpc>
                <a:spcPct val="160000"/>
              </a:lnSpc>
              <a:buChar char="•"/>
            </a:pPr>
            <a:r>
              <a:rPr lang="nl-NL" sz="1500" noProof="0" dirty="0">
                <a:solidFill>
                  <a:schemeClr val="tx1"/>
                </a:solidFill>
                <a:latin typeface="Hanken Grotesk" pitchFamily="2" charset="77"/>
                <a:ea typeface="Inter"/>
              </a:rPr>
              <a:t>5 stappen naar een gemeenschappelijke </a:t>
            </a:r>
            <a:r>
              <a:rPr lang="nl-NL" sz="1500" b="1" noProof="0" dirty="0">
                <a:solidFill>
                  <a:schemeClr val="tx1"/>
                </a:solidFill>
                <a:latin typeface="Hanken Grotesk" pitchFamily="2" charset="77"/>
                <a:ea typeface="Inter"/>
              </a:rPr>
              <a:t>droom</a:t>
            </a:r>
            <a:br>
              <a:rPr lang="nl-NL" sz="1500" noProof="0" dirty="0">
                <a:solidFill>
                  <a:schemeClr val="tx1"/>
                </a:solidFill>
                <a:latin typeface="Hanken Grotesk" pitchFamily="2" charset="77"/>
                <a:ea typeface="Inter"/>
              </a:rPr>
            </a:br>
            <a:endParaRPr lang="nl-NL" sz="600" noProof="0" dirty="0">
              <a:solidFill>
                <a:schemeClr val="tx1"/>
              </a:solidFill>
              <a:latin typeface="Hanken Grotesk" pitchFamily="2" charset="77"/>
              <a:ea typeface="Inter"/>
            </a:endParaRPr>
          </a:p>
          <a:p>
            <a:pPr marL="285750" indent="-285750">
              <a:lnSpc>
                <a:spcPct val="160000"/>
              </a:lnSpc>
              <a:buChar char="•"/>
            </a:pPr>
            <a:r>
              <a:rPr lang="nl-NL" sz="1500" noProof="0" dirty="0">
                <a:solidFill>
                  <a:schemeClr val="tx1"/>
                </a:solidFill>
                <a:latin typeface="Hanken Grotesk" pitchFamily="2" charset="77"/>
                <a:ea typeface="Inter"/>
              </a:rPr>
              <a:t>5 stappen naar een gemeenschappelijke </a:t>
            </a:r>
            <a:r>
              <a:rPr lang="nl-NL" sz="1500" b="1" noProof="0" dirty="0">
                <a:solidFill>
                  <a:schemeClr val="tx1"/>
                </a:solidFill>
                <a:latin typeface="Hanken Grotesk" pitchFamily="2" charset="77"/>
                <a:ea typeface="Inter"/>
              </a:rPr>
              <a:t>visie</a:t>
            </a:r>
          </a:p>
          <a:p>
            <a:pPr>
              <a:lnSpc>
                <a:spcPct val="160000"/>
              </a:lnSpc>
            </a:pPr>
            <a:endParaRPr lang="nl-NL" sz="1500" noProof="0" dirty="0">
              <a:solidFill>
                <a:schemeClr val="tx1"/>
              </a:solidFill>
              <a:latin typeface="Hanken Grotesk" pitchFamily="2" charset="77"/>
            </a:endParaRPr>
          </a:p>
        </p:txBody>
      </p:sp>
      <p:sp>
        <p:nvSpPr>
          <p:cNvPr id="6" name="Tekstvak 5">
            <a:extLst>
              <a:ext uri="{FF2B5EF4-FFF2-40B4-BE49-F238E27FC236}">
                <a16:creationId xmlns:a16="http://schemas.microsoft.com/office/drawing/2014/main" id="{DDB2226F-B0BB-BC8E-98FC-21D2115C6619}"/>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
        <p:nvSpPr>
          <p:cNvPr id="4" name="Rechthoek 5">
            <a:extLst>
              <a:ext uri="{FF2B5EF4-FFF2-40B4-BE49-F238E27FC236}">
                <a16:creationId xmlns:a16="http://schemas.microsoft.com/office/drawing/2014/main" id="{D93F3B21-B2BE-475B-C045-F5327B8A9123}"/>
              </a:ext>
            </a:extLst>
          </p:cNvPr>
          <p:cNvSpPr/>
          <p:nvPr/>
        </p:nvSpPr>
        <p:spPr>
          <a:xfrm rot="10800000">
            <a:off x="979932" y="3588615"/>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7" name="Rechthoek 5">
            <a:extLst>
              <a:ext uri="{FF2B5EF4-FFF2-40B4-BE49-F238E27FC236}">
                <a16:creationId xmlns:a16="http://schemas.microsoft.com/office/drawing/2014/main" id="{AA262910-FADF-A670-525E-EE9D51321386}"/>
              </a:ext>
            </a:extLst>
          </p:cNvPr>
          <p:cNvSpPr/>
          <p:nvPr/>
        </p:nvSpPr>
        <p:spPr>
          <a:xfrm rot="16437415">
            <a:off x="979931" y="4120593"/>
            <a:ext cx="230886" cy="21728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 name="csX0" fmla="*/ 0 w 5116258"/>
              <a:gd name="csY0" fmla="*/ 0 h 3776328"/>
              <a:gd name="csX1" fmla="*/ 5059814 w 5116258"/>
              <a:gd name="csY1" fmla="*/ 33867 h 3776328"/>
              <a:gd name="csX2" fmla="*/ 5116258 w 5116258"/>
              <a:gd name="csY2" fmla="*/ 3776328 h 3776328"/>
              <a:gd name="csX3" fmla="*/ 157651 w 5116258"/>
              <a:gd name="csY3" fmla="*/ 3451808 h 3776328"/>
              <a:gd name="csX4" fmla="*/ 0 w 5116258"/>
              <a:gd name="csY4" fmla="*/ 0 h 3776328"/>
              <a:gd name="csX0" fmla="*/ 0 w 5059814"/>
              <a:gd name="csY0" fmla="*/ 0 h 3702628"/>
              <a:gd name="csX1" fmla="*/ 5059814 w 5059814"/>
              <a:gd name="csY1" fmla="*/ 33867 h 3702628"/>
              <a:gd name="csX2" fmla="*/ 4971842 w 5059814"/>
              <a:gd name="csY2" fmla="*/ 3702628 h 3702628"/>
              <a:gd name="csX3" fmla="*/ 157651 w 5059814"/>
              <a:gd name="csY3" fmla="*/ 3451808 h 3702628"/>
              <a:gd name="csX4" fmla="*/ 0 w 5059814"/>
              <a:gd name="csY4" fmla="*/ 0 h 3702628"/>
              <a:gd name="csX0" fmla="*/ 0 w 5039184"/>
              <a:gd name="csY0" fmla="*/ 0 h 3702628"/>
              <a:gd name="csX1" fmla="*/ 5039184 w 5039184"/>
              <a:gd name="csY1" fmla="*/ 199696 h 3702628"/>
              <a:gd name="csX2" fmla="*/ 4971842 w 5039184"/>
              <a:gd name="csY2" fmla="*/ 3702628 h 3702628"/>
              <a:gd name="csX3" fmla="*/ 157651 w 5039184"/>
              <a:gd name="csY3" fmla="*/ 3451808 h 3702628"/>
              <a:gd name="csX4" fmla="*/ 0 w 5039184"/>
              <a:gd name="csY4" fmla="*/ 0 h 3702628"/>
              <a:gd name="csX0" fmla="*/ 0 w 5121708"/>
              <a:gd name="csY0" fmla="*/ 168811 h 3502932"/>
              <a:gd name="csX1" fmla="*/ 5121708 w 5121708"/>
              <a:gd name="csY1" fmla="*/ 0 h 3502932"/>
              <a:gd name="csX2" fmla="*/ 5054366 w 5121708"/>
              <a:gd name="csY2" fmla="*/ 3502932 h 3502932"/>
              <a:gd name="csX3" fmla="*/ 240175 w 5121708"/>
              <a:gd name="csY3" fmla="*/ 3252112 h 3502932"/>
              <a:gd name="csX4" fmla="*/ 0 w 5121708"/>
              <a:gd name="csY4" fmla="*/ 168811 h 3502932"/>
            </a:gdLst>
            <a:ahLst/>
            <a:cxnLst>
              <a:cxn ang="0">
                <a:pos x="csX0" y="csY0"/>
              </a:cxn>
              <a:cxn ang="0">
                <a:pos x="csX1" y="csY1"/>
              </a:cxn>
              <a:cxn ang="0">
                <a:pos x="csX2" y="csY2"/>
              </a:cxn>
              <a:cxn ang="0">
                <a:pos x="csX3" y="csY3"/>
              </a:cxn>
              <a:cxn ang="0">
                <a:pos x="csX4" y="csY4"/>
              </a:cxn>
            </a:cxnLst>
            <a:rect l="l" t="t" r="r" b="b"/>
            <a:pathLst>
              <a:path w="5121708" h="3502932">
                <a:moveTo>
                  <a:pt x="0" y="168811"/>
                </a:moveTo>
                <a:lnTo>
                  <a:pt x="5121708" y="0"/>
                </a:lnTo>
                <a:lnTo>
                  <a:pt x="5054366" y="3502932"/>
                </a:lnTo>
                <a:lnTo>
                  <a:pt x="240175" y="3252112"/>
                </a:lnTo>
                <a:lnTo>
                  <a:pt x="0" y="168811"/>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nl-NL" sz="1867" b="0" i="0" u="none" strike="noStrike" kern="0" cap="none" spc="0" normalizeH="0" baseline="0" noProof="0">
              <a:ln>
                <a:noFill/>
              </a:ln>
              <a:solidFill>
                <a:srgbClr val="FFFFFF"/>
              </a:solidFill>
              <a:effectLst/>
              <a:uLnTx/>
              <a:uFillTx/>
              <a:latin typeface="Arial"/>
              <a:ea typeface="+mn-ea"/>
              <a:cs typeface="+mn-cs"/>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8EDC9"/>
        </a:solidFill>
        <a:effectLst/>
      </p:bgPr>
    </p:bg>
    <p:spTree>
      <p:nvGrpSpPr>
        <p:cNvPr id="1" name="Shape 134"/>
        <p:cNvGrpSpPr/>
        <p:nvPr/>
      </p:nvGrpSpPr>
      <p:grpSpPr>
        <a:xfrm>
          <a:off x="0" y="0"/>
          <a:ext cx="0" cy="0"/>
          <a:chOff x="0" y="0"/>
          <a:chExt cx="0" cy="0"/>
        </a:xfrm>
      </p:grpSpPr>
      <p:sp>
        <p:nvSpPr>
          <p:cNvPr id="3" name="Google Shape;96;p14">
            <a:extLst>
              <a:ext uri="{FF2B5EF4-FFF2-40B4-BE49-F238E27FC236}">
                <a16:creationId xmlns:a16="http://schemas.microsoft.com/office/drawing/2014/main" id="{1988DFBC-E520-B188-2F43-BF09103B149E}"/>
              </a:ext>
            </a:extLst>
          </p:cNvPr>
          <p:cNvSpPr txBox="1"/>
          <p:nvPr/>
        </p:nvSpPr>
        <p:spPr>
          <a:xfrm>
            <a:off x="1095375" y="2014064"/>
            <a:ext cx="10001250" cy="1323439"/>
          </a:xfrm>
          <a:prstGeom prst="rect">
            <a:avLst/>
          </a:prstGeom>
          <a:noFill/>
          <a:ln>
            <a:noFill/>
          </a:ln>
        </p:spPr>
        <p:txBody>
          <a:bodyPr spcFirstLastPara="1" wrap="square" lIns="0" tIns="0" rIns="0" bIns="0" anchor="t" anchorCtr="0">
            <a:spAutoFit/>
          </a:bodyPr>
          <a:lstStyle/>
          <a:p>
            <a:pPr algn="ctr"/>
            <a:r>
              <a:rPr lang="nl-NL" sz="3200" b="1" noProof="0" dirty="0">
                <a:solidFill>
                  <a:schemeClr val="tx1"/>
                </a:solidFill>
                <a:latin typeface="Montserrat"/>
                <a:ea typeface="Inter"/>
                <a:cs typeface="Inter"/>
                <a:sym typeface="Inter"/>
              </a:rPr>
              <a:t>Deel 1:</a:t>
            </a:r>
            <a:endParaRPr lang="nl-NL" sz="3200" noProof="0" dirty="0">
              <a:solidFill>
                <a:schemeClr val="tx1"/>
              </a:solidFill>
              <a:latin typeface="Hanken Grotesk" pitchFamily="2" charset="77"/>
              <a:sym typeface="Inter"/>
            </a:endParaRPr>
          </a:p>
          <a:p>
            <a:pPr algn="ctr"/>
            <a:r>
              <a:rPr lang="nl-NL" sz="5400" b="1" noProof="0" dirty="0">
                <a:solidFill>
                  <a:schemeClr val="tx1"/>
                </a:solidFill>
                <a:latin typeface="Montserrat"/>
                <a:ea typeface="Inter"/>
                <a:cs typeface="Inter"/>
                <a:sym typeface="Inter"/>
              </a:rPr>
              <a:t>De</a:t>
            </a:r>
            <a:r>
              <a:rPr lang="nl-NL" sz="5400" b="1" u="none" strike="noStrike" cap="none" noProof="0" dirty="0">
                <a:solidFill>
                  <a:schemeClr val="tx1"/>
                </a:solidFill>
                <a:latin typeface="Montserrat"/>
                <a:ea typeface="Inter"/>
                <a:cs typeface="Inter"/>
                <a:sym typeface="Inter"/>
              </a:rPr>
              <a:t> </a:t>
            </a:r>
            <a:r>
              <a:rPr lang="nl-NL" sz="5400" b="1" noProof="0" dirty="0">
                <a:solidFill>
                  <a:schemeClr val="tx1"/>
                </a:solidFill>
                <a:latin typeface="Montserrat"/>
                <a:ea typeface="Inter"/>
                <a:cs typeface="Inter"/>
                <a:sym typeface="Inter"/>
              </a:rPr>
              <a:t>droom</a:t>
            </a:r>
            <a:endParaRPr lang="nl-NL" sz="5400" noProof="0" dirty="0">
              <a:solidFill>
                <a:schemeClr val="tx1"/>
              </a:solidFill>
              <a:latin typeface="Montserrat" pitchFamily="2" charset="77"/>
            </a:endParaRPr>
          </a:p>
        </p:txBody>
      </p:sp>
      <p:sp>
        <p:nvSpPr>
          <p:cNvPr id="4" name="Google Shape;97;p14">
            <a:extLst>
              <a:ext uri="{FF2B5EF4-FFF2-40B4-BE49-F238E27FC236}">
                <a16:creationId xmlns:a16="http://schemas.microsoft.com/office/drawing/2014/main" id="{C99F1B46-8F4D-37A8-7093-1AEE9507A073}"/>
              </a:ext>
            </a:extLst>
          </p:cNvPr>
          <p:cNvSpPr txBox="1"/>
          <p:nvPr/>
        </p:nvSpPr>
        <p:spPr>
          <a:xfrm>
            <a:off x="2621674" y="4197814"/>
            <a:ext cx="6948652" cy="600164"/>
          </a:xfrm>
          <a:prstGeom prst="rect">
            <a:avLst/>
          </a:prstGeom>
          <a:noFill/>
          <a:ln>
            <a:noFill/>
          </a:ln>
        </p:spPr>
        <p:txBody>
          <a:bodyPr spcFirstLastPara="1" wrap="square" lIns="0" tIns="0" rIns="0" bIns="0" anchor="t" anchorCtr="0">
            <a:spAutoFit/>
          </a:bodyPr>
          <a:lstStyle/>
          <a:p>
            <a:pPr algn="ctr">
              <a:lnSpc>
                <a:spcPct val="160000"/>
              </a:lnSpc>
            </a:pPr>
            <a:r>
              <a:rPr lang="nl-NL" sz="1500" noProof="0" dirty="0">
                <a:solidFill>
                  <a:schemeClr val="tx1"/>
                </a:solidFill>
                <a:latin typeface="Hanken Grotesk"/>
                <a:ea typeface="Inter"/>
                <a:sym typeface="Inter"/>
              </a:rPr>
              <a:t>Doorloop de stappen als professionele raad</a:t>
            </a:r>
            <a:r>
              <a:rPr lang="nl-NL" sz="1500" dirty="0">
                <a:solidFill>
                  <a:schemeClr val="tx1"/>
                </a:solidFill>
                <a:latin typeface="Hanken Grotesk"/>
                <a:ea typeface="Inter"/>
                <a:sym typeface="Inter"/>
              </a:rPr>
              <a:t> of afvaardiging van professionals</a:t>
            </a:r>
            <a:r>
              <a:rPr lang="nl-NL" sz="1500" noProof="0" dirty="0">
                <a:solidFill>
                  <a:schemeClr val="tx1"/>
                </a:solidFill>
                <a:latin typeface="Hanken Grotesk"/>
                <a:ea typeface="Inter"/>
                <a:sym typeface="Inter"/>
              </a:rPr>
              <a:t>. </a:t>
            </a:r>
          </a:p>
          <a:p>
            <a:pPr algn="ctr"/>
            <a:r>
              <a:rPr lang="nl-NL" sz="1500" noProof="0" dirty="0">
                <a:solidFill>
                  <a:schemeClr val="tx1"/>
                </a:solidFill>
                <a:latin typeface="Hanken Grotesk"/>
                <a:ea typeface="Inter"/>
                <a:sym typeface="Inter"/>
              </a:rPr>
              <a:t>Neem de tijd voor reflectie en </a:t>
            </a:r>
            <a:r>
              <a:rPr lang="nl-NL" sz="1500" dirty="0">
                <a:solidFill>
                  <a:schemeClr val="tx1"/>
                </a:solidFill>
                <a:latin typeface="Hanken Grotesk"/>
                <a:ea typeface="Inter"/>
                <a:sym typeface="Inter"/>
              </a:rPr>
              <a:t>probeer</a:t>
            </a:r>
            <a:r>
              <a:rPr lang="nl-NL" sz="1500" noProof="0" dirty="0">
                <a:solidFill>
                  <a:schemeClr val="tx1"/>
                </a:solidFill>
                <a:latin typeface="Hanken Grotesk"/>
                <a:ea typeface="Inter"/>
                <a:sym typeface="Inter"/>
              </a:rPr>
              <a:t> zonder oordeel naar elkaar</a:t>
            </a:r>
            <a:r>
              <a:rPr lang="nl-NL" sz="1500" dirty="0">
                <a:solidFill>
                  <a:schemeClr val="tx1"/>
                </a:solidFill>
                <a:latin typeface="Hanken Grotesk"/>
                <a:ea typeface="Inter"/>
                <a:sym typeface="Inter"/>
              </a:rPr>
              <a:t> te luisteren</a:t>
            </a:r>
            <a:r>
              <a:rPr lang="nl-NL" sz="1500" noProof="0" dirty="0">
                <a:solidFill>
                  <a:schemeClr val="tx1"/>
                </a:solidFill>
                <a:latin typeface="Hanken Grotesk"/>
                <a:ea typeface="Inter"/>
                <a:sym typeface="Inter"/>
              </a:rPr>
              <a:t>.</a:t>
            </a:r>
            <a:endParaRPr lang="nl-NL" sz="1500" noProof="0" dirty="0">
              <a:solidFill>
                <a:schemeClr val="tx1"/>
              </a:solidFill>
              <a:latin typeface="Hanken Grotesk"/>
              <a:ea typeface="Inter"/>
            </a:endParaRPr>
          </a:p>
        </p:txBody>
      </p:sp>
      <p:pic>
        <p:nvPicPr>
          <p:cNvPr id="5" name="Afbeelding 4">
            <a:extLst>
              <a:ext uri="{FF2B5EF4-FFF2-40B4-BE49-F238E27FC236}">
                <a16:creationId xmlns:a16="http://schemas.microsoft.com/office/drawing/2014/main" id="{F976DF14-F3B8-3E6C-07EB-8B9CB5FF7097}"/>
              </a:ext>
            </a:extLst>
          </p:cNvPr>
          <p:cNvPicPr>
            <a:picLocks noChangeAspect="1"/>
          </p:cNvPicPr>
          <p:nvPr/>
        </p:nvPicPr>
        <p:blipFill>
          <a:blip r:embed="rId3"/>
          <a:stretch>
            <a:fillRect/>
          </a:stretch>
        </p:blipFill>
        <p:spPr>
          <a:xfrm>
            <a:off x="425370" y="338050"/>
            <a:ext cx="1290083" cy="330955"/>
          </a:xfrm>
          <a:prstGeom prst="rect">
            <a:avLst/>
          </a:prstGeom>
        </p:spPr>
      </p:pic>
      <p:sp>
        <p:nvSpPr>
          <p:cNvPr id="6" name="Tekstvak 5">
            <a:extLst>
              <a:ext uri="{FF2B5EF4-FFF2-40B4-BE49-F238E27FC236}">
                <a16:creationId xmlns:a16="http://schemas.microsoft.com/office/drawing/2014/main" id="{8A090233-A986-9FAF-9A63-377FEE69E254}"/>
              </a:ext>
            </a:extLst>
          </p:cNvPr>
          <p:cNvSpPr txBox="1"/>
          <p:nvPr/>
        </p:nvSpPr>
        <p:spPr>
          <a:xfrm>
            <a:off x="10935195" y="118754"/>
            <a:ext cx="1048987" cy="553998"/>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r>
              <a:rPr lang="nl-NL" sz="1400" dirty="0">
                <a:solidFill>
                  <a:schemeClr val="tx1"/>
                </a:solidFill>
                <a:latin typeface="Hanken Grotesk" pitchFamily="2" charset="77"/>
              </a:rPr>
              <a:t>Eigen logo hier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43"/>
        <p:cNvGrpSpPr/>
        <p:nvPr/>
      </p:nvGrpSpPr>
      <p:grpSpPr>
        <a:xfrm>
          <a:off x="0" y="0"/>
          <a:ext cx="0" cy="0"/>
          <a:chOff x="0" y="0"/>
          <a:chExt cx="0" cy="0"/>
        </a:xfrm>
      </p:grpSpPr>
      <p:sp>
        <p:nvSpPr>
          <p:cNvPr id="11" name="Rechthoek 2">
            <a:extLst>
              <a:ext uri="{FF2B5EF4-FFF2-40B4-BE49-F238E27FC236}">
                <a16:creationId xmlns:a16="http://schemas.microsoft.com/office/drawing/2014/main" id="{66523F58-0247-3512-78E9-09017F4EC00D}"/>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5" name="Afbeelding 4">
            <a:extLst>
              <a:ext uri="{FF2B5EF4-FFF2-40B4-BE49-F238E27FC236}">
                <a16:creationId xmlns:a16="http://schemas.microsoft.com/office/drawing/2014/main" id="{B5BA37AF-75C4-63C8-9F23-AC13981E6D20}"/>
              </a:ext>
            </a:extLst>
          </p:cNvPr>
          <p:cNvPicPr>
            <a:picLocks noChangeAspect="1"/>
          </p:cNvPicPr>
          <p:nvPr/>
        </p:nvPicPr>
        <p:blipFill>
          <a:blip r:embed="rId3"/>
          <a:stretch>
            <a:fillRect/>
          </a:stretch>
        </p:blipFill>
        <p:spPr>
          <a:xfrm rot="9485749">
            <a:off x="6207063" y="3011244"/>
            <a:ext cx="1151653" cy="818279"/>
          </a:xfrm>
          <a:prstGeom prst="rect">
            <a:avLst/>
          </a:prstGeom>
        </p:spPr>
      </p:pic>
      <p:sp>
        <p:nvSpPr>
          <p:cNvPr id="6" name="Rechthoek 5">
            <a:extLst>
              <a:ext uri="{FF2B5EF4-FFF2-40B4-BE49-F238E27FC236}">
                <a16:creationId xmlns:a16="http://schemas.microsoft.com/office/drawing/2014/main" id="{0A3A2985-1ECC-F785-1B76-23C14580B8B6}"/>
              </a:ext>
            </a:extLst>
          </p:cNvPr>
          <p:cNvSpPr/>
          <p:nvPr/>
        </p:nvSpPr>
        <p:spPr>
          <a:xfrm>
            <a:off x="6419321" y="2026160"/>
            <a:ext cx="5116258" cy="4049175"/>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3" name="Rechthoek 2">
            <a:extLst>
              <a:ext uri="{FF2B5EF4-FFF2-40B4-BE49-F238E27FC236}">
                <a16:creationId xmlns:a16="http://schemas.microsoft.com/office/drawing/2014/main" id="{9D6F3408-D79E-EB42-D869-57978A88D072}"/>
              </a:ext>
            </a:extLst>
          </p:cNvPr>
          <p:cNvSpPr/>
          <p:nvPr/>
        </p:nvSpPr>
        <p:spPr>
          <a:xfrm>
            <a:off x="566110" y="1994126"/>
            <a:ext cx="5234379" cy="4251691"/>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49" name="Google Shape;149;p18"/>
          <p:cNvSpPr txBox="1"/>
          <p:nvPr/>
        </p:nvSpPr>
        <p:spPr>
          <a:xfrm>
            <a:off x="1140267" y="2501353"/>
            <a:ext cx="4521438"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De opdracht</a:t>
            </a:r>
            <a:endParaRPr lang="nl-NL" sz="2000" b="1" noProof="0" dirty="0">
              <a:solidFill>
                <a:schemeClr val="tx1"/>
              </a:solidFill>
              <a:latin typeface="Montserrat" pitchFamily="2" charset="77"/>
            </a:endParaRPr>
          </a:p>
        </p:txBody>
      </p:sp>
      <p:sp>
        <p:nvSpPr>
          <p:cNvPr id="150" name="Google Shape;150;p18"/>
          <p:cNvSpPr txBox="1"/>
          <p:nvPr/>
        </p:nvSpPr>
        <p:spPr>
          <a:xfrm>
            <a:off x="1161143" y="2891009"/>
            <a:ext cx="3720139" cy="172354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Maak de zinnen hieronder af en schrijf op wat als eerste in je opkomt. Gebruik per post-it één antwoord. Denk niet te lang na en schrijf vanuit je </a:t>
            </a:r>
            <a:r>
              <a:rPr lang="nl-NL" b="1" dirty="0">
                <a:solidFill>
                  <a:schemeClr val="tx1"/>
                </a:solidFill>
                <a:latin typeface="Hanken Grotesk" pitchFamily="2" charset="77"/>
                <a:sym typeface="Inter"/>
              </a:rPr>
              <a:t>gevoel. Schrijf in 5 minuten zoveel mogelijk post-its. </a:t>
            </a:r>
            <a:endParaRPr lang="nl-NL" b="1" noProof="0" dirty="0">
              <a:solidFill>
                <a:schemeClr val="tx1"/>
              </a:solidFill>
              <a:latin typeface="Hanken Grotesk" pitchFamily="2" charset="77"/>
            </a:endParaRPr>
          </a:p>
        </p:txBody>
      </p:sp>
      <p:sp>
        <p:nvSpPr>
          <p:cNvPr id="151" name="Google Shape;151;p18"/>
          <p:cNvSpPr txBox="1"/>
          <p:nvPr/>
        </p:nvSpPr>
        <p:spPr>
          <a:xfrm>
            <a:off x="6904115" y="2501352"/>
            <a:ext cx="4460557"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Hulpwoorden</a:t>
            </a:r>
            <a:endParaRPr lang="nl-NL" sz="2000" b="1" noProof="0" dirty="0">
              <a:solidFill>
                <a:schemeClr val="tx1"/>
              </a:solidFill>
              <a:latin typeface="Montserrat" pitchFamily="2" charset="77"/>
            </a:endParaRPr>
          </a:p>
        </p:txBody>
      </p:sp>
      <p:sp>
        <p:nvSpPr>
          <p:cNvPr id="154" name="Google Shape;154;p18"/>
          <p:cNvSpPr txBox="1"/>
          <p:nvPr/>
        </p:nvSpPr>
        <p:spPr>
          <a:xfrm>
            <a:off x="1133929" y="4823874"/>
            <a:ext cx="3905250" cy="344710"/>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"Over 5 jaar is het bij ons normaal dat..."</a:t>
            </a:r>
            <a:endParaRPr lang="nl-NL" noProof="0" dirty="0">
              <a:solidFill>
                <a:schemeClr val="tx1"/>
              </a:solidFill>
              <a:latin typeface="Hanken Grotesk" pitchFamily="2" charset="77"/>
            </a:endParaRPr>
          </a:p>
        </p:txBody>
      </p:sp>
      <p:sp>
        <p:nvSpPr>
          <p:cNvPr id="156" name="Google Shape;156;p18"/>
          <p:cNvSpPr txBox="1"/>
          <p:nvPr/>
        </p:nvSpPr>
        <p:spPr>
          <a:xfrm>
            <a:off x="1133929" y="5128674"/>
            <a:ext cx="3905250" cy="344710"/>
          </a:xfrm>
          <a:prstGeom prst="rect">
            <a:avLst/>
          </a:prstGeom>
          <a:noFill/>
          <a:ln>
            <a:noFill/>
          </a:ln>
        </p:spPr>
        <p:txBody>
          <a:bodyPr spcFirstLastPara="1" wrap="square" lIns="104775" tIns="0" rIns="0" bIns="0" anchor="t" anchorCtr="0">
            <a:spAutoFit/>
          </a:bodyPr>
          <a:lstStyle/>
          <a:p>
            <a:pPr>
              <a:lnSpc>
                <a:spcPct val="160000"/>
              </a:lnSpc>
            </a:pPr>
            <a:r>
              <a:rPr lang="nl-NL" noProof="0" dirty="0">
                <a:solidFill>
                  <a:schemeClr val="tx1"/>
                </a:solidFill>
                <a:latin typeface="Hanken Grotesk" pitchFamily="2" charset="77"/>
                <a:sym typeface="Inter"/>
              </a:rPr>
              <a:t>"Over 5 jaar voelen mensen zich hier..."</a:t>
            </a:r>
            <a:endParaRPr lang="nl-NL" noProof="0" dirty="0">
              <a:solidFill>
                <a:schemeClr val="tx1"/>
              </a:solidFill>
              <a:latin typeface="Hanken Grotesk" pitchFamily="2" charset="77"/>
            </a:endParaRPr>
          </a:p>
        </p:txBody>
      </p:sp>
      <p:sp>
        <p:nvSpPr>
          <p:cNvPr id="158" name="Google Shape;158;p18"/>
          <p:cNvSpPr txBox="1"/>
          <p:nvPr/>
        </p:nvSpPr>
        <p:spPr>
          <a:xfrm>
            <a:off x="1133929" y="5433474"/>
            <a:ext cx="3905250" cy="344710"/>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"Over 5 jaar staan we bekend om..."</a:t>
            </a:r>
            <a:endParaRPr lang="nl-NL"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AFBE36F2-23A5-26DE-0EA5-BDD84853D94D}"/>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4400" b="1" u="none" strike="noStrike" cap="none" noProof="0" dirty="0">
                <a:solidFill>
                  <a:schemeClr val="tx1"/>
                </a:solidFill>
                <a:latin typeface="Montserrat"/>
                <a:ea typeface="Playfair Display"/>
                <a:cs typeface="Playfair Display"/>
                <a:sym typeface="Playfair Display"/>
              </a:rPr>
              <a:t>Stap 1: maak </a:t>
            </a:r>
            <a:r>
              <a:rPr lang="nl-NL" sz="4400" b="1" dirty="0">
                <a:solidFill>
                  <a:schemeClr val="tx1"/>
                </a:solidFill>
                <a:latin typeface="Montserrat"/>
                <a:ea typeface="Playfair Display"/>
                <a:cs typeface="Playfair Display"/>
                <a:sym typeface="Playfair Display"/>
              </a:rPr>
              <a:t>de</a:t>
            </a:r>
            <a:r>
              <a:rPr lang="nl-NL" sz="4400" b="1" u="none" strike="noStrike" cap="none" noProof="0" dirty="0">
                <a:solidFill>
                  <a:schemeClr val="tx1"/>
                </a:solidFill>
                <a:latin typeface="Montserrat"/>
                <a:ea typeface="Playfair Display"/>
                <a:cs typeface="Playfair Display"/>
                <a:sym typeface="Playfair Display"/>
              </a:rPr>
              <a:t> zinnen af</a:t>
            </a:r>
            <a:endParaRPr lang="nl-NL" sz="4400" noProof="0" dirty="0">
              <a:solidFill>
                <a:schemeClr val="tx1"/>
              </a:solidFill>
              <a:latin typeface="Montserrat"/>
            </a:endParaRPr>
          </a:p>
        </p:txBody>
      </p:sp>
      <p:sp>
        <p:nvSpPr>
          <p:cNvPr id="7" name="Google Shape;150;p18">
            <a:extLst>
              <a:ext uri="{FF2B5EF4-FFF2-40B4-BE49-F238E27FC236}">
                <a16:creationId xmlns:a16="http://schemas.microsoft.com/office/drawing/2014/main" id="{3E016D8E-7DC1-2A15-3C09-BEC5E10B73E9}"/>
              </a:ext>
            </a:extLst>
          </p:cNvPr>
          <p:cNvSpPr txBox="1"/>
          <p:nvPr/>
        </p:nvSpPr>
        <p:spPr>
          <a:xfrm>
            <a:off x="6902186" y="2891009"/>
            <a:ext cx="4232843" cy="1615827"/>
          </a:xfrm>
          <a:prstGeom prst="rect">
            <a:avLst/>
          </a:prstGeom>
          <a:noFill/>
          <a:ln>
            <a:noFill/>
          </a:ln>
        </p:spPr>
        <p:txBody>
          <a:bodyPr spcFirstLastPara="1" wrap="square" lIns="0" tIns="0" rIns="0" bIns="0" anchor="t" anchorCtr="0">
            <a:spAutoFit/>
          </a:bodyPr>
          <a:lstStyle/>
          <a:p>
            <a:pPr>
              <a:lnSpc>
                <a:spcPct val="150000"/>
              </a:lnSpc>
            </a:pPr>
            <a:r>
              <a:rPr lang="nl-NL" noProof="0" dirty="0">
                <a:solidFill>
                  <a:schemeClr val="tx1"/>
                </a:solidFill>
                <a:latin typeface="Hanken Grotesk" pitchFamily="2" charset="77"/>
                <a:sym typeface="Inter"/>
              </a:rPr>
              <a:t>Vertrouwen • Veiligheid • Openheid • Durf </a:t>
            </a:r>
          </a:p>
          <a:p>
            <a:pPr>
              <a:lnSpc>
                <a:spcPct val="150000"/>
              </a:lnSpc>
            </a:pPr>
            <a:r>
              <a:rPr lang="nl-NL" noProof="0" dirty="0">
                <a:solidFill>
                  <a:schemeClr val="tx1"/>
                </a:solidFill>
                <a:latin typeface="Hanken Grotesk" pitchFamily="2" charset="77"/>
                <a:sym typeface="Inter"/>
              </a:rPr>
              <a:t>Gehoord worden • Eigenaarschap</a:t>
            </a:r>
          </a:p>
          <a:p>
            <a:pPr>
              <a:lnSpc>
                <a:spcPct val="150000"/>
              </a:lnSpc>
            </a:pPr>
            <a:r>
              <a:rPr lang="nl-NL" noProof="0" dirty="0">
                <a:solidFill>
                  <a:schemeClr val="tx1"/>
                </a:solidFill>
                <a:latin typeface="Hanken Grotesk" pitchFamily="2" charset="77"/>
                <a:sym typeface="Inter"/>
              </a:rPr>
              <a:t> Gelijkwaardigheid • Trots • Dialoog </a:t>
            </a:r>
            <a:endParaRPr lang="nl-NL" dirty="0">
              <a:solidFill>
                <a:schemeClr val="tx1"/>
              </a:solidFill>
              <a:latin typeface="Hanken Grotesk" pitchFamily="2" charset="77"/>
              <a:sym typeface="Inter"/>
            </a:endParaRPr>
          </a:p>
          <a:p>
            <a:pPr>
              <a:lnSpc>
                <a:spcPct val="150000"/>
              </a:lnSpc>
            </a:pPr>
            <a:r>
              <a:rPr lang="nl-NL" noProof="0" dirty="0">
                <a:solidFill>
                  <a:schemeClr val="tx1"/>
                </a:solidFill>
                <a:latin typeface="Hanken Grotesk" pitchFamily="2" charset="77"/>
                <a:sym typeface="Inter"/>
              </a:rPr>
              <a:t>Experimenteren • Energie • Betekenisvol werk Kwaliteit • Verbondenheid </a:t>
            </a:r>
            <a:endParaRPr lang="nl-NL" noProof="0" dirty="0">
              <a:solidFill>
                <a:schemeClr val="tx1"/>
              </a:solidFill>
              <a:latin typeface="Hanken Grotesk" pitchFamily="2" charset="77"/>
            </a:endParaRPr>
          </a:p>
        </p:txBody>
      </p:sp>
      <p:pic>
        <p:nvPicPr>
          <p:cNvPr id="8" name="Afbeelding 7">
            <a:extLst>
              <a:ext uri="{FF2B5EF4-FFF2-40B4-BE49-F238E27FC236}">
                <a16:creationId xmlns:a16="http://schemas.microsoft.com/office/drawing/2014/main" id="{0E4C21EB-B3A8-CE16-B8BA-3408EC2FA2D5}"/>
              </a:ext>
            </a:extLst>
          </p:cNvPr>
          <p:cNvPicPr>
            <a:picLocks noChangeAspect="1"/>
          </p:cNvPicPr>
          <p:nvPr/>
        </p:nvPicPr>
        <p:blipFill>
          <a:blip r:embed="rId4"/>
          <a:stretch>
            <a:fillRect/>
          </a:stretch>
        </p:blipFill>
        <p:spPr>
          <a:xfrm>
            <a:off x="425370" y="338050"/>
            <a:ext cx="1290083" cy="330955"/>
          </a:xfrm>
          <a:prstGeom prst="rect">
            <a:avLst/>
          </a:prstGeom>
        </p:spPr>
      </p:pic>
      <p:pic>
        <p:nvPicPr>
          <p:cNvPr id="4" name="Afbeelding 3">
            <a:extLst>
              <a:ext uri="{FF2B5EF4-FFF2-40B4-BE49-F238E27FC236}">
                <a16:creationId xmlns:a16="http://schemas.microsoft.com/office/drawing/2014/main" id="{6543D51A-6C14-CD60-1943-749C073814C4}"/>
              </a:ext>
            </a:extLst>
          </p:cNvPr>
          <p:cNvPicPr>
            <a:picLocks noChangeAspect="1"/>
          </p:cNvPicPr>
          <p:nvPr/>
        </p:nvPicPr>
        <p:blipFill>
          <a:blip r:embed="rId5"/>
          <a:stretch>
            <a:fillRect/>
          </a:stretch>
        </p:blipFill>
        <p:spPr>
          <a:xfrm>
            <a:off x="452515" y="1812378"/>
            <a:ext cx="520700" cy="495300"/>
          </a:xfrm>
          <a:prstGeom prst="rect">
            <a:avLst/>
          </a:prstGeom>
        </p:spPr>
      </p:pic>
      <p:pic>
        <p:nvPicPr>
          <p:cNvPr id="10" name="Afbeelding 9">
            <a:extLst>
              <a:ext uri="{FF2B5EF4-FFF2-40B4-BE49-F238E27FC236}">
                <a16:creationId xmlns:a16="http://schemas.microsoft.com/office/drawing/2014/main" id="{BC68973D-B2B0-8F48-9D06-F563E3B1DB72}"/>
              </a:ext>
            </a:extLst>
          </p:cNvPr>
          <p:cNvPicPr>
            <a:picLocks noChangeAspect="1"/>
          </p:cNvPicPr>
          <p:nvPr/>
        </p:nvPicPr>
        <p:blipFill>
          <a:blip r:embed="rId6"/>
          <a:stretch>
            <a:fillRect/>
          </a:stretch>
        </p:blipFill>
        <p:spPr>
          <a:xfrm>
            <a:off x="10963119" y="142279"/>
            <a:ext cx="179985" cy="474247"/>
          </a:xfrm>
          <a:prstGeom prst="rect">
            <a:avLst/>
          </a:prstGeom>
        </p:spPr>
      </p:pic>
      <p:sp>
        <p:nvSpPr>
          <p:cNvPr id="12" name="Google Shape;154;p18">
            <a:extLst>
              <a:ext uri="{FF2B5EF4-FFF2-40B4-BE49-F238E27FC236}">
                <a16:creationId xmlns:a16="http://schemas.microsoft.com/office/drawing/2014/main" id="{C864E3FD-19B0-DA33-99AC-399C64645F03}"/>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Individueel</a:t>
            </a:r>
            <a:endParaRPr lang="nl-NL" sz="900" noProof="0" dirty="0">
              <a:solidFill>
                <a:schemeClr val="tx1"/>
              </a:solidFill>
              <a:latin typeface="Hanken Grotesk" pitchFamily="2" charset="77"/>
            </a:endParaRPr>
          </a:p>
        </p:txBody>
      </p:sp>
      <p:sp>
        <p:nvSpPr>
          <p:cNvPr id="13" name="Google Shape;154;p18">
            <a:extLst>
              <a:ext uri="{FF2B5EF4-FFF2-40B4-BE49-F238E27FC236}">
                <a16:creationId xmlns:a16="http://schemas.microsoft.com/office/drawing/2014/main" id="{C2C4CD86-EAFA-AAF3-8BB0-F1B877197EBF}"/>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pic>
        <p:nvPicPr>
          <p:cNvPr id="15" name="Afbeelding 14">
            <a:extLst>
              <a:ext uri="{FF2B5EF4-FFF2-40B4-BE49-F238E27FC236}">
                <a16:creationId xmlns:a16="http://schemas.microsoft.com/office/drawing/2014/main" id="{FCCBF52F-06D3-9419-1C14-D5621C429D0B}"/>
              </a:ext>
            </a:extLst>
          </p:cNvPr>
          <p:cNvPicPr>
            <a:picLocks noChangeAspect="1"/>
          </p:cNvPicPr>
          <p:nvPr/>
        </p:nvPicPr>
        <p:blipFill>
          <a:blip r:embed="rId7"/>
          <a:stretch>
            <a:fillRect/>
          </a:stretch>
        </p:blipFill>
        <p:spPr>
          <a:xfrm>
            <a:off x="11672711" y="217071"/>
            <a:ext cx="336459" cy="32130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62"/>
        <p:cNvGrpSpPr/>
        <p:nvPr/>
      </p:nvGrpSpPr>
      <p:grpSpPr>
        <a:xfrm>
          <a:off x="0" y="0"/>
          <a:ext cx="0" cy="0"/>
          <a:chOff x="0" y="0"/>
          <a:chExt cx="0" cy="0"/>
        </a:xfrm>
      </p:grpSpPr>
      <p:sp>
        <p:nvSpPr>
          <p:cNvPr id="15" name="Rechthoek 2">
            <a:extLst>
              <a:ext uri="{FF2B5EF4-FFF2-40B4-BE49-F238E27FC236}">
                <a16:creationId xmlns:a16="http://schemas.microsoft.com/office/drawing/2014/main" id="{71EB84E3-5453-2896-3CDC-D4B2FDD26B17}"/>
              </a:ext>
            </a:extLst>
          </p:cNvPr>
          <p:cNvSpPr/>
          <p:nvPr/>
        </p:nvSpPr>
        <p:spPr>
          <a:xfrm rot="5400000">
            <a:off x="6779037" y="2217701"/>
            <a:ext cx="3914679" cy="3841934"/>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56705 w 5189485"/>
              <a:gd name="csY0" fmla="*/ 33866 h 3855350"/>
              <a:gd name="csX1" fmla="*/ 5189485 w 5189485"/>
              <a:gd name="csY1" fmla="*/ 0 h 3855350"/>
              <a:gd name="csX2" fmla="*/ 5178197 w 5189485"/>
              <a:gd name="csY2" fmla="*/ 3855350 h 3855350"/>
              <a:gd name="csX3" fmla="*/ 0 w 5189485"/>
              <a:gd name="csY3" fmla="*/ 3805641 h 3855350"/>
              <a:gd name="csX4" fmla="*/ 56705 w 5189485"/>
              <a:gd name="csY4" fmla="*/ 33866 h 3855350"/>
            </a:gdLst>
            <a:ahLst/>
            <a:cxnLst>
              <a:cxn ang="0">
                <a:pos x="csX0" y="csY0"/>
              </a:cxn>
              <a:cxn ang="0">
                <a:pos x="csX1" y="csY1"/>
              </a:cxn>
              <a:cxn ang="0">
                <a:pos x="csX2" y="csY2"/>
              </a:cxn>
              <a:cxn ang="0">
                <a:pos x="csX3" y="csY3"/>
              </a:cxn>
              <a:cxn ang="0">
                <a:pos x="csX4" y="csY4"/>
              </a:cxn>
            </a:cxnLst>
            <a:rect l="l" t="t" r="r" b="b"/>
            <a:pathLst>
              <a:path w="5189485" h="3855350">
                <a:moveTo>
                  <a:pt x="56705" y="33866"/>
                </a:moveTo>
                <a:lnTo>
                  <a:pt x="5189485" y="0"/>
                </a:lnTo>
                <a:cubicBezTo>
                  <a:pt x="5185722" y="1303932"/>
                  <a:pt x="5181960" y="2551418"/>
                  <a:pt x="5178197" y="3855350"/>
                </a:cubicBezTo>
                <a:lnTo>
                  <a:pt x="0" y="3805641"/>
                </a:lnTo>
                <a:lnTo>
                  <a:pt x="56705" y="33866"/>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3" name="Rechthoek 2">
            <a:extLst>
              <a:ext uri="{FF2B5EF4-FFF2-40B4-BE49-F238E27FC236}">
                <a16:creationId xmlns:a16="http://schemas.microsoft.com/office/drawing/2014/main" id="{5638CE96-3052-1F97-20C2-377C5EEDE604}"/>
              </a:ext>
            </a:extLst>
          </p:cNvPr>
          <p:cNvSpPr/>
          <p:nvPr/>
        </p:nvSpPr>
        <p:spPr>
          <a:xfrm rot="5400000">
            <a:off x="1312963" y="2264314"/>
            <a:ext cx="3914679" cy="3748703"/>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56705 w 5189485"/>
              <a:gd name="csY0" fmla="*/ 33866 h 3855350"/>
              <a:gd name="csX1" fmla="*/ 5189485 w 5189485"/>
              <a:gd name="csY1" fmla="*/ 0 h 3855350"/>
              <a:gd name="csX2" fmla="*/ 5178197 w 5189485"/>
              <a:gd name="csY2" fmla="*/ 3855350 h 3855350"/>
              <a:gd name="csX3" fmla="*/ 0 w 5189485"/>
              <a:gd name="csY3" fmla="*/ 3805641 h 3855350"/>
              <a:gd name="csX4" fmla="*/ 56705 w 5189485"/>
              <a:gd name="csY4" fmla="*/ 33866 h 3855350"/>
            </a:gdLst>
            <a:ahLst/>
            <a:cxnLst>
              <a:cxn ang="0">
                <a:pos x="csX0" y="csY0"/>
              </a:cxn>
              <a:cxn ang="0">
                <a:pos x="csX1" y="csY1"/>
              </a:cxn>
              <a:cxn ang="0">
                <a:pos x="csX2" y="csY2"/>
              </a:cxn>
              <a:cxn ang="0">
                <a:pos x="csX3" y="csY3"/>
              </a:cxn>
              <a:cxn ang="0">
                <a:pos x="csX4" y="csY4"/>
              </a:cxn>
            </a:cxnLst>
            <a:rect l="l" t="t" r="r" b="b"/>
            <a:pathLst>
              <a:path w="5189485" h="3855350">
                <a:moveTo>
                  <a:pt x="56705" y="33866"/>
                </a:moveTo>
                <a:lnTo>
                  <a:pt x="5189485" y="0"/>
                </a:lnTo>
                <a:cubicBezTo>
                  <a:pt x="5185722" y="1303932"/>
                  <a:pt x="5181960" y="2551418"/>
                  <a:pt x="5178197" y="3855350"/>
                </a:cubicBezTo>
                <a:lnTo>
                  <a:pt x="0" y="3805641"/>
                </a:lnTo>
                <a:lnTo>
                  <a:pt x="56705" y="33866"/>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6" name="Google Shape;166;p19"/>
          <p:cNvSpPr txBox="1"/>
          <p:nvPr/>
        </p:nvSpPr>
        <p:spPr>
          <a:xfrm>
            <a:off x="1837629" y="3862800"/>
            <a:ext cx="3069823" cy="152657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nl-NL" sz="2000" b="1" noProof="0" dirty="0">
                <a:solidFill>
                  <a:schemeClr val="tx1"/>
                </a:solidFill>
                <a:latin typeface="Montserrat" pitchFamily="2" charset="77"/>
                <a:sym typeface="Inter"/>
              </a:rPr>
              <a:t>Geen oplossingen </a:t>
            </a:r>
          </a:p>
          <a:p>
            <a:pPr>
              <a:lnSpc>
                <a:spcPct val="160000"/>
              </a:lnSpc>
            </a:pPr>
            <a:r>
              <a:rPr lang="nl-NL" noProof="0" dirty="0">
                <a:solidFill>
                  <a:schemeClr val="tx1"/>
                </a:solidFill>
                <a:latin typeface="Hanken Grotesk"/>
                <a:sym typeface="Inter"/>
              </a:rPr>
              <a:t>Heb je een </a:t>
            </a:r>
            <a:r>
              <a:rPr lang="nl-NL" dirty="0">
                <a:solidFill>
                  <a:schemeClr val="tx1"/>
                </a:solidFill>
                <a:latin typeface="Hanken Grotesk"/>
                <a:sym typeface="Inter"/>
              </a:rPr>
              <a:t>oplossing</a:t>
            </a:r>
            <a:r>
              <a:rPr lang="nl-NL" noProof="0" dirty="0">
                <a:solidFill>
                  <a:schemeClr val="tx1"/>
                </a:solidFill>
                <a:latin typeface="Hanken Grotesk"/>
                <a:sym typeface="Inter"/>
              </a:rPr>
              <a:t> opgeschreven, zoals ‘meer overleg’? Schrijf het dan om naar een </a:t>
            </a:r>
            <a:r>
              <a:rPr lang="nl-NL" dirty="0">
                <a:solidFill>
                  <a:schemeClr val="tx1"/>
                </a:solidFill>
                <a:latin typeface="Hanken Grotesk"/>
                <a:sym typeface="Inter"/>
              </a:rPr>
              <a:t>ervaring</a:t>
            </a:r>
            <a:r>
              <a:rPr lang="nl-NL" noProof="0" dirty="0">
                <a:solidFill>
                  <a:schemeClr val="tx1"/>
                </a:solidFill>
                <a:latin typeface="Hanken Grotesk"/>
                <a:sym typeface="Inter"/>
              </a:rPr>
              <a:t> zoals 'gehoord worden'.  </a:t>
            </a:r>
            <a:endParaRPr lang="nl-NL" noProof="0" dirty="0">
              <a:solidFill>
                <a:schemeClr val="tx1"/>
              </a:solidFill>
              <a:latin typeface="Hanken Grotesk"/>
            </a:endParaRPr>
          </a:p>
        </p:txBody>
      </p:sp>
      <p:sp>
        <p:nvSpPr>
          <p:cNvPr id="168" name="Google Shape;168;p19"/>
          <p:cNvSpPr txBox="1"/>
          <p:nvPr/>
        </p:nvSpPr>
        <p:spPr>
          <a:xfrm>
            <a:off x="7398047" y="3863012"/>
            <a:ext cx="3069823" cy="1526572"/>
          </a:xfrm>
          <a:prstGeom prst="rect">
            <a:avLst/>
          </a:prstGeom>
          <a:noFill/>
          <a:ln>
            <a:noFill/>
          </a:ln>
        </p:spPr>
        <p:txBody>
          <a:bodyPr spcFirstLastPara="1" wrap="square" lIns="0" tIns="0" rIns="0" bIns="0" anchor="t" anchorCtr="0">
            <a:spAutoFit/>
          </a:bodyPr>
          <a:lstStyle/>
          <a:p>
            <a:pPr marL="0" marR="0" lvl="0" indent="0" algn="l" rtl="0">
              <a:lnSpc>
                <a:spcPct val="160000"/>
              </a:lnSpc>
              <a:spcBef>
                <a:spcPts val="0"/>
              </a:spcBef>
              <a:spcAft>
                <a:spcPts val="0"/>
              </a:spcAft>
              <a:buNone/>
            </a:pPr>
            <a:r>
              <a:rPr lang="nl-NL" sz="2000" b="1" noProof="0" dirty="0">
                <a:solidFill>
                  <a:schemeClr val="tx1"/>
                </a:solidFill>
                <a:latin typeface="Montserrat"/>
                <a:sym typeface="Inter"/>
              </a:rPr>
              <a:t>Wat raakt je echt? </a:t>
            </a:r>
          </a:p>
          <a:p>
            <a:pPr>
              <a:lnSpc>
                <a:spcPct val="160000"/>
              </a:lnSpc>
            </a:pPr>
            <a:r>
              <a:rPr lang="nl-NL" noProof="0" dirty="0">
                <a:solidFill>
                  <a:schemeClr val="tx1"/>
                </a:solidFill>
                <a:latin typeface="Hanken Grotesk" pitchFamily="2" charset="77"/>
                <a:sym typeface="Inter"/>
              </a:rPr>
              <a:t>Pak nu de post-it met de zin die voor jou het meest essentieel voelt. Waar gaat je hart sneller van kloppen?</a:t>
            </a:r>
            <a:endParaRPr lang="nl-NL"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F38ADA18-F087-02D1-BBB8-278809F00D2B}"/>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4400" b="1" u="none" strike="noStrike" cap="none" dirty="0">
                <a:solidFill>
                  <a:schemeClr val="tx1"/>
                </a:solidFill>
                <a:latin typeface="Montserrat"/>
                <a:ea typeface="Playfair Display"/>
                <a:cs typeface="Playfair Display"/>
                <a:sym typeface="Playfair Display"/>
              </a:rPr>
              <a:t>Stap 2: de </a:t>
            </a:r>
            <a:r>
              <a:rPr lang="en-US" sz="4400" b="1" dirty="0">
                <a:solidFill>
                  <a:schemeClr val="tx1"/>
                </a:solidFill>
                <a:latin typeface="Montserrat"/>
                <a:ea typeface="Playfair Display"/>
                <a:cs typeface="Playfair Display"/>
                <a:sym typeface="Playfair Display"/>
              </a:rPr>
              <a:t>c</a:t>
            </a:r>
            <a:r>
              <a:rPr lang="en-US" sz="4400" b="1" u="none" strike="noStrike" cap="none" dirty="0">
                <a:solidFill>
                  <a:schemeClr val="tx1"/>
                </a:solidFill>
                <a:latin typeface="Montserrat"/>
                <a:ea typeface="Playfair Display"/>
                <a:cs typeface="Playfair Display"/>
                <a:sym typeface="Playfair Display"/>
              </a:rPr>
              <a:t>heck &amp; focus</a:t>
            </a:r>
            <a:endParaRPr sz="4400" dirty="0">
              <a:solidFill>
                <a:schemeClr val="tx1"/>
              </a:solidFill>
              <a:latin typeface="Montserrat"/>
            </a:endParaRPr>
          </a:p>
        </p:txBody>
      </p:sp>
      <p:pic>
        <p:nvPicPr>
          <p:cNvPr id="7" name="Afbeelding 6">
            <a:extLst>
              <a:ext uri="{FF2B5EF4-FFF2-40B4-BE49-F238E27FC236}">
                <a16:creationId xmlns:a16="http://schemas.microsoft.com/office/drawing/2014/main" id="{EC6E6C81-148D-245D-9B6A-8D0CABFD2E61}"/>
              </a:ext>
            </a:extLst>
          </p:cNvPr>
          <p:cNvPicPr>
            <a:picLocks noChangeAspect="1"/>
          </p:cNvPicPr>
          <p:nvPr/>
        </p:nvPicPr>
        <p:blipFill>
          <a:blip r:embed="rId3"/>
          <a:stretch>
            <a:fillRect/>
          </a:stretch>
        </p:blipFill>
        <p:spPr>
          <a:xfrm>
            <a:off x="425370" y="338050"/>
            <a:ext cx="1290083" cy="330955"/>
          </a:xfrm>
          <a:prstGeom prst="rect">
            <a:avLst/>
          </a:prstGeom>
        </p:spPr>
      </p:pic>
      <p:sp>
        <p:nvSpPr>
          <p:cNvPr id="3" name="Rechthoek 2">
            <a:extLst>
              <a:ext uri="{FF2B5EF4-FFF2-40B4-BE49-F238E27FC236}">
                <a16:creationId xmlns:a16="http://schemas.microsoft.com/office/drawing/2014/main" id="{783C3704-5CDC-1CD9-3703-411B43458971}"/>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4" name="Afbeelding 3">
            <a:extLst>
              <a:ext uri="{FF2B5EF4-FFF2-40B4-BE49-F238E27FC236}">
                <a16:creationId xmlns:a16="http://schemas.microsoft.com/office/drawing/2014/main" id="{34D3FC65-D974-FE7F-9292-B7193730C4BD}"/>
              </a:ext>
            </a:extLst>
          </p:cNvPr>
          <p:cNvPicPr>
            <a:picLocks noChangeAspect="1"/>
          </p:cNvPicPr>
          <p:nvPr/>
        </p:nvPicPr>
        <p:blipFill>
          <a:blip r:embed="rId4"/>
          <a:stretch>
            <a:fillRect/>
          </a:stretch>
        </p:blipFill>
        <p:spPr>
          <a:xfrm>
            <a:off x="10963119" y="142279"/>
            <a:ext cx="179985" cy="474247"/>
          </a:xfrm>
          <a:prstGeom prst="rect">
            <a:avLst/>
          </a:prstGeom>
        </p:spPr>
      </p:pic>
      <p:sp>
        <p:nvSpPr>
          <p:cNvPr id="6" name="Google Shape;154;p18">
            <a:extLst>
              <a:ext uri="{FF2B5EF4-FFF2-40B4-BE49-F238E27FC236}">
                <a16:creationId xmlns:a16="http://schemas.microsoft.com/office/drawing/2014/main" id="{4D6EC863-8E86-C356-7FD5-743C864A74B6}"/>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pic>
        <p:nvPicPr>
          <p:cNvPr id="8" name="Afbeelding 7">
            <a:extLst>
              <a:ext uri="{FF2B5EF4-FFF2-40B4-BE49-F238E27FC236}">
                <a16:creationId xmlns:a16="http://schemas.microsoft.com/office/drawing/2014/main" id="{0CE7C39C-47F9-24CB-5328-6219FA79F9FE}"/>
              </a:ext>
            </a:extLst>
          </p:cNvPr>
          <p:cNvPicPr>
            <a:picLocks noChangeAspect="1"/>
          </p:cNvPicPr>
          <p:nvPr/>
        </p:nvPicPr>
        <p:blipFill>
          <a:blip r:embed="rId5"/>
          <a:stretch>
            <a:fillRect/>
          </a:stretch>
        </p:blipFill>
        <p:spPr>
          <a:xfrm>
            <a:off x="11672711" y="217071"/>
            <a:ext cx="336459" cy="321303"/>
          </a:xfrm>
          <a:prstGeom prst="rect">
            <a:avLst/>
          </a:prstGeom>
        </p:spPr>
      </p:pic>
      <p:sp>
        <p:nvSpPr>
          <p:cNvPr id="9" name="Google Shape;154;p18">
            <a:extLst>
              <a:ext uri="{FF2B5EF4-FFF2-40B4-BE49-F238E27FC236}">
                <a16:creationId xmlns:a16="http://schemas.microsoft.com/office/drawing/2014/main" id="{EFDA92C0-3DF7-DFD6-F920-45D45B001DCE}"/>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Individueel</a:t>
            </a:r>
            <a:endParaRPr lang="nl-NL" sz="900" noProof="0" dirty="0">
              <a:solidFill>
                <a:schemeClr val="tx1"/>
              </a:solidFill>
              <a:latin typeface="Hanken Grotesk" pitchFamily="2" charset="77"/>
            </a:endParaRPr>
          </a:p>
        </p:txBody>
      </p:sp>
      <p:pic>
        <p:nvPicPr>
          <p:cNvPr id="16" name="Afbeelding 15">
            <a:extLst>
              <a:ext uri="{FF2B5EF4-FFF2-40B4-BE49-F238E27FC236}">
                <a16:creationId xmlns:a16="http://schemas.microsoft.com/office/drawing/2014/main" id="{FBBF43C0-AFF2-13E9-E0CE-48DCD824671B}"/>
              </a:ext>
            </a:extLst>
          </p:cNvPr>
          <p:cNvPicPr>
            <a:picLocks noChangeAspect="1"/>
          </p:cNvPicPr>
          <p:nvPr/>
        </p:nvPicPr>
        <p:blipFill>
          <a:blip r:embed="rId6"/>
          <a:stretch>
            <a:fillRect/>
          </a:stretch>
        </p:blipFill>
        <p:spPr>
          <a:xfrm>
            <a:off x="2551364" y="2602172"/>
            <a:ext cx="1216625" cy="1161822"/>
          </a:xfrm>
          <a:prstGeom prst="rect">
            <a:avLst/>
          </a:prstGeom>
        </p:spPr>
      </p:pic>
      <p:pic>
        <p:nvPicPr>
          <p:cNvPr id="19" name="Afbeelding 18">
            <a:extLst>
              <a:ext uri="{FF2B5EF4-FFF2-40B4-BE49-F238E27FC236}">
                <a16:creationId xmlns:a16="http://schemas.microsoft.com/office/drawing/2014/main" id="{CC2C3F1F-DE66-A276-3598-DEA5864CF6FB}"/>
              </a:ext>
            </a:extLst>
          </p:cNvPr>
          <p:cNvPicPr>
            <a:picLocks noChangeAspect="1"/>
          </p:cNvPicPr>
          <p:nvPr/>
        </p:nvPicPr>
        <p:blipFill>
          <a:blip r:embed="rId7"/>
          <a:stretch>
            <a:fillRect/>
          </a:stretch>
        </p:blipFill>
        <p:spPr>
          <a:xfrm>
            <a:off x="8173546" y="2735882"/>
            <a:ext cx="1004874" cy="997619"/>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75"/>
        <p:cNvGrpSpPr/>
        <p:nvPr/>
      </p:nvGrpSpPr>
      <p:grpSpPr>
        <a:xfrm>
          <a:off x="0" y="0"/>
          <a:ext cx="0" cy="0"/>
          <a:chOff x="0" y="0"/>
          <a:chExt cx="0" cy="0"/>
        </a:xfrm>
      </p:grpSpPr>
      <p:sp>
        <p:nvSpPr>
          <p:cNvPr id="15" name="Rechthoek 2">
            <a:extLst>
              <a:ext uri="{FF2B5EF4-FFF2-40B4-BE49-F238E27FC236}">
                <a16:creationId xmlns:a16="http://schemas.microsoft.com/office/drawing/2014/main" id="{C08E3768-8E12-F6F0-6B9E-701761F329B8}"/>
              </a:ext>
            </a:extLst>
          </p:cNvPr>
          <p:cNvSpPr/>
          <p:nvPr/>
        </p:nvSpPr>
        <p:spPr>
          <a:xfrm>
            <a:off x="566110" y="1994127"/>
            <a:ext cx="5234379" cy="3987976"/>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C316B7EB-62F5-73CD-7A66-1D481C9A706B}"/>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3</a:t>
            </a:r>
            <a:r>
              <a:rPr lang="nl-NL" sz="4400" b="1" u="none" strike="noStrike" cap="none" noProof="0" dirty="0">
                <a:solidFill>
                  <a:schemeClr val="tx1"/>
                </a:solidFill>
                <a:latin typeface="Montserrat"/>
                <a:ea typeface="Playfair Display"/>
                <a:cs typeface="Playfair Display"/>
                <a:sym typeface="Playfair Display"/>
              </a:rPr>
              <a:t>: </a:t>
            </a:r>
            <a:r>
              <a:rPr lang="nl-NL" sz="4400" b="1" noProof="0" dirty="0">
                <a:solidFill>
                  <a:schemeClr val="tx1"/>
                </a:solidFill>
                <a:latin typeface="Montserrat"/>
                <a:ea typeface="Playfair Display"/>
                <a:cs typeface="Playfair Display"/>
                <a:sym typeface="Playfair Display"/>
              </a:rPr>
              <a:t>c</a:t>
            </a:r>
            <a:r>
              <a:rPr lang="nl-NL" sz="4400" b="1" u="none" strike="noStrike" cap="none" noProof="0" dirty="0">
                <a:solidFill>
                  <a:schemeClr val="tx1"/>
                </a:solidFill>
                <a:latin typeface="Montserrat"/>
                <a:ea typeface="Playfair Display"/>
                <a:cs typeface="Playfair Display"/>
                <a:sym typeface="Playfair Display"/>
              </a:rPr>
              <a:t>oncreet beeld</a:t>
            </a:r>
            <a:endParaRPr lang="nl-NL" sz="4400" noProof="0" dirty="0">
              <a:solidFill>
                <a:schemeClr val="tx1"/>
              </a:solidFill>
              <a:latin typeface="Montserrat"/>
            </a:endParaRPr>
          </a:p>
        </p:txBody>
      </p:sp>
      <p:pic>
        <p:nvPicPr>
          <p:cNvPr id="5" name="Afbeelding 4">
            <a:extLst>
              <a:ext uri="{FF2B5EF4-FFF2-40B4-BE49-F238E27FC236}">
                <a16:creationId xmlns:a16="http://schemas.microsoft.com/office/drawing/2014/main" id="{04249FDD-4FE4-88DD-917E-A8AAF1734A8E}"/>
              </a:ext>
            </a:extLst>
          </p:cNvPr>
          <p:cNvPicPr>
            <a:picLocks noChangeAspect="1"/>
          </p:cNvPicPr>
          <p:nvPr/>
        </p:nvPicPr>
        <p:blipFill>
          <a:blip r:embed="rId3"/>
          <a:stretch>
            <a:fillRect/>
          </a:stretch>
        </p:blipFill>
        <p:spPr>
          <a:xfrm>
            <a:off x="425370" y="338050"/>
            <a:ext cx="1290083" cy="330955"/>
          </a:xfrm>
          <a:prstGeom prst="rect">
            <a:avLst/>
          </a:prstGeom>
        </p:spPr>
      </p:pic>
      <p:sp>
        <p:nvSpPr>
          <p:cNvPr id="3" name="Google Shape;182;p20">
            <a:extLst>
              <a:ext uri="{FF2B5EF4-FFF2-40B4-BE49-F238E27FC236}">
                <a16:creationId xmlns:a16="http://schemas.microsoft.com/office/drawing/2014/main" id="{E9908A5D-91FE-875A-B24F-E4C252F282CA}"/>
              </a:ext>
            </a:extLst>
          </p:cNvPr>
          <p:cNvSpPr txBox="1"/>
          <p:nvPr/>
        </p:nvSpPr>
        <p:spPr>
          <a:xfrm>
            <a:off x="1161142" y="4419291"/>
            <a:ext cx="4572000" cy="3447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"Patiënten/cliënten zeggen over ons: ..."</a:t>
            </a:r>
            <a:endParaRPr lang="nl-NL" noProof="0" dirty="0">
              <a:solidFill>
                <a:schemeClr val="tx1"/>
              </a:solidFill>
              <a:latin typeface="Hanken Grotesk" pitchFamily="2" charset="77"/>
            </a:endParaRPr>
          </a:p>
        </p:txBody>
      </p:sp>
      <p:sp>
        <p:nvSpPr>
          <p:cNvPr id="6" name="Google Shape;183;p20">
            <a:extLst>
              <a:ext uri="{FF2B5EF4-FFF2-40B4-BE49-F238E27FC236}">
                <a16:creationId xmlns:a16="http://schemas.microsoft.com/office/drawing/2014/main" id="{3AAF7B92-AC12-5138-202C-14CAE9D2091D}"/>
              </a:ext>
            </a:extLst>
          </p:cNvPr>
          <p:cNvSpPr txBox="1"/>
          <p:nvPr/>
        </p:nvSpPr>
        <p:spPr>
          <a:xfrm>
            <a:off x="1161142" y="4812206"/>
            <a:ext cx="4572000" cy="3447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"Nieuwe collega's vallen direct op dat: ..."</a:t>
            </a:r>
            <a:endParaRPr lang="nl-NL" noProof="0" dirty="0">
              <a:solidFill>
                <a:schemeClr val="tx1"/>
              </a:solidFill>
              <a:latin typeface="Hanken Grotesk" pitchFamily="2" charset="77"/>
            </a:endParaRPr>
          </a:p>
        </p:txBody>
      </p:sp>
      <p:sp>
        <p:nvSpPr>
          <p:cNvPr id="7" name="Google Shape;184;p20">
            <a:extLst>
              <a:ext uri="{FF2B5EF4-FFF2-40B4-BE49-F238E27FC236}">
                <a16:creationId xmlns:a16="http://schemas.microsoft.com/office/drawing/2014/main" id="{2982ABEC-CA73-FA02-3E6B-269461EF5853}"/>
              </a:ext>
            </a:extLst>
          </p:cNvPr>
          <p:cNvSpPr txBox="1"/>
          <p:nvPr/>
        </p:nvSpPr>
        <p:spPr>
          <a:xfrm>
            <a:off x="1161142" y="5205121"/>
            <a:ext cx="4572000" cy="344710"/>
          </a:xfrm>
          <a:prstGeom prst="rect">
            <a:avLst/>
          </a:prstGeom>
          <a:noFill/>
          <a:ln>
            <a:noFill/>
          </a:ln>
        </p:spPr>
        <p:txBody>
          <a:bodyPr spcFirstLastPara="1" wrap="square" lIns="0" tIns="0" rIns="0" bIns="0" anchor="t" anchorCtr="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60000"/>
              </a:lnSpc>
              <a:spcBef>
                <a:spcPts val="0"/>
              </a:spcBef>
              <a:spcAft>
                <a:spcPts val="0"/>
              </a:spcAft>
              <a:buNone/>
            </a:pPr>
            <a:r>
              <a:rPr lang="nl-NL" noProof="0" dirty="0">
                <a:solidFill>
                  <a:schemeClr val="tx1"/>
                </a:solidFill>
                <a:latin typeface="Hanken Grotesk" pitchFamily="2" charset="77"/>
                <a:sym typeface="Inter"/>
              </a:rPr>
              <a:t>"Het mooiste dat we bereikt hebben is: ..."</a:t>
            </a:r>
            <a:endParaRPr lang="nl-NL" noProof="0" dirty="0">
              <a:solidFill>
                <a:schemeClr val="tx1"/>
              </a:solidFill>
              <a:latin typeface="Hanken Grotesk" pitchFamily="2" charset="77"/>
            </a:endParaRPr>
          </a:p>
        </p:txBody>
      </p:sp>
      <p:sp>
        <p:nvSpPr>
          <p:cNvPr id="10" name="Rechthoek 2">
            <a:extLst>
              <a:ext uri="{FF2B5EF4-FFF2-40B4-BE49-F238E27FC236}">
                <a16:creationId xmlns:a16="http://schemas.microsoft.com/office/drawing/2014/main" id="{D18B9654-3A53-E355-0044-E787C2FF5FA2}"/>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3" name="Afbeelding 12">
            <a:extLst>
              <a:ext uri="{FF2B5EF4-FFF2-40B4-BE49-F238E27FC236}">
                <a16:creationId xmlns:a16="http://schemas.microsoft.com/office/drawing/2014/main" id="{7F9EF976-1701-946A-B214-D4F745D7E170}"/>
              </a:ext>
            </a:extLst>
          </p:cNvPr>
          <p:cNvPicPr>
            <a:picLocks noChangeAspect="1"/>
          </p:cNvPicPr>
          <p:nvPr/>
        </p:nvPicPr>
        <p:blipFill>
          <a:blip r:embed="rId4"/>
          <a:stretch>
            <a:fillRect/>
          </a:stretch>
        </p:blipFill>
        <p:spPr>
          <a:xfrm>
            <a:off x="11672711" y="217071"/>
            <a:ext cx="336459" cy="321303"/>
          </a:xfrm>
          <a:prstGeom prst="rect">
            <a:avLst/>
          </a:prstGeom>
        </p:spPr>
      </p:pic>
      <p:sp>
        <p:nvSpPr>
          <p:cNvPr id="14" name="Google Shape;154;p18">
            <a:extLst>
              <a:ext uri="{FF2B5EF4-FFF2-40B4-BE49-F238E27FC236}">
                <a16:creationId xmlns:a16="http://schemas.microsoft.com/office/drawing/2014/main" id="{4091285A-DA85-D422-90C1-087539F49330}"/>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Duo’s</a:t>
            </a:r>
            <a:endParaRPr lang="nl-NL" sz="900" noProof="0" dirty="0">
              <a:solidFill>
                <a:schemeClr val="tx1"/>
              </a:solidFill>
              <a:latin typeface="Hanken Grotesk" pitchFamily="2" charset="77"/>
            </a:endParaRPr>
          </a:p>
        </p:txBody>
      </p:sp>
      <p:pic>
        <p:nvPicPr>
          <p:cNvPr id="8" name="Afbeelding 7">
            <a:extLst>
              <a:ext uri="{FF2B5EF4-FFF2-40B4-BE49-F238E27FC236}">
                <a16:creationId xmlns:a16="http://schemas.microsoft.com/office/drawing/2014/main" id="{8871EA80-FF59-215C-F386-36FB26D1C518}"/>
              </a:ext>
            </a:extLst>
          </p:cNvPr>
          <p:cNvPicPr>
            <a:picLocks noChangeAspect="1"/>
          </p:cNvPicPr>
          <p:nvPr/>
        </p:nvPicPr>
        <p:blipFill>
          <a:blip r:embed="rId5"/>
          <a:stretch>
            <a:fillRect/>
          </a:stretch>
        </p:blipFill>
        <p:spPr>
          <a:xfrm>
            <a:off x="10910428" y="151284"/>
            <a:ext cx="361376" cy="474247"/>
          </a:xfrm>
          <a:prstGeom prst="rect">
            <a:avLst/>
          </a:prstGeom>
        </p:spPr>
      </p:pic>
      <p:pic>
        <p:nvPicPr>
          <p:cNvPr id="18" name="Afbeelding 17">
            <a:extLst>
              <a:ext uri="{FF2B5EF4-FFF2-40B4-BE49-F238E27FC236}">
                <a16:creationId xmlns:a16="http://schemas.microsoft.com/office/drawing/2014/main" id="{38FE60C8-B4A1-4ABB-E745-EC1E46BBFD95}"/>
              </a:ext>
            </a:extLst>
          </p:cNvPr>
          <p:cNvPicPr>
            <a:picLocks noChangeAspect="1"/>
          </p:cNvPicPr>
          <p:nvPr/>
        </p:nvPicPr>
        <p:blipFill>
          <a:blip r:embed="rId6"/>
          <a:stretch>
            <a:fillRect/>
          </a:stretch>
        </p:blipFill>
        <p:spPr>
          <a:xfrm>
            <a:off x="452515" y="1812378"/>
            <a:ext cx="520700" cy="495300"/>
          </a:xfrm>
          <a:prstGeom prst="rect">
            <a:avLst/>
          </a:prstGeom>
        </p:spPr>
      </p:pic>
      <p:sp>
        <p:nvSpPr>
          <p:cNvPr id="19" name="Google Shape;150;p18">
            <a:extLst>
              <a:ext uri="{FF2B5EF4-FFF2-40B4-BE49-F238E27FC236}">
                <a16:creationId xmlns:a16="http://schemas.microsoft.com/office/drawing/2014/main" id="{68F3BB0E-E20F-5793-9EBA-04EA5F216568}"/>
              </a:ext>
            </a:extLst>
          </p:cNvPr>
          <p:cNvSpPr txBox="1"/>
          <p:nvPr/>
        </p:nvSpPr>
        <p:spPr>
          <a:xfrm>
            <a:off x="1161142" y="2431495"/>
            <a:ext cx="3974276" cy="1723549"/>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Deel je gekozen zin met een collega. </a:t>
            </a:r>
          </a:p>
          <a:p>
            <a:pPr>
              <a:lnSpc>
                <a:spcPct val="160000"/>
              </a:lnSpc>
            </a:pPr>
            <a:r>
              <a:rPr lang="nl-NL" b="1" noProof="0" dirty="0">
                <a:solidFill>
                  <a:schemeClr val="tx1"/>
                </a:solidFill>
                <a:latin typeface="Hanken Grotesk"/>
                <a:sym typeface="Inter"/>
              </a:rPr>
              <a:t>Beschrijf samen hoe de buitenwereld het zou merken als je zin werkelijkheid zou zijn, </a:t>
            </a:r>
            <a:r>
              <a:rPr lang="nl-NL" b="1" dirty="0">
                <a:solidFill>
                  <a:schemeClr val="tx1"/>
                </a:solidFill>
                <a:latin typeface="Hanken Grotesk"/>
                <a:sym typeface="Inter"/>
              </a:rPr>
              <a:t>want </a:t>
            </a:r>
            <a:r>
              <a:rPr lang="nl-NL" b="1" noProof="0" dirty="0">
                <a:solidFill>
                  <a:schemeClr val="tx1"/>
                </a:solidFill>
                <a:latin typeface="Hanken Grotesk"/>
                <a:sym typeface="Inter"/>
              </a:rPr>
              <a:t>een goede droom is zichtbaar in gedrag. </a:t>
            </a:r>
            <a:endParaRPr lang="nl-NL" b="1" dirty="0">
              <a:solidFill>
                <a:schemeClr val="tx1"/>
              </a:solidFill>
              <a:latin typeface="Hanken Grotesk"/>
            </a:endParaRPr>
          </a:p>
          <a:p>
            <a:pPr>
              <a:lnSpc>
                <a:spcPct val="160000"/>
              </a:lnSpc>
            </a:pPr>
            <a:r>
              <a:rPr lang="nl-NL" b="1" noProof="0" dirty="0">
                <a:solidFill>
                  <a:schemeClr val="tx1"/>
                </a:solidFill>
                <a:latin typeface="Hanken Grotesk" pitchFamily="2" charset="77"/>
                <a:sym typeface="Inter"/>
              </a:rPr>
              <a:t>Leg dit vast op een nieuwe post-it.</a:t>
            </a:r>
            <a:endParaRPr lang="nl-NL" b="1" noProof="0" dirty="0">
              <a:solidFill>
                <a:schemeClr val="tx1"/>
              </a:solidFill>
              <a:latin typeface="Hanken Grotesk" pitchFamily="2" charset="77"/>
            </a:endParaRPr>
          </a:p>
        </p:txBody>
      </p:sp>
      <p:pic>
        <p:nvPicPr>
          <p:cNvPr id="22" name="Afbeelding 21">
            <a:extLst>
              <a:ext uri="{FF2B5EF4-FFF2-40B4-BE49-F238E27FC236}">
                <a16:creationId xmlns:a16="http://schemas.microsoft.com/office/drawing/2014/main" id="{BFC4BF2A-C774-7D10-A66E-CD981936BD05}"/>
              </a:ext>
            </a:extLst>
          </p:cNvPr>
          <p:cNvPicPr>
            <a:picLocks noChangeAspect="1"/>
          </p:cNvPicPr>
          <p:nvPr/>
        </p:nvPicPr>
        <p:blipFill>
          <a:blip r:embed="rId7"/>
          <a:stretch>
            <a:fillRect/>
          </a:stretch>
        </p:blipFill>
        <p:spPr>
          <a:xfrm rot="9485749">
            <a:off x="6207062" y="4245842"/>
            <a:ext cx="1151653" cy="818279"/>
          </a:xfrm>
          <a:prstGeom prst="rect">
            <a:avLst/>
          </a:prstGeom>
        </p:spPr>
      </p:pic>
      <p:sp>
        <p:nvSpPr>
          <p:cNvPr id="23" name="Rechthoek 5">
            <a:extLst>
              <a:ext uri="{FF2B5EF4-FFF2-40B4-BE49-F238E27FC236}">
                <a16:creationId xmlns:a16="http://schemas.microsoft.com/office/drawing/2014/main" id="{F8CD65CA-E946-F74F-5664-BC4C9BE6D46C}"/>
              </a:ext>
            </a:extLst>
          </p:cNvPr>
          <p:cNvSpPr/>
          <p:nvPr/>
        </p:nvSpPr>
        <p:spPr>
          <a:xfrm>
            <a:off x="6243697" y="3975791"/>
            <a:ext cx="3864857" cy="1273609"/>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80" name="Google Shape;180;p20"/>
          <p:cNvSpPr txBox="1"/>
          <p:nvPr/>
        </p:nvSpPr>
        <p:spPr>
          <a:xfrm>
            <a:off x="6714832" y="4591646"/>
            <a:ext cx="3156656" cy="344710"/>
          </a:xfrm>
          <a:prstGeom prst="rect">
            <a:avLst/>
          </a:prstGeom>
          <a:noFill/>
          <a:ln>
            <a:noFill/>
          </a:ln>
        </p:spPr>
        <p:txBody>
          <a:bodyPr spcFirstLastPara="1" wrap="square" lIns="0" tIns="0" rIns="0" bIns="0" anchor="t" anchorCtr="0">
            <a:spAutoFit/>
          </a:bodyPr>
          <a:lstStyle/>
          <a:p>
            <a:pPr>
              <a:lnSpc>
                <a:spcPct val="160000"/>
              </a:lnSpc>
            </a:pPr>
            <a:r>
              <a:rPr lang="nl-NL" noProof="0" dirty="0">
                <a:solidFill>
                  <a:schemeClr val="tx1"/>
                </a:solidFill>
                <a:latin typeface="Hanken Grotesk" pitchFamily="2" charset="77"/>
                <a:sym typeface="Inter"/>
              </a:rPr>
              <a:t>Beschrijf een resultaat, geen proces.</a:t>
            </a:r>
            <a:endParaRPr lang="nl-NL" noProof="0" dirty="0">
              <a:solidFill>
                <a:schemeClr val="tx1"/>
              </a:solidFill>
              <a:latin typeface="Hanken Grotesk" pitchFamily="2" charset="77"/>
            </a:endParaRPr>
          </a:p>
        </p:txBody>
      </p:sp>
      <p:sp>
        <p:nvSpPr>
          <p:cNvPr id="24" name="Google Shape;151;p18">
            <a:extLst>
              <a:ext uri="{FF2B5EF4-FFF2-40B4-BE49-F238E27FC236}">
                <a16:creationId xmlns:a16="http://schemas.microsoft.com/office/drawing/2014/main" id="{FF462A41-CC5C-D589-E921-87750E698B95}"/>
              </a:ext>
            </a:extLst>
          </p:cNvPr>
          <p:cNvSpPr txBox="1"/>
          <p:nvPr/>
        </p:nvSpPr>
        <p:spPr>
          <a:xfrm>
            <a:off x="6687857" y="4283869"/>
            <a:ext cx="1212596" cy="307777"/>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2000" b="1" noProof="0" dirty="0">
                <a:solidFill>
                  <a:schemeClr val="tx1"/>
                </a:solidFill>
                <a:latin typeface="Montserrat" pitchFamily="2" charset="77"/>
                <a:sym typeface="Inter"/>
              </a:rPr>
              <a:t>Focus</a:t>
            </a:r>
            <a:endParaRPr lang="nl-NL" sz="2000" b="1" noProof="0" dirty="0">
              <a:solidFill>
                <a:schemeClr val="tx1"/>
              </a:solidFill>
              <a:latin typeface="Montserrat" pitchFamily="2" charset="77"/>
            </a:endParaRPr>
          </a:p>
        </p:txBody>
      </p:sp>
      <p:sp>
        <p:nvSpPr>
          <p:cNvPr id="4" name="Google Shape;154;p18">
            <a:extLst>
              <a:ext uri="{FF2B5EF4-FFF2-40B4-BE49-F238E27FC236}">
                <a16:creationId xmlns:a16="http://schemas.microsoft.com/office/drawing/2014/main" id="{EFAA2C85-9F62-28F1-373F-9CEF22D98BF9}"/>
              </a:ext>
            </a:extLst>
          </p:cNvPr>
          <p:cNvSpPr txBox="1"/>
          <p:nvPr/>
        </p:nvSpPr>
        <p:spPr>
          <a:xfrm>
            <a:off x="1150392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dirty="0">
                <a:solidFill>
                  <a:schemeClr val="tx1"/>
                </a:solidFill>
                <a:latin typeface="Hanken Grotesk" pitchFamily="2" charset="77"/>
                <a:sym typeface="Inter"/>
              </a:rPr>
              <a:t>10</a:t>
            </a:r>
            <a:r>
              <a:rPr lang="nl-NL" sz="1000" noProof="0" dirty="0">
                <a:solidFill>
                  <a:schemeClr val="tx1"/>
                </a:solidFill>
                <a:latin typeface="Hanken Grotesk" pitchFamily="2" charset="77"/>
                <a:sym typeface="Inter"/>
              </a:rPr>
              <a:t> min</a:t>
            </a:r>
            <a:endParaRPr lang="nl-NL" sz="900" noProof="0" dirty="0">
              <a:solidFill>
                <a:schemeClr val="tx1"/>
              </a:solidFill>
              <a:latin typeface="Hanken Grotesk" pitchFamily="2" charset="77"/>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88"/>
        <p:cNvGrpSpPr/>
        <p:nvPr/>
      </p:nvGrpSpPr>
      <p:grpSpPr>
        <a:xfrm>
          <a:off x="0" y="0"/>
          <a:ext cx="0" cy="0"/>
          <a:chOff x="0" y="0"/>
          <a:chExt cx="0" cy="0"/>
        </a:xfrm>
      </p:grpSpPr>
      <p:sp>
        <p:nvSpPr>
          <p:cNvPr id="23" name="Rechthoek 5">
            <a:extLst>
              <a:ext uri="{FF2B5EF4-FFF2-40B4-BE49-F238E27FC236}">
                <a16:creationId xmlns:a16="http://schemas.microsoft.com/office/drawing/2014/main" id="{18D4985B-30D4-38B7-3730-10189E75A948}"/>
              </a:ext>
            </a:extLst>
          </p:cNvPr>
          <p:cNvSpPr/>
          <p:nvPr/>
        </p:nvSpPr>
        <p:spPr>
          <a:xfrm>
            <a:off x="3236973" y="2068914"/>
            <a:ext cx="8603967" cy="4183792"/>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0" name="Rechthoek 2">
            <a:extLst>
              <a:ext uri="{FF2B5EF4-FFF2-40B4-BE49-F238E27FC236}">
                <a16:creationId xmlns:a16="http://schemas.microsoft.com/office/drawing/2014/main" id="{B57391A1-C6C6-7DF9-EBA9-189CD99EAFE0}"/>
              </a:ext>
            </a:extLst>
          </p:cNvPr>
          <p:cNvSpPr/>
          <p:nvPr/>
        </p:nvSpPr>
        <p:spPr>
          <a:xfrm rot="10800000">
            <a:off x="901365" y="2217008"/>
            <a:ext cx="2147733" cy="2339559"/>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1" name="Google Shape;150;p18">
            <a:extLst>
              <a:ext uri="{FF2B5EF4-FFF2-40B4-BE49-F238E27FC236}">
                <a16:creationId xmlns:a16="http://schemas.microsoft.com/office/drawing/2014/main" id="{25FE57E2-45C1-50F3-B48C-7B29BB3867B7}"/>
              </a:ext>
            </a:extLst>
          </p:cNvPr>
          <p:cNvSpPr txBox="1"/>
          <p:nvPr/>
        </p:nvSpPr>
        <p:spPr>
          <a:xfrm>
            <a:off x="1161143" y="2431495"/>
            <a:ext cx="1734458" cy="344710"/>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Vorm nieuwe duo’s</a:t>
            </a:r>
            <a:endParaRPr lang="nl-NL" b="1" noProof="0" dirty="0">
              <a:solidFill>
                <a:schemeClr val="tx1"/>
              </a:solidFill>
              <a:latin typeface="Hanken Grotesk" pitchFamily="2" charset="77"/>
            </a:endParaRPr>
          </a:p>
        </p:txBody>
      </p:sp>
      <p:sp>
        <p:nvSpPr>
          <p:cNvPr id="2" name="Google Shape;106;p15">
            <a:extLst>
              <a:ext uri="{FF2B5EF4-FFF2-40B4-BE49-F238E27FC236}">
                <a16:creationId xmlns:a16="http://schemas.microsoft.com/office/drawing/2014/main" id="{31EB7404-19A2-3A44-202F-63FB2F13D04D}"/>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nl-NL" sz="4400" b="1" u="none" strike="noStrike" cap="none" noProof="0" dirty="0">
                <a:solidFill>
                  <a:schemeClr val="tx1"/>
                </a:solidFill>
                <a:latin typeface="Montserrat"/>
                <a:ea typeface="Playfair Display"/>
                <a:cs typeface="Playfair Display"/>
                <a:sym typeface="Playfair Display"/>
              </a:rPr>
              <a:t>Stap </a:t>
            </a:r>
            <a:r>
              <a:rPr lang="nl-NL" sz="4400" b="1" noProof="0" dirty="0">
                <a:solidFill>
                  <a:schemeClr val="tx1"/>
                </a:solidFill>
                <a:latin typeface="Montserrat"/>
                <a:ea typeface="Playfair Display"/>
                <a:cs typeface="Playfair Display"/>
                <a:sym typeface="Playfair Display"/>
              </a:rPr>
              <a:t>4</a:t>
            </a:r>
            <a:r>
              <a:rPr lang="nl-NL" sz="4400" b="1" u="none" strike="noStrike" cap="none" noProof="0" dirty="0">
                <a:solidFill>
                  <a:schemeClr val="tx1"/>
                </a:solidFill>
                <a:latin typeface="Montserrat"/>
                <a:ea typeface="Playfair Display"/>
                <a:cs typeface="Playfair Display"/>
                <a:sym typeface="Playfair Display"/>
              </a:rPr>
              <a:t>: de </a:t>
            </a:r>
            <a:r>
              <a:rPr lang="nl-NL" sz="4400" b="1" noProof="0" dirty="0">
                <a:solidFill>
                  <a:schemeClr val="tx1"/>
                </a:solidFill>
                <a:latin typeface="Montserrat"/>
                <a:ea typeface="Playfair Display"/>
                <a:cs typeface="Playfair Display"/>
                <a:sym typeface="Playfair Display"/>
              </a:rPr>
              <a:t>d</a:t>
            </a:r>
            <a:r>
              <a:rPr lang="nl-NL" sz="4400" b="1" u="none" strike="noStrike" cap="none" noProof="0" dirty="0">
                <a:solidFill>
                  <a:schemeClr val="tx1"/>
                </a:solidFill>
                <a:latin typeface="Montserrat"/>
                <a:ea typeface="Playfair Display"/>
                <a:cs typeface="Playfair Display"/>
                <a:sym typeface="Playfair Display"/>
              </a:rPr>
              <a:t>ialoog</a:t>
            </a:r>
            <a:endParaRPr lang="nl-NL" sz="4400" noProof="0" dirty="0">
              <a:solidFill>
                <a:schemeClr val="tx1"/>
              </a:solidFill>
              <a:latin typeface="Montserrat"/>
            </a:endParaRPr>
          </a:p>
        </p:txBody>
      </p:sp>
      <p:sp>
        <p:nvSpPr>
          <p:cNvPr id="3" name="Google Shape;96;p14">
            <a:extLst>
              <a:ext uri="{FF2B5EF4-FFF2-40B4-BE49-F238E27FC236}">
                <a16:creationId xmlns:a16="http://schemas.microsoft.com/office/drawing/2014/main" id="{76DEA493-679A-7CE8-FA42-AD619E3778C0}"/>
              </a:ext>
            </a:extLst>
          </p:cNvPr>
          <p:cNvSpPr txBox="1"/>
          <p:nvPr/>
        </p:nvSpPr>
        <p:spPr>
          <a:xfrm>
            <a:off x="4424736" y="2806593"/>
            <a:ext cx="5887664" cy="1354217"/>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nl-NL" sz="4400" b="1" noProof="0" dirty="0">
                <a:solidFill>
                  <a:schemeClr val="tx1"/>
                </a:solidFill>
                <a:latin typeface="Montserrat" pitchFamily="2" charset="77"/>
                <a:sym typeface="Inter"/>
              </a:rPr>
              <a:t>“Wat mij hierin aanspreekt is…”</a:t>
            </a:r>
            <a:endParaRPr lang="nl-NL" sz="4400" b="1" noProof="0" dirty="0">
              <a:solidFill>
                <a:schemeClr val="tx1"/>
              </a:solidFill>
              <a:latin typeface="Montserrat" pitchFamily="2" charset="77"/>
            </a:endParaRPr>
          </a:p>
        </p:txBody>
      </p:sp>
      <p:sp>
        <p:nvSpPr>
          <p:cNvPr id="4" name="Google Shape;97;p14">
            <a:extLst>
              <a:ext uri="{FF2B5EF4-FFF2-40B4-BE49-F238E27FC236}">
                <a16:creationId xmlns:a16="http://schemas.microsoft.com/office/drawing/2014/main" id="{AE1EAECB-1CEF-42E2-559F-2E0C1004B25C}"/>
              </a:ext>
            </a:extLst>
          </p:cNvPr>
          <p:cNvSpPr txBox="1"/>
          <p:nvPr/>
        </p:nvSpPr>
        <p:spPr>
          <a:xfrm>
            <a:off x="4266438" y="4924550"/>
            <a:ext cx="6997860" cy="1034129"/>
          </a:xfrm>
          <a:prstGeom prst="rect">
            <a:avLst/>
          </a:prstGeom>
          <a:noFill/>
          <a:ln>
            <a:noFill/>
          </a:ln>
        </p:spPr>
        <p:txBody>
          <a:bodyPr spcFirstLastPara="1" wrap="square" lIns="0" tIns="0" rIns="0" bIns="0" anchor="t" anchorCtr="0">
            <a:spAutoFit/>
          </a:bodyPr>
          <a:lstStyle/>
          <a:p>
            <a:pPr algn="ctr">
              <a:lnSpc>
                <a:spcPct val="160000"/>
              </a:lnSpc>
            </a:pPr>
            <a:r>
              <a:rPr lang="nl-NL" b="1" noProof="0" dirty="0">
                <a:solidFill>
                  <a:schemeClr val="tx1"/>
                </a:solidFill>
                <a:latin typeface="Hanken Grotesk"/>
                <a:sym typeface="Inter"/>
              </a:rPr>
              <a:t>Bespreek je droom</a:t>
            </a:r>
            <a:r>
              <a:rPr lang="nl-NL" b="1" dirty="0">
                <a:solidFill>
                  <a:schemeClr val="tx1"/>
                </a:solidFill>
                <a:latin typeface="Hanken Grotesk"/>
                <a:sym typeface="Inter"/>
              </a:rPr>
              <a:t>,</a:t>
            </a:r>
            <a:r>
              <a:rPr lang="nl-NL" b="1" noProof="0" dirty="0">
                <a:solidFill>
                  <a:schemeClr val="tx1"/>
                </a:solidFill>
                <a:latin typeface="Hanken Grotesk"/>
                <a:sym typeface="Inter"/>
              </a:rPr>
              <a:t> </a:t>
            </a:r>
            <a:r>
              <a:rPr lang="nl-NL" b="1" dirty="0">
                <a:solidFill>
                  <a:schemeClr val="tx1"/>
                </a:solidFill>
                <a:latin typeface="Hanken Grotesk"/>
                <a:sym typeface="Inter"/>
              </a:rPr>
              <a:t>uit de vorige stap, </a:t>
            </a:r>
            <a:r>
              <a:rPr lang="nl-NL" b="1" noProof="0" dirty="0">
                <a:solidFill>
                  <a:schemeClr val="tx1"/>
                </a:solidFill>
                <a:latin typeface="Hanken Grotesk"/>
                <a:sym typeface="Inter"/>
              </a:rPr>
              <a:t>met elkaar. De een vertelt diens droom, de ander mag enkel reageren met de bovenstaande zin. Voer geen discussie, maar focus enkel op wat je energie geeft in de droom van de ander.</a:t>
            </a:r>
            <a:r>
              <a:rPr lang="nl-NL" b="1" dirty="0">
                <a:solidFill>
                  <a:schemeClr val="tx1"/>
                </a:solidFill>
                <a:latin typeface="Hanken Grotesk"/>
                <a:sym typeface="Inter"/>
              </a:rPr>
              <a:t> Wissel van rol na vijf minuten.</a:t>
            </a:r>
            <a:endParaRPr lang="nl-NL" b="1" noProof="0" dirty="0">
              <a:solidFill>
                <a:schemeClr val="tx1"/>
              </a:solidFill>
              <a:latin typeface="Hanken Grotesk" pitchFamily="2" charset="77"/>
              <a:sym typeface="Inter"/>
            </a:endParaRPr>
          </a:p>
        </p:txBody>
      </p:sp>
      <p:pic>
        <p:nvPicPr>
          <p:cNvPr id="5" name="Afbeelding 4">
            <a:extLst>
              <a:ext uri="{FF2B5EF4-FFF2-40B4-BE49-F238E27FC236}">
                <a16:creationId xmlns:a16="http://schemas.microsoft.com/office/drawing/2014/main" id="{B8F87A15-76D4-6C6B-10FD-4C939B575B0A}"/>
              </a:ext>
            </a:extLst>
          </p:cNvPr>
          <p:cNvPicPr>
            <a:picLocks noChangeAspect="1"/>
          </p:cNvPicPr>
          <p:nvPr/>
        </p:nvPicPr>
        <p:blipFill>
          <a:blip r:embed="rId3"/>
          <a:stretch>
            <a:fillRect/>
          </a:stretch>
        </p:blipFill>
        <p:spPr>
          <a:xfrm>
            <a:off x="425370" y="338050"/>
            <a:ext cx="1290083" cy="330955"/>
          </a:xfrm>
          <a:prstGeom prst="rect">
            <a:avLst/>
          </a:prstGeom>
        </p:spPr>
      </p:pic>
      <p:sp>
        <p:nvSpPr>
          <p:cNvPr id="6" name="Rechthoek 2">
            <a:extLst>
              <a:ext uri="{FF2B5EF4-FFF2-40B4-BE49-F238E27FC236}">
                <a16:creationId xmlns:a16="http://schemas.microsoft.com/office/drawing/2014/main" id="{E294DECF-EBB5-E934-C4F6-A565F8929A57}"/>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0" name="Afbeelding 9">
            <a:extLst>
              <a:ext uri="{FF2B5EF4-FFF2-40B4-BE49-F238E27FC236}">
                <a16:creationId xmlns:a16="http://schemas.microsoft.com/office/drawing/2014/main" id="{7EB98A74-84C5-FB79-D254-B1F24AE93350}"/>
              </a:ext>
            </a:extLst>
          </p:cNvPr>
          <p:cNvPicPr>
            <a:picLocks noChangeAspect="1"/>
          </p:cNvPicPr>
          <p:nvPr/>
        </p:nvPicPr>
        <p:blipFill>
          <a:blip r:embed="rId4"/>
          <a:stretch>
            <a:fillRect/>
          </a:stretch>
        </p:blipFill>
        <p:spPr>
          <a:xfrm>
            <a:off x="11672711" y="217071"/>
            <a:ext cx="336459" cy="321303"/>
          </a:xfrm>
          <a:prstGeom prst="rect">
            <a:avLst/>
          </a:prstGeom>
        </p:spPr>
      </p:pic>
      <p:sp>
        <p:nvSpPr>
          <p:cNvPr id="11" name="Google Shape;154;p18">
            <a:extLst>
              <a:ext uri="{FF2B5EF4-FFF2-40B4-BE49-F238E27FC236}">
                <a16:creationId xmlns:a16="http://schemas.microsoft.com/office/drawing/2014/main" id="{FD308F80-CE2E-FD1A-32F8-1EE5E11D5116}"/>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Duo’s</a:t>
            </a:r>
            <a:endParaRPr lang="nl-NL" sz="900" noProof="0" dirty="0">
              <a:solidFill>
                <a:schemeClr val="tx1"/>
              </a:solidFill>
              <a:latin typeface="Hanken Grotesk" pitchFamily="2" charset="77"/>
            </a:endParaRPr>
          </a:p>
        </p:txBody>
      </p:sp>
      <p:pic>
        <p:nvPicPr>
          <p:cNvPr id="12" name="Afbeelding 11">
            <a:extLst>
              <a:ext uri="{FF2B5EF4-FFF2-40B4-BE49-F238E27FC236}">
                <a16:creationId xmlns:a16="http://schemas.microsoft.com/office/drawing/2014/main" id="{338D7215-9724-D0F2-A3AB-EB05C1E0F98C}"/>
              </a:ext>
            </a:extLst>
          </p:cNvPr>
          <p:cNvPicPr>
            <a:picLocks noChangeAspect="1"/>
          </p:cNvPicPr>
          <p:nvPr/>
        </p:nvPicPr>
        <p:blipFill>
          <a:blip r:embed="rId5"/>
          <a:stretch>
            <a:fillRect/>
          </a:stretch>
        </p:blipFill>
        <p:spPr>
          <a:xfrm>
            <a:off x="10910428" y="151284"/>
            <a:ext cx="361376" cy="474247"/>
          </a:xfrm>
          <a:prstGeom prst="rect">
            <a:avLst/>
          </a:prstGeom>
        </p:spPr>
      </p:pic>
      <p:grpSp>
        <p:nvGrpSpPr>
          <p:cNvPr id="22" name="Groep 21">
            <a:extLst>
              <a:ext uri="{FF2B5EF4-FFF2-40B4-BE49-F238E27FC236}">
                <a16:creationId xmlns:a16="http://schemas.microsoft.com/office/drawing/2014/main" id="{4175B58C-ECDE-4D2C-DCA3-B68FAF121695}"/>
              </a:ext>
            </a:extLst>
          </p:cNvPr>
          <p:cNvGrpSpPr/>
          <p:nvPr/>
        </p:nvGrpSpPr>
        <p:grpSpPr>
          <a:xfrm>
            <a:off x="1332923" y="2996134"/>
            <a:ext cx="1271661" cy="1307402"/>
            <a:chOff x="4351780" y="2131443"/>
            <a:chExt cx="1271661" cy="1307402"/>
          </a:xfrm>
        </p:grpSpPr>
        <p:sp>
          <p:nvSpPr>
            <p:cNvPr id="13" name="Rechthoek 5">
              <a:extLst>
                <a:ext uri="{FF2B5EF4-FFF2-40B4-BE49-F238E27FC236}">
                  <a16:creationId xmlns:a16="http://schemas.microsoft.com/office/drawing/2014/main" id="{044D8094-7CDA-AC1E-DCEE-CEC2B33537C6}"/>
                </a:ext>
              </a:extLst>
            </p:cNvPr>
            <p:cNvSpPr/>
            <p:nvPr/>
          </p:nvSpPr>
          <p:spPr>
            <a:xfrm>
              <a:off x="4376211" y="2219246"/>
              <a:ext cx="1235757" cy="1114284"/>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4" name="Afbeelding 13">
              <a:extLst>
                <a:ext uri="{FF2B5EF4-FFF2-40B4-BE49-F238E27FC236}">
                  <a16:creationId xmlns:a16="http://schemas.microsoft.com/office/drawing/2014/main" id="{0924268E-A56D-BCA3-FD67-8F09B91869CD}"/>
                </a:ext>
              </a:extLst>
            </p:cNvPr>
            <p:cNvPicPr>
              <a:picLocks noChangeAspect="1"/>
            </p:cNvPicPr>
            <p:nvPr/>
          </p:nvPicPr>
          <p:blipFill>
            <a:blip r:embed="rId5"/>
            <a:stretch>
              <a:fillRect/>
            </a:stretch>
          </p:blipFill>
          <p:spPr>
            <a:xfrm>
              <a:off x="4351780" y="2131443"/>
              <a:ext cx="509194" cy="668234"/>
            </a:xfrm>
            <a:prstGeom prst="rect">
              <a:avLst/>
            </a:prstGeom>
          </p:spPr>
        </p:pic>
        <p:pic>
          <p:nvPicPr>
            <p:cNvPr id="15" name="Afbeelding 14">
              <a:extLst>
                <a:ext uri="{FF2B5EF4-FFF2-40B4-BE49-F238E27FC236}">
                  <a16:creationId xmlns:a16="http://schemas.microsoft.com/office/drawing/2014/main" id="{B58942A9-8E1D-9D66-5D1F-741875595334}"/>
                </a:ext>
              </a:extLst>
            </p:cNvPr>
            <p:cNvPicPr>
              <a:picLocks noChangeAspect="1"/>
            </p:cNvPicPr>
            <p:nvPr/>
          </p:nvPicPr>
          <p:blipFill>
            <a:blip r:embed="rId5"/>
            <a:stretch>
              <a:fillRect/>
            </a:stretch>
          </p:blipFill>
          <p:spPr>
            <a:xfrm flipH="1">
              <a:off x="5130518" y="2770784"/>
              <a:ext cx="481450" cy="631825"/>
            </a:xfrm>
            <a:prstGeom prst="rect">
              <a:avLst/>
            </a:prstGeom>
          </p:spPr>
        </p:pic>
        <p:pic>
          <p:nvPicPr>
            <p:cNvPr id="18" name="Afbeelding 17">
              <a:extLst>
                <a:ext uri="{FF2B5EF4-FFF2-40B4-BE49-F238E27FC236}">
                  <a16:creationId xmlns:a16="http://schemas.microsoft.com/office/drawing/2014/main" id="{CAD458CD-E73A-0B4F-E980-A36898201DF5}"/>
                </a:ext>
              </a:extLst>
            </p:cNvPr>
            <p:cNvPicPr>
              <a:picLocks noChangeAspect="1"/>
            </p:cNvPicPr>
            <p:nvPr/>
          </p:nvPicPr>
          <p:blipFill>
            <a:blip r:embed="rId6"/>
            <a:stretch>
              <a:fillRect/>
            </a:stretch>
          </p:blipFill>
          <p:spPr>
            <a:xfrm rot="20929267" flipH="1">
              <a:off x="5044700" y="2176189"/>
              <a:ext cx="578741" cy="578741"/>
            </a:xfrm>
            <a:prstGeom prst="rect">
              <a:avLst/>
            </a:prstGeom>
          </p:spPr>
        </p:pic>
        <p:pic>
          <p:nvPicPr>
            <p:cNvPr id="19" name="Afbeelding 18">
              <a:extLst>
                <a:ext uri="{FF2B5EF4-FFF2-40B4-BE49-F238E27FC236}">
                  <a16:creationId xmlns:a16="http://schemas.microsoft.com/office/drawing/2014/main" id="{84538CAC-1220-2F4D-384D-1F1EE0CE93BB}"/>
                </a:ext>
              </a:extLst>
            </p:cNvPr>
            <p:cNvPicPr>
              <a:picLocks noChangeAspect="1"/>
            </p:cNvPicPr>
            <p:nvPr/>
          </p:nvPicPr>
          <p:blipFill>
            <a:blip r:embed="rId6"/>
            <a:stretch>
              <a:fillRect/>
            </a:stretch>
          </p:blipFill>
          <p:spPr>
            <a:xfrm rot="11040251" flipH="1">
              <a:off x="4435933" y="2832892"/>
              <a:ext cx="605953" cy="605953"/>
            </a:xfrm>
            <a:prstGeom prst="rect">
              <a:avLst/>
            </a:prstGeom>
          </p:spPr>
        </p:pic>
      </p:grpSp>
      <p:sp>
        <p:nvSpPr>
          <p:cNvPr id="7" name="Google Shape;154;p18">
            <a:extLst>
              <a:ext uri="{FF2B5EF4-FFF2-40B4-BE49-F238E27FC236}">
                <a16:creationId xmlns:a16="http://schemas.microsoft.com/office/drawing/2014/main" id="{8F400D6A-27C8-2EFE-534E-D6E893DCA665}"/>
              </a:ext>
            </a:extLst>
          </p:cNvPr>
          <p:cNvSpPr txBox="1"/>
          <p:nvPr/>
        </p:nvSpPr>
        <p:spPr>
          <a:xfrm>
            <a:off x="1150392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dirty="0">
                <a:solidFill>
                  <a:schemeClr val="tx1"/>
                </a:solidFill>
                <a:latin typeface="Hanken Grotesk" pitchFamily="2" charset="77"/>
                <a:sym typeface="Inter"/>
              </a:rPr>
              <a:t>10</a:t>
            </a:r>
            <a:r>
              <a:rPr lang="nl-NL" sz="1000" noProof="0" dirty="0">
                <a:solidFill>
                  <a:schemeClr val="tx1"/>
                </a:solidFill>
                <a:latin typeface="Hanken Grotesk" pitchFamily="2" charset="77"/>
                <a:sym typeface="Inter"/>
              </a:rPr>
              <a:t> min</a:t>
            </a:r>
            <a:endParaRPr lang="nl-NL" sz="900" noProof="0" dirty="0">
              <a:solidFill>
                <a:schemeClr val="tx1"/>
              </a:solidFill>
              <a:latin typeface="Hanken Grotesk" pitchFamily="2" charset="77"/>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FCAF29D6-C5EC-33F3-B196-21DC2228CEE9}"/>
            </a:ext>
          </a:extLst>
        </p:cNvPr>
        <p:cNvGrpSpPr/>
        <p:nvPr/>
      </p:nvGrpSpPr>
      <p:grpSpPr>
        <a:xfrm>
          <a:off x="0" y="0"/>
          <a:ext cx="0" cy="0"/>
          <a:chOff x="0" y="0"/>
          <a:chExt cx="0" cy="0"/>
        </a:xfrm>
      </p:grpSpPr>
      <p:sp>
        <p:nvSpPr>
          <p:cNvPr id="13" name="Rechthoek 5">
            <a:extLst>
              <a:ext uri="{FF2B5EF4-FFF2-40B4-BE49-F238E27FC236}">
                <a16:creationId xmlns:a16="http://schemas.microsoft.com/office/drawing/2014/main" id="{C18B8A55-9108-C08E-25FD-161C2F536295}"/>
              </a:ext>
            </a:extLst>
          </p:cNvPr>
          <p:cNvSpPr/>
          <p:nvPr/>
        </p:nvSpPr>
        <p:spPr>
          <a:xfrm>
            <a:off x="425371" y="2437008"/>
            <a:ext cx="7194630" cy="2793190"/>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3" name="Google Shape;106;p15">
            <a:extLst>
              <a:ext uri="{FF2B5EF4-FFF2-40B4-BE49-F238E27FC236}">
                <a16:creationId xmlns:a16="http://schemas.microsoft.com/office/drawing/2014/main" id="{A5E08EB3-70D2-A780-2B43-2AB847794D65}"/>
              </a:ext>
            </a:extLst>
          </p:cNvPr>
          <p:cNvSpPr txBox="1"/>
          <p:nvPr/>
        </p:nvSpPr>
        <p:spPr>
          <a:xfrm>
            <a:off x="952501" y="916842"/>
            <a:ext cx="7592060" cy="1354217"/>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dirty="0">
                <a:solidFill>
                  <a:schemeClr val="tx1"/>
                </a:solidFill>
                <a:latin typeface="Montserrat"/>
                <a:ea typeface="Playfair Display"/>
                <a:cs typeface="Playfair Display"/>
                <a:sym typeface="Playfair Display"/>
              </a:rPr>
              <a:t>5</a:t>
            </a:r>
            <a:r>
              <a:rPr lang="nl-NL" sz="4400" b="1" u="none" strike="noStrike" cap="none" noProof="0" dirty="0">
                <a:solidFill>
                  <a:schemeClr val="tx1"/>
                </a:solidFill>
                <a:latin typeface="Montserrat"/>
                <a:ea typeface="Playfair Display"/>
                <a:cs typeface="Playfair Display"/>
                <a:sym typeface="Playfair Display"/>
              </a:rPr>
              <a:t>: </a:t>
            </a:r>
            <a:r>
              <a:rPr lang="nl-NL" sz="4400" b="1" noProof="0" dirty="0">
                <a:solidFill>
                  <a:schemeClr val="tx1"/>
                </a:solidFill>
                <a:latin typeface="Montserrat"/>
                <a:ea typeface="Playfair Display"/>
                <a:cs typeface="Playfair Display"/>
                <a:sym typeface="Playfair Display"/>
              </a:rPr>
              <a:t>s</a:t>
            </a:r>
            <a:r>
              <a:rPr lang="nl-NL" sz="4400" b="1" u="none" strike="noStrike" cap="none" noProof="0" dirty="0">
                <a:solidFill>
                  <a:schemeClr val="tx1"/>
                </a:solidFill>
                <a:latin typeface="Montserrat"/>
                <a:ea typeface="Playfair Display"/>
                <a:cs typeface="Playfair Display"/>
                <a:sym typeface="Playfair Display"/>
              </a:rPr>
              <a:t>amenbrengen tot één droom </a:t>
            </a:r>
            <a:endParaRPr lang="nl-NL" sz="4400" noProof="0" dirty="0">
              <a:solidFill>
                <a:schemeClr val="tx1"/>
              </a:solidFill>
              <a:latin typeface="Montserrat"/>
            </a:endParaRPr>
          </a:p>
        </p:txBody>
      </p:sp>
      <p:sp>
        <p:nvSpPr>
          <p:cNvPr id="6" name="Google Shape;179;p20">
            <a:extLst>
              <a:ext uri="{FF2B5EF4-FFF2-40B4-BE49-F238E27FC236}">
                <a16:creationId xmlns:a16="http://schemas.microsoft.com/office/drawing/2014/main" id="{70045024-EEC6-4652-7831-170FB995B868}"/>
              </a:ext>
            </a:extLst>
          </p:cNvPr>
          <p:cNvSpPr txBox="1"/>
          <p:nvPr/>
        </p:nvSpPr>
        <p:spPr>
          <a:xfrm>
            <a:off x="952502" y="2792608"/>
            <a:ext cx="5802526" cy="2437590"/>
          </a:xfrm>
          <a:prstGeom prst="rect">
            <a:avLst/>
          </a:prstGeom>
          <a:noFill/>
          <a:ln>
            <a:noFill/>
          </a:ln>
        </p:spPr>
        <p:txBody>
          <a:bodyPr spcFirstLastPara="1" wrap="square" lIns="0" tIns="0" rIns="0" bIns="0" anchor="t" anchorCtr="0">
            <a:spAutoFit/>
          </a:bodyPr>
          <a:lstStyle/>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Geef iedereen de kans om de eigen droom op een nieuwe post-it nog iets aan te scherpen naar aanleiding van de gesprekken.</a:t>
            </a:r>
          </a:p>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Plak alle dromen vervolgens op de muur.</a:t>
            </a:r>
          </a:p>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Geef individueel de meest</a:t>
            </a:r>
            <a:r>
              <a:rPr lang="nl-NL" b="1" noProof="0" dirty="0">
                <a:solidFill>
                  <a:schemeClr val="tx1"/>
                </a:solidFill>
                <a:latin typeface="Hanken Grotesk" pitchFamily="2" charset="77"/>
                <a:sym typeface="Inter"/>
              </a:rPr>
              <a:t> aansprekende </a:t>
            </a:r>
            <a:r>
              <a:rPr lang="nl-NL" b="1" noProof="0" dirty="0">
                <a:solidFill>
                  <a:schemeClr val="tx1"/>
                </a:solidFill>
                <a:latin typeface="Hanken Grotesk" pitchFamily="2" charset="77"/>
              </a:rPr>
              <a:t>dromen een stip.</a:t>
            </a:r>
          </a:p>
          <a:p>
            <a:pPr marL="285750" indent="-285750">
              <a:lnSpc>
                <a:spcPct val="160000"/>
              </a:lnSpc>
              <a:buFont typeface="Arial" panose="020B0604020202020204" pitchFamily="34" charset="0"/>
              <a:buChar char="•"/>
            </a:pPr>
            <a:r>
              <a:rPr lang="nl-NL" b="1" noProof="0" dirty="0">
                <a:solidFill>
                  <a:schemeClr val="tx1"/>
                </a:solidFill>
                <a:latin typeface="Hanken Grotesk" pitchFamily="2" charset="77"/>
              </a:rPr>
              <a:t>Bundel </a:t>
            </a:r>
            <a:r>
              <a:rPr lang="nl-NL" b="1" noProof="0" dirty="0">
                <a:solidFill>
                  <a:schemeClr val="tx1"/>
                </a:solidFill>
                <a:latin typeface="Hanken Grotesk" pitchFamily="2" charset="77"/>
                <a:sym typeface="Inter"/>
              </a:rPr>
              <a:t>de drie dromen met de meeste stippen.</a:t>
            </a:r>
            <a:endParaRPr lang="nl-NL" b="1" noProof="0" dirty="0">
              <a:solidFill>
                <a:schemeClr val="tx1"/>
              </a:solidFill>
              <a:latin typeface="Hanken Grotesk" pitchFamily="2" charset="77"/>
            </a:endParaRPr>
          </a:p>
          <a:p>
            <a:pPr marL="285750" indent="-285750">
              <a:lnSpc>
                <a:spcPct val="160000"/>
              </a:lnSpc>
              <a:buFont typeface="Arial" panose="020B0604020202020204" pitchFamily="34" charset="0"/>
              <a:buChar char="•"/>
            </a:pPr>
            <a:r>
              <a:rPr lang="nl-NL" b="1" noProof="0" dirty="0">
                <a:solidFill>
                  <a:schemeClr val="tx1"/>
                </a:solidFill>
                <a:latin typeface="Hanken Grotesk"/>
                <a:sym typeface="Inter"/>
              </a:rPr>
              <a:t>Voeg dit samen tot één gezamenlijke droom</a:t>
            </a:r>
            <a:r>
              <a:rPr lang="nl-NL" b="1" dirty="0">
                <a:solidFill>
                  <a:schemeClr val="tx1"/>
                </a:solidFill>
                <a:latin typeface="Hanken Grotesk"/>
                <a:sym typeface="Inter"/>
              </a:rPr>
              <a:t> op de volgende slide.</a:t>
            </a:r>
            <a:endParaRPr lang="nl-NL" b="1" noProof="0" dirty="0">
              <a:solidFill>
                <a:schemeClr val="tx1"/>
              </a:solidFill>
              <a:latin typeface="Hanken Grotesk"/>
            </a:endParaRPr>
          </a:p>
          <a:p>
            <a:pPr>
              <a:lnSpc>
                <a:spcPct val="160000"/>
              </a:lnSpc>
            </a:pPr>
            <a:endParaRPr lang="nl-NL" sz="1500" b="1" noProof="0" dirty="0">
              <a:solidFill>
                <a:schemeClr val="tx1"/>
              </a:solidFill>
              <a:latin typeface="Hanken Grotesk" pitchFamily="2" charset="77"/>
              <a:ea typeface="Lato"/>
            </a:endParaRPr>
          </a:p>
        </p:txBody>
      </p:sp>
      <p:pic>
        <p:nvPicPr>
          <p:cNvPr id="7" name="Afbeelding 6">
            <a:extLst>
              <a:ext uri="{FF2B5EF4-FFF2-40B4-BE49-F238E27FC236}">
                <a16:creationId xmlns:a16="http://schemas.microsoft.com/office/drawing/2014/main" id="{AFF6A897-6005-8FA2-F97A-2F4685199379}"/>
              </a:ext>
            </a:extLst>
          </p:cNvPr>
          <p:cNvPicPr>
            <a:picLocks noChangeAspect="1"/>
          </p:cNvPicPr>
          <p:nvPr/>
        </p:nvPicPr>
        <p:blipFill>
          <a:blip r:embed="rId3"/>
          <a:stretch>
            <a:fillRect/>
          </a:stretch>
        </p:blipFill>
        <p:spPr>
          <a:xfrm>
            <a:off x="425370" y="338050"/>
            <a:ext cx="1290083" cy="330955"/>
          </a:xfrm>
          <a:prstGeom prst="rect">
            <a:avLst/>
          </a:prstGeom>
        </p:spPr>
      </p:pic>
      <p:sp>
        <p:nvSpPr>
          <p:cNvPr id="8" name="Rechthoek 2">
            <a:extLst>
              <a:ext uri="{FF2B5EF4-FFF2-40B4-BE49-F238E27FC236}">
                <a16:creationId xmlns:a16="http://schemas.microsoft.com/office/drawing/2014/main" id="{58829F79-587F-D644-7421-D5B3606C1C57}"/>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10" name="Afbeelding 9">
            <a:extLst>
              <a:ext uri="{FF2B5EF4-FFF2-40B4-BE49-F238E27FC236}">
                <a16:creationId xmlns:a16="http://schemas.microsoft.com/office/drawing/2014/main" id="{0461A6FA-DD39-B99D-F48D-2B349E60DD2A}"/>
              </a:ext>
            </a:extLst>
          </p:cNvPr>
          <p:cNvPicPr>
            <a:picLocks noChangeAspect="1"/>
          </p:cNvPicPr>
          <p:nvPr/>
        </p:nvPicPr>
        <p:blipFill>
          <a:blip r:embed="rId4"/>
          <a:stretch>
            <a:fillRect/>
          </a:stretch>
        </p:blipFill>
        <p:spPr>
          <a:xfrm>
            <a:off x="11672711" y="217071"/>
            <a:ext cx="336459" cy="321303"/>
          </a:xfrm>
          <a:prstGeom prst="rect">
            <a:avLst/>
          </a:prstGeom>
        </p:spPr>
      </p:pic>
      <p:sp>
        <p:nvSpPr>
          <p:cNvPr id="11" name="Google Shape;154;p18">
            <a:extLst>
              <a:ext uri="{FF2B5EF4-FFF2-40B4-BE49-F238E27FC236}">
                <a16:creationId xmlns:a16="http://schemas.microsoft.com/office/drawing/2014/main" id="{6DC4686A-B59A-F660-6C68-56F4B1C84682}"/>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2" name="Afbeelding 1">
            <a:extLst>
              <a:ext uri="{FF2B5EF4-FFF2-40B4-BE49-F238E27FC236}">
                <a16:creationId xmlns:a16="http://schemas.microsoft.com/office/drawing/2014/main" id="{401C1360-5352-4AB9-8932-6640959BC120}"/>
              </a:ext>
            </a:extLst>
          </p:cNvPr>
          <p:cNvPicPr>
            <a:picLocks noChangeAspect="1"/>
          </p:cNvPicPr>
          <p:nvPr/>
        </p:nvPicPr>
        <p:blipFill>
          <a:blip r:embed="rId5"/>
          <a:stretch>
            <a:fillRect/>
          </a:stretch>
        </p:blipFill>
        <p:spPr>
          <a:xfrm>
            <a:off x="10780413" y="151284"/>
            <a:ext cx="769229" cy="474247"/>
          </a:xfrm>
          <a:prstGeom prst="rect">
            <a:avLst/>
          </a:prstGeom>
        </p:spPr>
      </p:pic>
      <p:pic>
        <p:nvPicPr>
          <p:cNvPr id="15" name="Afbeelding 14">
            <a:extLst>
              <a:ext uri="{FF2B5EF4-FFF2-40B4-BE49-F238E27FC236}">
                <a16:creationId xmlns:a16="http://schemas.microsoft.com/office/drawing/2014/main" id="{2D0E3F6D-347E-0588-BFD9-AB1E4262A340}"/>
              </a:ext>
            </a:extLst>
          </p:cNvPr>
          <p:cNvPicPr>
            <a:picLocks noChangeAspect="1"/>
          </p:cNvPicPr>
          <p:nvPr/>
        </p:nvPicPr>
        <p:blipFill>
          <a:blip r:embed="rId6"/>
          <a:stretch>
            <a:fillRect/>
          </a:stretch>
        </p:blipFill>
        <p:spPr>
          <a:xfrm rot="4500000">
            <a:off x="812841" y="2853917"/>
            <a:ext cx="325644" cy="325644"/>
          </a:xfrm>
          <a:prstGeom prst="rect">
            <a:avLst/>
          </a:prstGeom>
        </p:spPr>
      </p:pic>
      <p:pic>
        <p:nvPicPr>
          <p:cNvPr id="16" name="Afbeelding 15">
            <a:extLst>
              <a:ext uri="{FF2B5EF4-FFF2-40B4-BE49-F238E27FC236}">
                <a16:creationId xmlns:a16="http://schemas.microsoft.com/office/drawing/2014/main" id="{E754C062-CF55-CC52-E98E-27F680EFA292}"/>
              </a:ext>
            </a:extLst>
          </p:cNvPr>
          <p:cNvPicPr>
            <a:picLocks noChangeAspect="1"/>
          </p:cNvPicPr>
          <p:nvPr/>
        </p:nvPicPr>
        <p:blipFill>
          <a:blip r:embed="rId6"/>
          <a:stretch>
            <a:fillRect/>
          </a:stretch>
        </p:blipFill>
        <p:spPr>
          <a:xfrm rot="4500000">
            <a:off x="812842" y="3504706"/>
            <a:ext cx="325644" cy="325644"/>
          </a:xfrm>
          <a:prstGeom prst="rect">
            <a:avLst/>
          </a:prstGeom>
        </p:spPr>
      </p:pic>
      <p:pic>
        <p:nvPicPr>
          <p:cNvPr id="17" name="Afbeelding 16">
            <a:extLst>
              <a:ext uri="{FF2B5EF4-FFF2-40B4-BE49-F238E27FC236}">
                <a16:creationId xmlns:a16="http://schemas.microsoft.com/office/drawing/2014/main" id="{3C689E93-EB27-FF5B-7A8D-4289B43184A4}"/>
              </a:ext>
            </a:extLst>
          </p:cNvPr>
          <p:cNvPicPr>
            <a:picLocks noChangeAspect="1"/>
          </p:cNvPicPr>
          <p:nvPr/>
        </p:nvPicPr>
        <p:blipFill>
          <a:blip r:embed="rId6"/>
          <a:stretch>
            <a:fillRect/>
          </a:stretch>
        </p:blipFill>
        <p:spPr>
          <a:xfrm rot="4500000">
            <a:off x="812843" y="3850695"/>
            <a:ext cx="325644" cy="325644"/>
          </a:xfrm>
          <a:prstGeom prst="rect">
            <a:avLst/>
          </a:prstGeom>
        </p:spPr>
      </p:pic>
      <p:pic>
        <p:nvPicPr>
          <p:cNvPr id="18" name="Afbeelding 17">
            <a:extLst>
              <a:ext uri="{FF2B5EF4-FFF2-40B4-BE49-F238E27FC236}">
                <a16:creationId xmlns:a16="http://schemas.microsoft.com/office/drawing/2014/main" id="{A5BA3DFA-9F81-5C43-02A8-F972120FA648}"/>
              </a:ext>
            </a:extLst>
          </p:cNvPr>
          <p:cNvPicPr>
            <a:picLocks noChangeAspect="1"/>
          </p:cNvPicPr>
          <p:nvPr/>
        </p:nvPicPr>
        <p:blipFill>
          <a:blip r:embed="rId6"/>
          <a:stretch>
            <a:fillRect/>
          </a:stretch>
        </p:blipFill>
        <p:spPr>
          <a:xfrm rot="4500000">
            <a:off x="812843" y="4188445"/>
            <a:ext cx="325644" cy="325644"/>
          </a:xfrm>
          <a:prstGeom prst="rect">
            <a:avLst/>
          </a:prstGeom>
        </p:spPr>
      </p:pic>
      <p:pic>
        <p:nvPicPr>
          <p:cNvPr id="19" name="Afbeelding 18">
            <a:extLst>
              <a:ext uri="{FF2B5EF4-FFF2-40B4-BE49-F238E27FC236}">
                <a16:creationId xmlns:a16="http://schemas.microsoft.com/office/drawing/2014/main" id="{02BDBDBF-8D04-8A55-50C8-770116DE5BDE}"/>
              </a:ext>
            </a:extLst>
          </p:cNvPr>
          <p:cNvPicPr>
            <a:picLocks noChangeAspect="1"/>
          </p:cNvPicPr>
          <p:nvPr/>
        </p:nvPicPr>
        <p:blipFill>
          <a:blip r:embed="rId6"/>
          <a:stretch>
            <a:fillRect/>
          </a:stretch>
        </p:blipFill>
        <p:spPr>
          <a:xfrm rot="4500000">
            <a:off x="812844" y="4542672"/>
            <a:ext cx="325644" cy="325644"/>
          </a:xfrm>
          <a:prstGeom prst="rect">
            <a:avLst/>
          </a:prstGeom>
        </p:spPr>
      </p:pic>
      <p:sp>
        <p:nvSpPr>
          <p:cNvPr id="4" name="Google Shape;154;p18">
            <a:extLst>
              <a:ext uri="{FF2B5EF4-FFF2-40B4-BE49-F238E27FC236}">
                <a16:creationId xmlns:a16="http://schemas.microsoft.com/office/drawing/2014/main" id="{6B32B580-F27C-6B59-5D91-233F3B1D3965}"/>
              </a:ext>
            </a:extLst>
          </p:cNvPr>
          <p:cNvSpPr txBox="1"/>
          <p:nvPr/>
        </p:nvSpPr>
        <p:spPr>
          <a:xfrm>
            <a:off x="1150392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dirty="0">
                <a:solidFill>
                  <a:schemeClr val="tx1"/>
                </a:solidFill>
                <a:latin typeface="Hanken Grotesk" pitchFamily="2" charset="77"/>
                <a:sym typeface="Inter"/>
              </a:rPr>
              <a:t>20</a:t>
            </a:r>
            <a:r>
              <a:rPr lang="nl-NL" sz="1000" noProof="0" dirty="0">
                <a:solidFill>
                  <a:schemeClr val="tx1"/>
                </a:solidFill>
                <a:latin typeface="Hanken Grotesk" pitchFamily="2" charset="77"/>
                <a:sym typeface="Inter"/>
              </a:rPr>
              <a:t>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2087025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97">
          <a:extLst>
            <a:ext uri="{FF2B5EF4-FFF2-40B4-BE49-F238E27FC236}">
              <a16:creationId xmlns:a16="http://schemas.microsoft.com/office/drawing/2014/main" id="{D8592223-2A3F-A2FF-6870-C6238881AC7D}"/>
            </a:ext>
          </a:extLst>
        </p:cNvPr>
        <p:cNvGrpSpPr/>
        <p:nvPr/>
      </p:nvGrpSpPr>
      <p:grpSpPr>
        <a:xfrm>
          <a:off x="0" y="0"/>
          <a:ext cx="0" cy="0"/>
          <a:chOff x="0" y="0"/>
          <a:chExt cx="0" cy="0"/>
        </a:xfrm>
      </p:grpSpPr>
      <p:sp>
        <p:nvSpPr>
          <p:cNvPr id="11" name="Rechthoek 2">
            <a:extLst>
              <a:ext uri="{FF2B5EF4-FFF2-40B4-BE49-F238E27FC236}">
                <a16:creationId xmlns:a16="http://schemas.microsoft.com/office/drawing/2014/main" id="{497E8E7E-54E0-1546-40E9-91EA78B37D97}"/>
              </a:ext>
            </a:extLst>
          </p:cNvPr>
          <p:cNvSpPr/>
          <p:nvPr/>
        </p:nvSpPr>
        <p:spPr>
          <a:xfrm>
            <a:off x="667710" y="2044137"/>
            <a:ext cx="8059730" cy="3604823"/>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 name="csX0" fmla="*/ 60959 w 5234379"/>
              <a:gd name="csY0" fmla="*/ 0 h 4154337"/>
              <a:gd name="csX1" fmla="*/ 5234379 w 5234379"/>
              <a:gd name="csY1" fmla="*/ 107076 h 4154337"/>
              <a:gd name="csX2" fmla="*/ 5223091 w 5234379"/>
              <a:gd name="csY2" fmla="*/ 3962426 h 4154337"/>
              <a:gd name="csX3" fmla="*/ 0 w 5234379"/>
              <a:gd name="csY3" fmla="*/ 4154337 h 4154337"/>
              <a:gd name="csX4" fmla="*/ 60959 w 5234379"/>
              <a:gd name="csY4" fmla="*/ 0 h 4154337"/>
              <a:gd name="csX0" fmla="*/ 60959 w 5234485"/>
              <a:gd name="csY0" fmla="*/ 0 h 4156220"/>
              <a:gd name="csX1" fmla="*/ 5234379 w 5234485"/>
              <a:gd name="csY1" fmla="*/ 107076 h 4156220"/>
              <a:gd name="csX2" fmla="*/ 5233251 w 5234485"/>
              <a:gd name="csY2" fmla="*/ 4156220 h 4156220"/>
              <a:gd name="csX3" fmla="*/ 0 w 5234485"/>
              <a:gd name="csY3" fmla="*/ 4154337 h 4156220"/>
              <a:gd name="csX4" fmla="*/ 60959 w 5234485"/>
              <a:gd name="csY4" fmla="*/ 0 h 4156220"/>
            </a:gdLst>
            <a:ahLst/>
            <a:cxnLst>
              <a:cxn ang="0">
                <a:pos x="csX0" y="csY0"/>
              </a:cxn>
              <a:cxn ang="0">
                <a:pos x="csX1" y="csY1"/>
              </a:cxn>
              <a:cxn ang="0">
                <a:pos x="csX2" y="csY2"/>
              </a:cxn>
              <a:cxn ang="0">
                <a:pos x="csX3" y="csY3"/>
              </a:cxn>
              <a:cxn ang="0">
                <a:pos x="csX4" y="csY4"/>
              </a:cxn>
            </a:cxnLst>
            <a:rect l="l" t="t" r="r" b="b"/>
            <a:pathLst>
              <a:path w="5234485" h="4156220">
                <a:moveTo>
                  <a:pt x="60959" y="0"/>
                </a:moveTo>
                <a:lnTo>
                  <a:pt x="5234379" y="107076"/>
                </a:lnTo>
                <a:cubicBezTo>
                  <a:pt x="5230616" y="1411008"/>
                  <a:pt x="5237014" y="2852288"/>
                  <a:pt x="5233251" y="4156220"/>
                </a:cubicBezTo>
                <a:lnTo>
                  <a:pt x="0" y="4154337"/>
                </a:lnTo>
                <a:lnTo>
                  <a:pt x="60959" y="0"/>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2" name="Google Shape;106;p15">
            <a:extLst>
              <a:ext uri="{FF2B5EF4-FFF2-40B4-BE49-F238E27FC236}">
                <a16:creationId xmlns:a16="http://schemas.microsoft.com/office/drawing/2014/main" id="{2214FB7A-5E04-B22D-D558-BE7D3F423096}"/>
              </a:ext>
            </a:extLst>
          </p:cNvPr>
          <p:cNvSpPr txBox="1"/>
          <p:nvPr/>
        </p:nvSpPr>
        <p:spPr>
          <a:xfrm>
            <a:off x="952500" y="916842"/>
            <a:ext cx="11001375" cy="677108"/>
          </a:xfrm>
          <a:prstGeom prst="rect">
            <a:avLst/>
          </a:prstGeom>
          <a:noFill/>
          <a:ln>
            <a:noFill/>
          </a:ln>
        </p:spPr>
        <p:txBody>
          <a:bodyPr spcFirstLastPara="1" wrap="square" lIns="0" tIns="0" rIns="0" bIns="0" anchor="t" anchorCtr="0">
            <a:spAutoFit/>
          </a:bodyPr>
          <a:lstStyle/>
          <a:p>
            <a:r>
              <a:rPr lang="nl-NL" sz="4400" b="1" u="none" strike="noStrike" cap="none" noProof="0" dirty="0">
                <a:solidFill>
                  <a:schemeClr val="tx1"/>
                </a:solidFill>
                <a:latin typeface="Montserrat"/>
                <a:ea typeface="Playfair Display"/>
                <a:cs typeface="Playfair Display"/>
                <a:sym typeface="Playfair Display"/>
              </a:rPr>
              <a:t>Stap </a:t>
            </a:r>
            <a:r>
              <a:rPr lang="nl-NL" sz="4400" b="1" dirty="0">
                <a:solidFill>
                  <a:schemeClr val="tx1"/>
                </a:solidFill>
                <a:latin typeface="Montserrat"/>
                <a:ea typeface="Playfair Display"/>
                <a:cs typeface="Playfair Display"/>
                <a:sym typeface="Playfair Display"/>
              </a:rPr>
              <a:t>5:</a:t>
            </a:r>
            <a:r>
              <a:rPr lang="nl-NL" sz="4400" b="1" u="none" strike="noStrike" cap="none" noProof="0" dirty="0">
                <a:solidFill>
                  <a:schemeClr val="tx1"/>
                </a:solidFill>
                <a:latin typeface="Montserrat"/>
                <a:ea typeface="Playfair Display"/>
                <a:cs typeface="Playfair Display"/>
                <a:sym typeface="Playfair Display"/>
              </a:rPr>
              <a:t> o</a:t>
            </a:r>
            <a:r>
              <a:rPr lang="nl-NL" sz="4400" b="1" noProof="0" dirty="0">
                <a:solidFill>
                  <a:schemeClr val="tx1"/>
                </a:solidFill>
                <a:latin typeface="Montserrat"/>
                <a:ea typeface="Playfair Display"/>
                <a:cs typeface="Playfair Display"/>
                <a:sym typeface="Playfair Display"/>
              </a:rPr>
              <a:t>nze </a:t>
            </a:r>
            <a:r>
              <a:rPr lang="nl-NL" sz="4400" b="1" dirty="0">
                <a:solidFill>
                  <a:schemeClr val="tx1"/>
                </a:solidFill>
                <a:latin typeface="Montserrat"/>
                <a:ea typeface="Playfair Display"/>
                <a:cs typeface="Playfair Display"/>
                <a:sym typeface="Playfair Display"/>
              </a:rPr>
              <a:t>droom</a:t>
            </a:r>
            <a:endParaRPr lang="nl-NL" sz="4400" noProof="0" dirty="0">
              <a:solidFill>
                <a:schemeClr val="tx1"/>
              </a:solidFill>
              <a:latin typeface="Montserrat"/>
            </a:endParaRPr>
          </a:p>
        </p:txBody>
      </p:sp>
      <p:pic>
        <p:nvPicPr>
          <p:cNvPr id="4" name="Afbeelding 3">
            <a:extLst>
              <a:ext uri="{FF2B5EF4-FFF2-40B4-BE49-F238E27FC236}">
                <a16:creationId xmlns:a16="http://schemas.microsoft.com/office/drawing/2014/main" id="{00B71C87-5BA4-3404-9463-552A19E178F8}"/>
              </a:ext>
            </a:extLst>
          </p:cNvPr>
          <p:cNvPicPr>
            <a:picLocks noChangeAspect="1"/>
          </p:cNvPicPr>
          <p:nvPr/>
        </p:nvPicPr>
        <p:blipFill>
          <a:blip r:embed="rId4"/>
          <a:stretch>
            <a:fillRect/>
          </a:stretch>
        </p:blipFill>
        <p:spPr>
          <a:xfrm>
            <a:off x="425370" y="338050"/>
            <a:ext cx="1290083" cy="330955"/>
          </a:xfrm>
          <a:prstGeom prst="rect">
            <a:avLst/>
          </a:prstGeom>
        </p:spPr>
      </p:pic>
      <p:sp>
        <p:nvSpPr>
          <p:cNvPr id="5" name="Rechthoek 2">
            <a:extLst>
              <a:ext uri="{FF2B5EF4-FFF2-40B4-BE49-F238E27FC236}">
                <a16:creationId xmlns:a16="http://schemas.microsoft.com/office/drawing/2014/main" id="{043B7B58-8BD8-A08F-CF6A-B9E0F844C395}"/>
              </a:ext>
            </a:extLst>
          </p:cNvPr>
          <p:cNvSpPr/>
          <p:nvPr/>
        </p:nvSpPr>
        <p:spPr>
          <a:xfrm>
            <a:off x="10657344" y="-211577"/>
            <a:ext cx="1654233" cy="1228640"/>
          </a:xfrm>
          <a:custGeom>
            <a:avLst/>
            <a:gdLst>
              <a:gd name="csX0" fmla="*/ 0 w 5019891"/>
              <a:gd name="csY0" fmla="*/ 0 h 3731172"/>
              <a:gd name="csX1" fmla="*/ 5019891 w 5019891"/>
              <a:gd name="csY1" fmla="*/ 0 h 3731172"/>
              <a:gd name="csX2" fmla="*/ 5019891 w 5019891"/>
              <a:gd name="csY2" fmla="*/ 3731172 h 3731172"/>
              <a:gd name="csX3" fmla="*/ 0 w 5019891"/>
              <a:gd name="csY3" fmla="*/ 3731172 h 3731172"/>
              <a:gd name="csX4" fmla="*/ 0 w 5019891"/>
              <a:gd name="csY4" fmla="*/ 0 h 3731172"/>
              <a:gd name="csX0" fmla="*/ 0 w 5087624"/>
              <a:gd name="csY0" fmla="*/ 124178 h 3855350"/>
              <a:gd name="csX1" fmla="*/ 5087624 w 5087624"/>
              <a:gd name="csY1" fmla="*/ 0 h 3855350"/>
              <a:gd name="csX2" fmla="*/ 5019891 w 5087624"/>
              <a:gd name="csY2" fmla="*/ 3855350 h 3855350"/>
              <a:gd name="csX3" fmla="*/ 0 w 5087624"/>
              <a:gd name="csY3" fmla="*/ 3855350 h 3855350"/>
              <a:gd name="csX4" fmla="*/ 0 w 5087624"/>
              <a:gd name="csY4" fmla="*/ 124178 h 3855350"/>
              <a:gd name="csX0" fmla="*/ 90311 w 5177935"/>
              <a:gd name="csY0" fmla="*/ 124178 h 3945661"/>
              <a:gd name="csX1" fmla="*/ 5177935 w 5177935"/>
              <a:gd name="csY1" fmla="*/ 0 h 3945661"/>
              <a:gd name="csX2" fmla="*/ 5110202 w 5177935"/>
              <a:gd name="csY2" fmla="*/ 3855350 h 3945661"/>
              <a:gd name="csX3" fmla="*/ 0 w 5177935"/>
              <a:gd name="csY3" fmla="*/ 3945661 h 3945661"/>
              <a:gd name="csX4" fmla="*/ 90311 w 5177935"/>
              <a:gd name="csY4" fmla="*/ 124178 h 3945661"/>
              <a:gd name="csX0" fmla="*/ 90311 w 5177935"/>
              <a:gd name="csY0" fmla="*/ 124178 h 3945661"/>
              <a:gd name="csX1" fmla="*/ 5177935 w 5177935"/>
              <a:gd name="csY1" fmla="*/ 0 h 3945661"/>
              <a:gd name="csX2" fmla="*/ 5166647 w 5177935"/>
              <a:gd name="csY2" fmla="*/ 3911795 h 3945661"/>
              <a:gd name="csX3" fmla="*/ 0 w 5177935"/>
              <a:gd name="csY3" fmla="*/ 3945661 h 3945661"/>
              <a:gd name="csX4" fmla="*/ 90311 w 5177935"/>
              <a:gd name="csY4" fmla="*/ 124178 h 3945661"/>
              <a:gd name="csX0" fmla="*/ 45155 w 5177935"/>
              <a:gd name="csY0" fmla="*/ 90311 h 3945661"/>
              <a:gd name="csX1" fmla="*/ 5177935 w 5177935"/>
              <a:gd name="csY1" fmla="*/ 0 h 3945661"/>
              <a:gd name="csX2" fmla="*/ 5166647 w 5177935"/>
              <a:gd name="csY2" fmla="*/ 3911795 h 3945661"/>
              <a:gd name="csX3" fmla="*/ 0 w 5177935"/>
              <a:gd name="csY3" fmla="*/ 3945661 h 3945661"/>
              <a:gd name="csX4" fmla="*/ 45155 w 5177935"/>
              <a:gd name="csY4" fmla="*/ 90311 h 3945661"/>
              <a:gd name="csX0" fmla="*/ 45155 w 5177935"/>
              <a:gd name="csY0" fmla="*/ 33866 h 3889216"/>
              <a:gd name="csX1" fmla="*/ 5177935 w 5177935"/>
              <a:gd name="csY1" fmla="*/ 0 h 3889216"/>
              <a:gd name="csX2" fmla="*/ 5166647 w 5177935"/>
              <a:gd name="csY2" fmla="*/ 3855350 h 3889216"/>
              <a:gd name="csX3" fmla="*/ 0 w 5177935"/>
              <a:gd name="csY3" fmla="*/ 3889216 h 3889216"/>
              <a:gd name="csX4" fmla="*/ 45155 w 5177935"/>
              <a:gd name="csY4" fmla="*/ 33866 h 3889216"/>
              <a:gd name="csX0" fmla="*/ 101599 w 5234379"/>
              <a:gd name="csY0" fmla="*/ 33866 h 4047261"/>
              <a:gd name="csX1" fmla="*/ 5234379 w 5234379"/>
              <a:gd name="csY1" fmla="*/ 0 h 4047261"/>
              <a:gd name="csX2" fmla="*/ 5223091 w 5234379"/>
              <a:gd name="csY2" fmla="*/ 3855350 h 4047261"/>
              <a:gd name="csX3" fmla="*/ 0 w 5234379"/>
              <a:gd name="csY3" fmla="*/ 4047261 h 4047261"/>
              <a:gd name="csX4" fmla="*/ 101599 w 5234379"/>
              <a:gd name="csY4" fmla="*/ 33866 h 4047261"/>
            </a:gdLst>
            <a:ahLst/>
            <a:cxnLst>
              <a:cxn ang="0">
                <a:pos x="csX0" y="csY0"/>
              </a:cxn>
              <a:cxn ang="0">
                <a:pos x="csX1" y="csY1"/>
              </a:cxn>
              <a:cxn ang="0">
                <a:pos x="csX2" y="csY2"/>
              </a:cxn>
              <a:cxn ang="0">
                <a:pos x="csX3" y="csY3"/>
              </a:cxn>
              <a:cxn ang="0">
                <a:pos x="csX4" y="csY4"/>
              </a:cxn>
            </a:cxnLst>
            <a:rect l="l" t="t" r="r" b="b"/>
            <a:pathLst>
              <a:path w="5234379" h="4047261">
                <a:moveTo>
                  <a:pt x="101599" y="33866"/>
                </a:moveTo>
                <a:lnTo>
                  <a:pt x="5234379" y="0"/>
                </a:lnTo>
                <a:cubicBezTo>
                  <a:pt x="5230616" y="1303932"/>
                  <a:pt x="5226854" y="2551418"/>
                  <a:pt x="5223091" y="3855350"/>
                </a:cubicBezTo>
                <a:lnTo>
                  <a:pt x="0" y="4047261"/>
                </a:lnTo>
                <a:lnTo>
                  <a:pt x="101599" y="33866"/>
                </a:lnTo>
                <a:close/>
              </a:path>
            </a:pathLst>
          </a:custGeom>
          <a:solidFill>
            <a:srgbClr val="EBCC6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pic>
        <p:nvPicPr>
          <p:cNvPr id="8" name="Afbeelding 7">
            <a:extLst>
              <a:ext uri="{FF2B5EF4-FFF2-40B4-BE49-F238E27FC236}">
                <a16:creationId xmlns:a16="http://schemas.microsoft.com/office/drawing/2014/main" id="{F306A6C3-3AA9-12F8-D14B-DC902D7E22FF}"/>
              </a:ext>
            </a:extLst>
          </p:cNvPr>
          <p:cNvPicPr>
            <a:picLocks noChangeAspect="1"/>
          </p:cNvPicPr>
          <p:nvPr/>
        </p:nvPicPr>
        <p:blipFill>
          <a:blip r:embed="rId5"/>
          <a:stretch>
            <a:fillRect/>
          </a:stretch>
        </p:blipFill>
        <p:spPr>
          <a:xfrm>
            <a:off x="11672711" y="217071"/>
            <a:ext cx="336459" cy="321303"/>
          </a:xfrm>
          <a:prstGeom prst="rect">
            <a:avLst/>
          </a:prstGeom>
        </p:spPr>
      </p:pic>
      <p:sp>
        <p:nvSpPr>
          <p:cNvPr id="9" name="Google Shape;154;p18">
            <a:extLst>
              <a:ext uri="{FF2B5EF4-FFF2-40B4-BE49-F238E27FC236}">
                <a16:creationId xmlns:a16="http://schemas.microsoft.com/office/drawing/2014/main" id="{CB116634-A3DE-F662-E661-5E4E85D49A41}"/>
              </a:ext>
            </a:extLst>
          </p:cNvPr>
          <p:cNvSpPr txBox="1"/>
          <p:nvPr/>
        </p:nvSpPr>
        <p:spPr>
          <a:xfrm>
            <a:off x="10657344" y="597154"/>
            <a:ext cx="735189" cy="246221"/>
          </a:xfrm>
          <a:prstGeom prst="rect">
            <a:avLst/>
          </a:prstGeom>
          <a:noFill/>
          <a:ln>
            <a:noFill/>
          </a:ln>
        </p:spPr>
        <p:txBody>
          <a:bodyPr spcFirstLastPara="1" wrap="square" lIns="104775" tIns="0" rIns="0" bIns="0" anchor="t" anchorCtr="0">
            <a:spAutoFit/>
          </a:bodyPr>
          <a:lstStyle/>
          <a:p>
            <a:pPr marL="0" marR="0" lvl="0" indent="0" algn="ctr" rtl="0">
              <a:lnSpc>
                <a:spcPct val="160000"/>
              </a:lnSpc>
              <a:spcBef>
                <a:spcPts val="0"/>
              </a:spcBef>
              <a:spcAft>
                <a:spcPts val="0"/>
              </a:spcAft>
              <a:buNone/>
            </a:pPr>
            <a:r>
              <a:rPr lang="nl-NL" sz="1000" noProof="0" dirty="0">
                <a:solidFill>
                  <a:schemeClr val="tx1"/>
                </a:solidFill>
                <a:latin typeface="Hanken Grotesk" pitchFamily="2" charset="77"/>
                <a:sym typeface="Inter"/>
              </a:rPr>
              <a:t>Samen</a:t>
            </a:r>
            <a:endParaRPr lang="nl-NL" sz="900" noProof="0" dirty="0">
              <a:solidFill>
                <a:schemeClr val="tx1"/>
              </a:solidFill>
              <a:latin typeface="Hanken Grotesk" pitchFamily="2" charset="77"/>
            </a:endParaRPr>
          </a:p>
        </p:txBody>
      </p:sp>
      <p:pic>
        <p:nvPicPr>
          <p:cNvPr id="10" name="Afbeelding 9">
            <a:extLst>
              <a:ext uri="{FF2B5EF4-FFF2-40B4-BE49-F238E27FC236}">
                <a16:creationId xmlns:a16="http://schemas.microsoft.com/office/drawing/2014/main" id="{10ABB765-A444-1C8A-BC8A-7F6968B1AF5D}"/>
              </a:ext>
            </a:extLst>
          </p:cNvPr>
          <p:cNvPicPr>
            <a:picLocks noChangeAspect="1"/>
          </p:cNvPicPr>
          <p:nvPr/>
        </p:nvPicPr>
        <p:blipFill>
          <a:blip r:embed="rId6"/>
          <a:stretch>
            <a:fillRect/>
          </a:stretch>
        </p:blipFill>
        <p:spPr>
          <a:xfrm>
            <a:off x="10780413" y="151284"/>
            <a:ext cx="769229" cy="474247"/>
          </a:xfrm>
          <a:prstGeom prst="rect">
            <a:avLst/>
          </a:prstGeom>
        </p:spPr>
      </p:pic>
      <p:pic>
        <p:nvPicPr>
          <p:cNvPr id="12" name="Afbeelding 11">
            <a:extLst>
              <a:ext uri="{FF2B5EF4-FFF2-40B4-BE49-F238E27FC236}">
                <a16:creationId xmlns:a16="http://schemas.microsoft.com/office/drawing/2014/main" id="{6125A1B0-2088-DDB7-1EED-885AC28B8E32}"/>
              </a:ext>
            </a:extLst>
          </p:cNvPr>
          <p:cNvPicPr>
            <a:picLocks noChangeAspect="1"/>
          </p:cNvPicPr>
          <p:nvPr/>
        </p:nvPicPr>
        <p:blipFill>
          <a:blip r:embed="rId7"/>
          <a:stretch>
            <a:fillRect/>
          </a:stretch>
        </p:blipFill>
        <p:spPr>
          <a:xfrm>
            <a:off x="452515" y="1812378"/>
            <a:ext cx="520700" cy="495300"/>
          </a:xfrm>
          <a:prstGeom prst="rect">
            <a:avLst/>
          </a:prstGeom>
        </p:spPr>
      </p:pic>
      <p:sp>
        <p:nvSpPr>
          <p:cNvPr id="13" name="Google Shape;150;p18">
            <a:extLst>
              <a:ext uri="{FF2B5EF4-FFF2-40B4-BE49-F238E27FC236}">
                <a16:creationId xmlns:a16="http://schemas.microsoft.com/office/drawing/2014/main" id="{7A76EA2F-11F6-A8A5-EA5A-CD3E143451DB}"/>
              </a:ext>
            </a:extLst>
          </p:cNvPr>
          <p:cNvSpPr txBox="1"/>
          <p:nvPr/>
        </p:nvSpPr>
        <p:spPr>
          <a:xfrm>
            <a:off x="1161142" y="2431495"/>
            <a:ext cx="6629071" cy="1526572"/>
          </a:xfrm>
          <a:prstGeom prst="rect">
            <a:avLst/>
          </a:prstGeom>
          <a:noFill/>
          <a:ln>
            <a:noFill/>
          </a:ln>
        </p:spPr>
        <p:txBody>
          <a:bodyPr spcFirstLastPara="1" wrap="square" lIns="0" tIns="0" rIns="0" bIns="0" anchor="t" anchorCtr="0">
            <a:spAutoFit/>
          </a:bodyPr>
          <a:lstStyle/>
          <a:p>
            <a:pPr>
              <a:lnSpc>
                <a:spcPct val="160000"/>
              </a:lnSpc>
            </a:pPr>
            <a:r>
              <a:rPr lang="nl-NL" b="1" noProof="0" dirty="0">
                <a:solidFill>
                  <a:schemeClr val="tx1"/>
                </a:solidFill>
                <a:latin typeface="Hanken Grotesk" pitchFamily="2" charset="77"/>
                <a:sym typeface="Inter"/>
              </a:rPr>
              <a:t>Vul in: </a:t>
            </a:r>
          </a:p>
          <a:p>
            <a:pPr>
              <a:lnSpc>
                <a:spcPct val="160000"/>
              </a:lnSpc>
            </a:pPr>
            <a:r>
              <a:rPr lang="nl-NL" sz="2400" b="1" noProof="0" dirty="0">
                <a:solidFill>
                  <a:schemeClr val="tx1"/>
                </a:solidFill>
                <a:latin typeface="Montserrat" pitchFamily="2" charset="77"/>
                <a:sym typeface="Inter"/>
              </a:rPr>
              <a:t>”Wij </a:t>
            </a:r>
            <a:r>
              <a:rPr lang="nl-NL" sz="2400" b="1" dirty="0">
                <a:solidFill>
                  <a:schemeClr val="tx1"/>
                </a:solidFill>
                <a:latin typeface="Montserrat" pitchFamily="2" charset="77"/>
                <a:sym typeface="Inter"/>
              </a:rPr>
              <a:t>hebben de droom voor zeggenschap dat ...”</a:t>
            </a:r>
            <a:endParaRPr lang="nl-NL" sz="2400" b="1" noProof="0" dirty="0">
              <a:solidFill>
                <a:schemeClr val="tx1"/>
              </a:solidFill>
              <a:latin typeface="Montserrat" pitchFamily="2" charset="77"/>
            </a:endParaRPr>
          </a:p>
        </p:txBody>
      </p:sp>
      <p:pic>
        <p:nvPicPr>
          <p:cNvPr id="14" name="Afbeelding 13">
            <a:extLst>
              <a:ext uri="{FF2B5EF4-FFF2-40B4-BE49-F238E27FC236}">
                <a16:creationId xmlns:a16="http://schemas.microsoft.com/office/drawing/2014/main" id="{F66C6B6C-0B33-B630-2D37-941E39AF9E33}"/>
              </a:ext>
            </a:extLst>
          </p:cNvPr>
          <p:cNvPicPr>
            <a:picLocks noChangeAspect="1"/>
          </p:cNvPicPr>
          <p:nvPr/>
        </p:nvPicPr>
        <p:blipFill>
          <a:blip r:embed="rId8"/>
          <a:stretch>
            <a:fillRect/>
          </a:stretch>
        </p:blipFill>
        <p:spPr>
          <a:xfrm rot="1020139">
            <a:off x="8837943" y="5043808"/>
            <a:ext cx="1151653" cy="818279"/>
          </a:xfrm>
          <a:prstGeom prst="rect">
            <a:avLst/>
          </a:prstGeom>
        </p:spPr>
      </p:pic>
      <p:sp>
        <p:nvSpPr>
          <p:cNvPr id="15" name="Rechthoek 5">
            <a:extLst>
              <a:ext uri="{FF2B5EF4-FFF2-40B4-BE49-F238E27FC236}">
                <a16:creationId xmlns:a16="http://schemas.microsoft.com/office/drawing/2014/main" id="{BE0802D9-F502-4F9B-49A0-48FE0BD37DE1}"/>
              </a:ext>
            </a:extLst>
          </p:cNvPr>
          <p:cNvSpPr/>
          <p:nvPr/>
        </p:nvSpPr>
        <p:spPr>
          <a:xfrm>
            <a:off x="9062720" y="5139929"/>
            <a:ext cx="2978617" cy="1372631"/>
          </a:xfrm>
          <a:custGeom>
            <a:avLst/>
            <a:gdLst>
              <a:gd name="csX0" fmla="*/ 0 w 5025948"/>
              <a:gd name="csY0" fmla="*/ 0 h 3731172"/>
              <a:gd name="csX1" fmla="*/ 5025948 w 5025948"/>
              <a:gd name="csY1" fmla="*/ 0 h 3731172"/>
              <a:gd name="csX2" fmla="*/ 5025948 w 5025948"/>
              <a:gd name="csY2" fmla="*/ 3731172 h 3731172"/>
              <a:gd name="csX3" fmla="*/ 0 w 5025948"/>
              <a:gd name="csY3" fmla="*/ 3731172 h 3731172"/>
              <a:gd name="csX4" fmla="*/ 0 w 5025948"/>
              <a:gd name="csY4" fmla="*/ 0 h 3731172"/>
              <a:gd name="csX0" fmla="*/ 0 w 5059814"/>
              <a:gd name="csY0" fmla="*/ 0 h 3765039"/>
              <a:gd name="csX1" fmla="*/ 5059814 w 5059814"/>
              <a:gd name="csY1" fmla="*/ 33867 h 3765039"/>
              <a:gd name="csX2" fmla="*/ 5059814 w 5059814"/>
              <a:gd name="csY2" fmla="*/ 3765039 h 3765039"/>
              <a:gd name="csX3" fmla="*/ 33866 w 5059814"/>
              <a:gd name="csY3" fmla="*/ 3765039 h 3765039"/>
              <a:gd name="csX4" fmla="*/ 0 w 5059814"/>
              <a:gd name="csY4" fmla="*/ 0 h 3765039"/>
              <a:gd name="csX0" fmla="*/ 0 w 5116258"/>
              <a:gd name="csY0" fmla="*/ 0 h 3776328"/>
              <a:gd name="csX1" fmla="*/ 5059814 w 5116258"/>
              <a:gd name="csY1" fmla="*/ 33867 h 3776328"/>
              <a:gd name="csX2" fmla="*/ 5116258 w 5116258"/>
              <a:gd name="csY2" fmla="*/ 3776328 h 3776328"/>
              <a:gd name="csX3" fmla="*/ 33866 w 5116258"/>
              <a:gd name="csY3" fmla="*/ 3765039 h 3776328"/>
              <a:gd name="csX4" fmla="*/ 0 w 5116258"/>
              <a:gd name="csY4" fmla="*/ 0 h 3776328"/>
            </a:gdLst>
            <a:ahLst/>
            <a:cxnLst>
              <a:cxn ang="0">
                <a:pos x="csX0" y="csY0"/>
              </a:cxn>
              <a:cxn ang="0">
                <a:pos x="csX1" y="csY1"/>
              </a:cxn>
              <a:cxn ang="0">
                <a:pos x="csX2" y="csY2"/>
              </a:cxn>
              <a:cxn ang="0">
                <a:pos x="csX3" y="csY3"/>
              </a:cxn>
              <a:cxn ang="0">
                <a:pos x="csX4" y="csY4"/>
              </a:cxn>
            </a:cxnLst>
            <a:rect l="l" t="t" r="r" b="b"/>
            <a:pathLst>
              <a:path w="5116258" h="3776328">
                <a:moveTo>
                  <a:pt x="0" y="0"/>
                </a:moveTo>
                <a:lnTo>
                  <a:pt x="5059814" y="33867"/>
                </a:lnTo>
                <a:lnTo>
                  <a:pt x="5116258" y="3776328"/>
                </a:lnTo>
                <a:lnTo>
                  <a:pt x="33866" y="3765039"/>
                </a:lnTo>
                <a:lnTo>
                  <a:pt x="0" y="0"/>
                </a:lnTo>
                <a:close/>
              </a:path>
            </a:pathLst>
          </a:custGeom>
          <a:solidFill>
            <a:srgbClr val="F8EDC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latin typeface="Hanken Grotesk" pitchFamily="2" charset="77"/>
            </a:endParaRPr>
          </a:p>
        </p:txBody>
      </p:sp>
      <p:sp>
        <p:nvSpPr>
          <p:cNvPr id="16" name="Google Shape;180;p20">
            <a:extLst>
              <a:ext uri="{FF2B5EF4-FFF2-40B4-BE49-F238E27FC236}">
                <a16:creationId xmlns:a16="http://schemas.microsoft.com/office/drawing/2014/main" id="{EFF25EF5-CBDD-739C-9585-691AD22BB128}"/>
              </a:ext>
            </a:extLst>
          </p:cNvPr>
          <p:cNvSpPr txBox="1"/>
          <p:nvPr/>
        </p:nvSpPr>
        <p:spPr>
          <a:xfrm>
            <a:off x="9413770" y="5424766"/>
            <a:ext cx="2540105" cy="689420"/>
          </a:xfrm>
          <a:prstGeom prst="rect">
            <a:avLst/>
          </a:prstGeom>
          <a:noFill/>
          <a:ln>
            <a:noFill/>
          </a:ln>
        </p:spPr>
        <p:txBody>
          <a:bodyPr spcFirstLastPara="1" wrap="square" lIns="0" tIns="0" rIns="0" bIns="0" anchor="t" anchorCtr="0">
            <a:spAutoFit/>
          </a:bodyPr>
          <a:lstStyle/>
          <a:p>
            <a:pPr>
              <a:lnSpc>
                <a:spcPct val="160000"/>
              </a:lnSpc>
            </a:pPr>
            <a:r>
              <a:rPr lang="nl-NL" noProof="0" dirty="0">
                <a:solidFill>
                  <a:schemeClr val="tx1"/>
                </a:solidFill>
                <a:latin typeface="Hanken Grotesk" pitchFamily="2" charset="77"/>
                <a:sym typeface="Inter"/>
              </a:rPr>
              <a:t>Voelt de zin goed?</a:t>
            </a:r>
          </a:p>
          <a:p>
            <a:pPr>
              <a:lnSpc>
                <a:spcPct val="160000"/>
              </a:lnSpc>
            </a:pPr>
            <a:r>
              <a:rPr lang="nl-NL" noProof="0" dirty="0">
                <a:solidFill>
                  <a:schemeClr val="tx1"/>
                </a:solidFill>
                <a:latin typeface="Hanken Grotesk" pitchFamily="2" charset="77"/>
                <a:sym typeface="Inter"/>
              </a:rPr>
              <a:t>Zo niet, schaaf er samen aan.</a:t>
            </a:r>
            <a:endParaRPr lang="nl-NL" noProof="0" dirty="0">
              <a:solidFill>
                <a:schemeClr val="tx1"/>
              </a:solidFill>
              <a:latin typeface="Hanken Grotesk" pitchFamily="2" charset="77"/>
            </a:endParaRPr>
          </a:p>
        </p:txBody>
      </p:sp>
      <p:sp>
        <p:nvSpPr>
          <p:cNvPr id="3" name="Google Shape;154;p18">
            <a:extLst>
              <a:ext uri="{FF2B5EF4-FFF2-40B4-BE49-F238E27FC236}">
                <a16:creationId xmlns:a16="http://schemas.microsoft.com/office/drawing/2014/main" id="{C99A7681-BD43-EC6E-2FC8-51FE114F0F43}"/>
              </a:ext>
            </a:extLst>
          </p:cNvPr>
          <p:cNvSpPr txBox="1"/>
          <p:nvPr/>
        </p:nvSpPr>
        <p:spPr>
          <a:xfrm>
            <a:off x="11576496" y="613415"/>
            <a:ext cx="528887" cy="246221"/>
          </a:xfrm>
          <a:prstGeom prst="rect">
            <a:avLst/>
          </a:prstGeom>
          <a:noFill/>
          <a:ln>
            <a:noFill/>
          </a:ln>
        </p:spPr>
        <p:txBody>
          <a:bodyPr spcFirstLastPara="1" wrap="square" lIns="104775" tIns="0" rIns="0" bIns="0" anchor="t" anchorCtr="0">
            <a:spAutoFit/>
          </a:bodyPr>
          <a:lstStyle/>
          <a:p>
            <a:pPr marL="0" marR="0" lvl="0" indent="0" algn="l" rtl="0">
              <a:lnSpc>
                <a:spcPct val="160000"/>
              </a:lnSpc>
              <a:spcBef>
                <a:spcPts val="0"/>
              </a:spcBef>
              <a:spcAft>
                <a:spcPts val="0"/>
              </a:spcAft>
              <a:buNone/>
            </a:pPr>
            <a:r>
              <a:rPr lang="nl-NL" sz="1000" noProof="0" dirty="0">
                <a:solidFill>
                  <a:schemeClr val="tx1"/>
                </a:solidFill>
                <a:latin typeface="Hanken Grotesk" pitchFamily="2" charset="77"/>
                <a:sym typeface="Inter"/>
              </a:rPr>
              <a:t>5 min</a:t>
            </a:r>
            <a:endParaRPr lang="nl-NL" sz="900" noProof="0" dirty="0">
              <a:solidFill>
                <a:schemeClr val="tx1"/>
              </a:solidFill>
              <a:latin typeface="Hanken Grotesk" pitchFamily="2" charset="77"/>
            </a:endParaRPr>
          </a:p>
        </p:txBody>
      </p:sp>
    </p:spTree>
    <p:extLst>
      <p:ext uri="{BB962C8B-B14F-4D97-AF65-F5344CB8AC3E}">
        <p14:creationId xmlns:p14="http://schemas.microsoft.com/office/powerpoint/2010/main" val="2576138535"/>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548</TotalTime>
  <Words>2310</Words>
  <Application>Microsoft Macintosh PowerPoint</Application>
  <PresentationFormat>Breedbeeld</PresentationFormat>
  <Paragraphs>193</Paragraphs>
  <Slides>16</Slides>
  <Notes>16</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16</vt:i4>
      </vt:variant>
    </vt:vector>
  </HeadingPairs>
  <TitlesOfParts>
    <vt:vector size="21" baseType="lpstr">
      <vt:lpstr>Hanken Grotesk</vt:lpstr>
      <vt:lpstr>Montserrat</vt:lpstr>
      <vt:lpstr>Calibri</vt:lpstr>
      <vt:lpstr>Arial</vt:lpstr>
      <vt:lpstr>Office Theme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Joep Pennartz</cp:lastModifiedBy>
  <cp:revision>450</cp:revision>
  <dcterms:modified xsi:type="dcterms:W3CDTF">2026-06-02T18:47:47Z</dcterms:modified>
</cp:coreProperties>
</file>