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7"/>
  </p:notesMasterIdLst>
  <p:sldIdLst>
    <p:sldId id="273" r:id="rId2"/>
    <p:sldId id="257" r:id="rId3"/>
    <p:sldId id="258" r:id="rId4"/>
    <p:sldId id="265" r:id="rId5"/>
    <p:sldId id="266" r:id="rId6"/>
    <p:sldId id="262" r:id="rId7"/>
    <p:sldId id="260" r:id="rId8"/>
    <p:sldId id="264" r:id="rId9"/>
    <p:sldId id="261" r:id="rId10"/>
    <p:sldId id="268" r:id="rId11"/>
    <p:sldId id="263" r:id="rId12"/>
    <p:sldId id="270" r:id="rId13"/>
    <p:sldId id="275" r:id="rId14"/>
    <p:sldId id="272" r:id="rId15"/>
    <p:sldId id="274" r:id="rId16"/>
  </p:sldIdLst>
  <p:sldSz cx="12192000" cy="6858000"/>
  <p:notesSz cx="6858000" cy="9144000"/>
  <p:embeddedFontLst>
    <p:embeddedFont>
      <p:font typeface="Hanken Grotesk" pitchFamily="2" charset="77"/>
      <p:regular r:id="rId18"/>
      <p:bold r:id="rId19"/>
      <p:italic r:id="rId20"/>
      <p:boldItalic r:id="rId21"/>
    </p:embeddedFont>
    <p:embeddedFont>
      <p:font typeface="Montserrat"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e" id="{BC2C8753-A6FE-4738-8569-0B49BC6C816B}">
          <p14:sldIdLst>
            <p14:sldId id="273"/>
            <p14:sldId id="257"/>
            <p14:sldId id="258"/>
            <p14:sldId id="265"/>
            <p14:sldId id="266"/>
            <p14:sldId id="262"/>
          </p14:sldIdLst>
        </p14:section>
        <p14:section name="Werkvorm A -  Het open gesprek" id="{905FD990-F892-43CD-88BA-E9DABF6AFA1A}">
          <p14:sldIdLst>
            <p14:sldId id="260"/>
          </p14:sldIdLst>
        </p14:section>
        <p14:section name="Werkvorm B - De check-in" id="{9C68B634-0613-4531-82D4-7B01256A5F21}">
          <p14:sldIdLst>
            <p14:sldId id="264"/>
          </p14:sldIdLst>
        </p14:section>
        <p14:section name="Werkvorm C - Het stellingenspel" id="{D4BCE113-7C82-49E2-99DF-F32428ECC975}">
          <p14:sldIdLst>
            <p14:sldId id="261"/>
          </p14:sldIdLst>
        </p14:section>
        <p14:section name="Vastleggen relevante input" id="{1969E77C-830B-497E-A96E-B87BF42202C4}">
          <p14:sldIdLst>
            <p14:sldId id="268"/>
          </p14:sldIdLst>
        </p14:section>
        <p14:section name="Afsluiting" id="{28CDA222-A90F-4E8B-9A0F-BFF2EE7CE4D8}">
          <p14:sldIdLst>
            <p14:sldId id="263"/>
            <p14:sldId id="270"/>
            <p14:sldId id="275"/>
            <p14:sldId id="272"/>
            <p14:sldId id="274"/>
          </p14:sldIdLst>
        </p14:section>
      </p14:sectionLst>
    </p:ext>
    <p:ext uri="{EFAFB233-063F-42B5-8137-9DF3F51BA10A}">
      <p15:sldGuideLst xmlns:p15="http://schemas.microsoft.com/office/powerpoint/2012/main">
        <p15:guide id="1" orient="horz" pos="617" userDrawn="1">
          <p15:clr>
            <a:srgbClr val="747775"/>
          </p15:clr>
        </p15:guide>
        <p15:guide id="2" pos="3840"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D08A27-A17C-15D7-63B4-712DB04493C5}" name="joepp" initials="j" userId="S::joepp@ondernemendegasten.nl::1a079e5a-5087-4fe0-9bcd-05b2d3fd8bfe" providerId="AD"/>
  <p188:author id="{C5043479-6CDB-0AF2-3EFD-80B1A45C73EE}" name="Gastgebruiker" initials="Ga" userId="S::urn:spo:tenantanon#c05986c2-c481-4743-9c49-2c14d5b7abe7::" providerId="AD"/>
  <p188:author id="{196CB9B6-6BA4-9A63-83CB-6DAE487BED65}" name="m.oudshoorn@actieplanzeggenschap.nl" initials="m." userId="S::urn:spo:guest#m.oudshoorn@actieplanzeggenschap.nl::" providerId="AD"/>
  <p188:author id="{FCBC51C0-7DCA-8CA1-5AAF-0CED597B80A0}" name="Jasmijn Peskens" initials="JP" userId="S::jasmijn.peskens@theexperienceoffice.nl::35cf4e40-f0d3-4bda-b6bb-1dc0b4972105" providerId="AD"/>
  <p188:author id="{18C7CCE9-2398-D6C6-7F23-7161F65D410B}" name="Joep Pennartz" initials="JP" userId="S::joep.pennartz@theexperienceoffice.nl::1a079e5a-5087-4fe0-9bcd-05b2d3fd8b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DC9"/>
    <a:srgbClr val="EBCC67"/>
    <a:srgbClr val="DAE6E7"/>
    <a:srgbClr val="F8E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43B90-9A77-8146-FB33-EA3029FAB6A8}" v="8" dt="2026-06-01T11:48:39.392"/>
  </p1510:revLst>
</p1510:revInfo>
</file>

<file path=ppt/tableStyles.xml><?xml version="1.0" encoding="utf-8"?>
<a:tblStyleLst xmlns:a="http://schemas.openxmlformats.org/drawingml/2006/main" def="{117DD4D4-49B8-4416-B99E-90139F343CB7}">
  <a:tblStyle styleId="{117DD4D4-49B8-4416-B99E-90139F343C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0804"/>
  </p:normalViewPr>
  <p:slideViewPr>
    <p:cSldViewPr snapToGrid="0">
      <p:cViewPr varScale="1">
        <p:scale>
          <a:sx n="82" d="100"/>
          <a:sy n="82" d="100"/>
        </p:scale>
        <p:origin x="784" y="176"/>
      </p:cViewPr>
      <p:guideLst>
        <p:guide orient="horz" pos="617"/>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c05986c2-c481-4743-9c49-2c14d5b7abe7::" providerId="AD" clId="Web-{01C43B90-9A77-8146-FB33-EA3029FAB6A8}"/>
    <pc:docChg chg="modSld">
      <pc:chgData name="Guest User" userId="S::urn:spo:tenantanon#c05986c2-c481-4743-9c49-2c14d5b7abe7::" providerId="AD" clId="Web-{01C43B90-9A77-8146-FB33-EA3029FAB6A8}" dt="2026-06-01T11:46:21.747" v="116"/>
      <pc:docMkLst>
        <pc:docMk/>
      </pc:docMkLst>
      <pc:sldChg chg="modNotes">
        <pc:chgData name="Guest User" userId="S::urn:spo:tenantanon#c05986c2-c481-4743-9c49-2c14d5b7abe7::" providerId="AD" clId="Web-{01C43B90-9A77-8146-FB33-EA3029FAB6A8}" dt="2026-06-01T11:46:03.293" v="97"/>
        <pc:sldMkLst>
          <pc:docMk/>
          <pc:sldMk cId="0" sldId="260"/>
        </pc:sldMkLst>
      </pc:sldChg>
      <pc:sldChg chg="modNotes">
        <pc:chgData name="Guest User" userId="S::urn:spo:tenantanon#c05986c2-c481-4743-9c49-2c14d5b7abe7::" providerId="AD" clId="Web-{01C43B90-9A77-8146-FB33-EA3029FAB6A8}" dt="2026-06-01T11:46:21.747" v="116"/>
        <pc:sldMkLst>
          <pc:docMk/>
          <pc:sldMk cId="0" sldId="261"/>
        </pc:sldMkLst>
      </pc:sldChg>
      <pc:sldChg chg="modNotes">
        <pc:chgData name="Guest User" userId="S::urn:spo:tenantanon#c05986c2-c481-4743-9c49-2c14d5b7abe7::" providerId="AD" clId="Web-{01C43B90-9A77-8146-FB33-EA3029FAB6A8}" dt="2026-06-01T11:45:45.823" v="91"/>
        <pc:sldMkLst>
          <pc:docMk/>
          <pc:sldMk cId="2132296934" sldId="26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0T12:48:20.188"/>
    </inkml:context>
    <inkml:brush xml:id="br0">
      <inkml:brushProperty name="width" value="0.035" units="cm"/>
      <inkml:brushProperty name="height" value="0.03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A29A3F8-8757-A87F-54B5-C88F16E2963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2D6F36F-DFAD-3F1D-DFFA-E0004EA561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52" name="Google Shape;52;p:notes">
            <a:extLst>
              <a:ext uri="{FF2B5EF4-FFF2-40B4-BE49-F238E27FC236}">
                <a16:creationId xmlns:a16="http://schemas.microsoft.com/office/drawing/2014/main" id="{78485A57-96FB-B562-74AB-834E100A02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774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158750" indent="0">
              <a:buNone/>
            </a:pPr>
            <a:endParaRPr lang="nl-NL" dirty="0"/>
          </a:p>
        </p:txBody>
      </p:sp>
    </p:spTree>
    <p:extLst>
      <p:ext uri="{BB962C8B-B14F-4D97-AF65-F5344CB8AC3E}">
        <p14:creationId xmlns:p14="http://schemas.microsoft.com/office/powerpoint/2010/main" val="150860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d46e74fb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101" name="Google Shape;101;g3cd46e74fb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1C370EF0-3144-6108-68AA-B14564812454}"/>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A7F4EB96-6675-C824-E35A-5F5B7EDE04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101" name="Google Shape;101;g3cd46e74fb5_0_37:notes">
            <a:extLst>
              <a:ext uri="{FF2B5EF4-FFF2-40B4-BE49-F238E27FC236}">
                <a16:creationId xmlns:a16="http://schemas.microsoft.com/office/drawing/2014/main" id="{8B8680B2-DC2C-3F6B-6AD0-DB912DD98D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272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8DFBA50D-093F-02A6-A3E2-79A37FA6A8D6}"/>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D610BFAD-5530-A75A-CD4B-089C80296E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101" name="Google Shape;101;g3cd46e74fb5_0_37:notes">
            <a:extLst>
              <a:ext uri="{FF2B5EF4-FFF2-40B4-BE49-F238E27FC236}">
                <a16:creationId xmlns:a16="http://schemas.microsoft.com/office/drawing/2014/main" id="{D883204E-3B7F-707C-71F0-F0EB55AB25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772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6E0947EA-A69C-8A77-0E93-6A1096D52DD7}"/>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E273A47E-D082-1B4E-878C-47A359EFB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101" name="Google Shape;101;g3cd46e74fb5_0_37:notes">
            <a:extLst>
              <a:ext uri="{FF2B5EF4-FFF2-40B4-BE49-F238E27FC236}">
                <a16:creationId xmlns:a16="http://schemas.microsoft.com/office/drawing/2014/main" id="{6FDB98B1-07B1-C83F-F047-A98790C8A4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931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5679C67E-2539-C29F-D837-68EA1007DFF8}"/>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87C00BBD-FABB-2523-83F2-6F10CC72A2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101" name="Google Shape;101;g3cd46e74fb5_0_37:notes">
            <a:extLst>
              <a:ext uri="{FF2B5EF4-FFF2-40B4-BE49-F238E27FC236}">
                <a16:creationId xmlns:a16="http://schemas.microsoft.com/office/drawing/2014/main" id="{D861EDDD-3986-0A8C-6E9A-303D117FBC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843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d46e74f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58" name="Google Shape;58;g3cd46e74f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cd46e74f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65" name="Google Shape;65;g3cd46e74f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latin typeface="Hanken Grotesk" pitchFamily="2" charset="77"/>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latin typeface="Hanken Grotesk" pitchFamily="2" charset="77"/>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58750" indent="0">
              <a:buNone/>
            </a:pPr>
            <a:r>
              <a:rPr lang="nl-NL" noProof="0" dirty="0"/>
              <a:t>Zeggenschap is een term die veel gebruikt wordt in de gezondheidzorg en het sociaal domein. Maar wat bedoelen we er precies mee? Want zeggenschap gaat over veel verschillende onderwerpen. Een professional kan bijvoorbeeld zeggenschap hebben over de directe zorg aan een patiënt of cliënt. Ook kun je zeggenschap hebben binnen je team en organisatie, door mee te beslissen over beleid dat jouw beroep raakt, maar ook zeggenschap op landelijk niveau door mee te praten over belangrijke onderwerpen. En dan zijn er ook nog verschillende vormen van zeggenschap.  </a:t>
            </a:r>
          </a:p>
          <a:p>
            <a:pPr marL="158750" indent="0">
              <a:buNone/>
            </a:pPr>
            <a:endParaRPr lang="nl-NL" noProof="0" dirty="0"/>
          </a:p>
          <a:p>
            <a:pPr marL="158750" indent="0">
              <a:buNone/>
            </a:pPr>
            <a:r>
              <a:rPr lang="nl-NL" noProof="0" dirty="0"/>
              <a:t>Om te voorkomen dat het begrip zeggenschap verschillend wordt geïnterpreteerd, uitgelegd en ingezet, gebruikt het Landelijk Actieplan Zeggenschap (LAZ) de volgende definitie:  </a:t>
            </a:r>
          </a:p>
          <a:p>
            <a:pPr marL="158750" indent="0">
              <a:buNone/>
            </a:pPr>
            <a:endParaRPr lang="nl-NL" noProof="0" dirty="0"/>
          </a:p>
          <a:p>
            <a:pPr marL="158750" indent="0">
              <a:buNone/>
            </a:pPr>
            <a:r>
              <a:rPr lang="nl-NL" noProof="0" dirty="0"/>
              <a:t>Professionals in zorg en sociaal werk:  </a:t>
            </a:r>
          </a:p>
          <a:p>
            <a:r>
              <a:rPr lang="nl-NL" noProof="0" dirty="0"/>
              <a:t>kunnen zelf beslissen als het gaat over hun beroep, en  </a:t>
            </a:r>
          </a:p>
          <a:p>
            <a:r>
              <a:rPr lang="nl-NL" noProof="0" dirty="0"/>
              <a:t>krijgen en nemen inspraak en invloed wanneer zaken hun beroep raken. </a:t>
            </a:r>
          </a:p>
          <a:p>
            <a:endParaRPr lang="nl-NL" noProof="0" dirty="0"/>
          </a:p>
          <a:p>
            <a:pPr marL="158750" indent="0">
              <a:buNone/>
            </a:pPr>
            <a:r>
              <a:rPr lang="nl-NL" noProof="0" dirty="0"/>
              <a:t>Dit heeft altijd als doel om samen met anderen de kwaliteit van zorg en ondersteuning, én werktevredenheid te behouden of te verbeteren. Zo hebben zij invloed op beslissingen die hen raken, op individueel, team-, organisatie-, regionaal en landelijk niveau.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latin typeface="Hanken Grotesk" pitchFamily="2" charset="77"/>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latin typeface="Hanken Grotesk" pitchFamily="2" charset="77"/>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latin typeface="Hanken Grotesk" pitchFamily="2" charset="77"/>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latin typeface="Hanken Grotesk" pitchFamily="2" charset="77"/>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58750" indent="0">
              <a:buNone/>
            </a:pPr>
            <a:r>
              <a:rPr lang="nl-NL" noProof="0" dirty="0"/>
              <a:t>Zeggenschap is dus een waardevol middel om oplossingen te vinden voor de grote vraagstukken in de gezondheidszorg en samenleving zoals:  </a:t>
            </a:r>
          </a:p>
          <a:p>
            <a:r>
              <a:rPr lang="nl-NL" noProof="0" dirty="0"/>
              <a:t>Betere kwaliteit van zorg en leven  </a:t>
            </a:r>
          </a:p>
          <a:p>
            <a:r>
              <a:rPr lang="nl-NL" noProof="0" dirty="0"/>
              <a:t>Professionele ontwikkeling van het beroep </a:t>
            </a:r>
          </a:p>
          <a:p>
            <a:r>
              <a:rPr lang="nl-NL" noProof="0" dirty="0"/>
              <a:t>Behoud van professionals  </a:t>
            </a:r>
          </a:p>
          <a:p>
            <a:r>
              <a:rPr lang="nl-NL" noProof="0" dirty="0"/>
              <a:t>Toekomstbestendige zorg en dienstverlening  </a:t>
            </a:r>
          </a:p>
          <a:p>
            <a:endParaRPr lang="nl-NL" noProof="0" dirty="0"/>
          </a:p>
          <a:p>
            <a:pPr marL="158750" indent="0">
              <a:buNone/>
            </a:pPr>
            <a:r>
              <a:rPr lang="nl-NL" noProof="0" dirty="0"/>
              <a:t>Om met deze uitdagingen goede zorg en ondersteuning te kunnen blijven bieden, is het nodig dat professionals een sterke positie hebben, zowel binnen hun organisatie als op regionaal en landelijk niveau. Zeggenschap is een belangrijk middel om die positie te versterken. Wanneer professionals ervaren dat ze meer invloed op hun werk hebben, leidt dat tot meer motivatie en werkplezier, een positieve werkomgeving, minder ziekteverzuim, minder verloop en waardevolle oplossingen voor betere zorg en ondersteuning.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latin typeface="Hanken Grotesk" pitchFamily="2" charset="77"/>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latin typeface="Hanken Grotesk" pitchFamily="2" charset="77"/>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cd46e74f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93" name="Google Shape;93;g3cd46e74f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dirty="0"/>
              <a:t>De buitenste cirkel (betrokkenheid) bevat alle zaken waar we ons zorgen over maken, maar geen controle over hebben. De binnenste cirkel (onze invloed) bestaat uit zaken waar we direct iets aan kunnen veranderen. We focussen ons vandaag specifiek op die binnenste cirkel, omdat dit de enige plek is waar onze energie ook echt resultaat oplevert. Door onze aandacht hierop te richten voorkomen we dat we kostbare tijd verspillen aan frustraties waar we niets aan kunnen doen.</a:t>
            </a:r>
            <a:endParaRPr lang="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cd46e74fb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81" name="Google Shape;81;g3cd46e74f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SzPts val="1100"/>
              <a:buNone/>
            </a:pPr>
            <a:r>
              <a:rPr lang="nl-NL" u="sng" dirty="0"/>
              <a:t>Tip vooraf:</a:t>
            </a:r>
            <a:r>
              <a:rPr lang="nl-NL" u="none" dirty="0"/>
              <a:t> </a:t>
            </a:r>
            <a:r>
              <a:rPr lang="nl-NL" dirty="0"/>
              <a:t>Kijk naar de vragen van de ‘Spreek-je-uit-oproep’ voor inspiratie voor te bespreken vragen.</a:t>
            </a:r>
          </a:p>
          <a:p>
            <a:pPr marL="0" lvl="0" indent="0" algn="l" rtl="0">
              <a:spcBef>
                <a:spcPts val="1200"/>
              </a:spcBef>
              <a:spcAft>
                <a:spcPts val="0"/>
              </a:spcAft>
              <a:buSzPts val="1100"/>
              <a:buNone/>
            </a:pPr>
            <a:endParaRPr lang="nl-NL" dirty="0"/>
          </a:p>
          <a:p>
            <a:pPr marL="0" indent="0">
              <a:spcBef>
                <a:spcPts val="1200"/>
              </a:spcBef>
              <a:buNone/>
            </a:pPr>
            <a:r>
              <a:rPr lang="nl-NL">
                <a:latin typeface="Montserrat"/>
              </a:rPr>
              <a:t>Benodigdheden</a:t>
            </a:r>
            <a:endParaRPr lang="nl-NL" dirty="0">
              <a:latin typeface="Montserrat"/>
            </a:endParaRPr>
          </a:p>
          <a:p>
            <a:pPr marL="171450" indent="-171450">
              <a:spcBef>
                <a:spcPts val="1200"/>
              </a:spcBef>
              <a:buFont typeface="Calibri"/>
              <a:buChar char="-"/>
            </a:pPr>
            <a:r>
              <a:rPr lang="nl-NL">
                <a:latin typeface="Montserrat"/>
              </a:rPr>
              <a:t>Handleiding 'Het goede gesprek – input ophalen'</a:t>
            </a:r>
          </a:p>
          <a:p>
            <a:pPr marL="0" indent="0">
              <a:spcBef>
                <a:spcPts val="1200"/>
              </a:spcBef>
              <a:buNone/>
            </a:pPr>
            <a:endParaRPr lang="nl-NL" dirty="0">
              <a:latin typeface="Montserrat"/>
            </a:endParaRPr>
          </a:p>
          <a:p>
            <a:pPr marL="0" lvl="0" indent="0" algn="l" rtl="0">
              <a:spcBef>
                <a:spcPts val="1200"/>
              </a:spcBef>
              <a:spcAft>
                <a:spcPts val="0"/>
              </a:spcAft>
              <a:buSzPts val="1100"/>
              <a:buNone/>
            </a:pPr>
            <a:r>
              <a:rPr lang="nl-NL" dirty="0"/>
              <a:t>Instructies</a:t>
            </a:r>
          </a:p>
          <a:p>
            <a:pPr marL="0" lvl="0" indent="0" algn="l" rtl="0">
              <a:spcBef>
                <a:spcPts val="1200"/>
              </a:spcBef>
              <a:spcAft>
                <a:spcPts val="0"/>
              </a:spcAft>
              <a:buSzPts val="1100"/>
              <a:buNone/>
            </a:pPr>
            <a:r>
              <a:rPr lang="nl-NL" dirty="0"/>
              <a:t>1. Leg de eerste concrete vraag voor aan de groep.</a:t>
            </a:r>
          </a:p>
          <a:p>
            <a:pPr marL="0" lvl="0" indent="0" algn="l" rtl="0">
              <a:spcBef>
                <a:spcPts val="1200"/>
              </a:spcBef>
              <a:spcAft>
                <a:spcPts val="0"/>
              </a:spcAft>
              <a:buSzPts val="1100"/>
              <a:buNone/>
            </a:pPr>
            <a:r>
              <a:rPr lang="nl-NL" dirty="0"/>
              <a:t>2. Geef de deelnemers kort even de tijd om de vraag te laten landen en na te denken.</a:t>
            </a:r>
          </a:p>
          <a:p>
            <a:pPr marL="0" lvl="0" indent="0" algn="l" rtl="0">
              <a:spcBef>
                <a:spcPts val="1200"/>
              </a:spcBef>
              <a:spcAft>
                <a:spcPts val="0"/>
              </a:spcAft>
              <a:buSzPts val="1100"/>
              <a:buNone/>
            </a:pPr>
            <a:r>
              <a:rPr lang="nl-NL" dirty="0"/>
              <a:t>3. Open en begeleid het gesprek en vraag specifiek door naar de 'waarom' achter de ervaringen die de deelnemers delen.</a:t>
            </a:r>
          </a:p>
          <a:p>
            <a:pPr marL="0" lvl="0" indent="0" algn="l" rtl="0">
              <a:spcBef>
                <a:spcPts val="1200"/>
              </a:spcBef>
              <a:spcAft>
                <a:spcPts val="0"/>
              </a:spcAft>
              <a:buSzPts val="1100"/>
              <a:buNone/>
            </a:pPr>
            <a:r>
              <a:rPr lang="nl-NL" dirty="0"/>
              <a:t>4. Herhaal dit proces voor de alle vragen.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6929F09-7160-1AB8-726D-4E0025D19568}"/>
            </a:ext>
          </a:extLst>
        </p:cNvPr>
        <p:cNvGrpSpPr/>
        <p:nvPr/>
      </p:nvGrpSpPr>
      <p:grpSpPr>
        <a:xfrm>
          <a:off x="0" y="0"/>
          <a:ext cx="0" cy="0"/>
          <a:chOff x="0" y="0"/>
          <a:chExt cx="0" cy="0"/>
        </a:xfrm>
      </p:grpSpPr>
      <p:sp>
        <p:nvSpPr>
          <p:cNvPr id="80" name="Google Shape;80;g3cd46e74fb5_0_20:notes">
            <a:extLst>
              <a:ext uri="{FF2B5EF4-FFF2-40B4-BE49-F238E27FC236}">
                <a16:creationId xmlns:a16="http://schemas.microsoft.com/office/drawing/2014/main" id="{93F02E26-58AA-5D69-9E59-059375F0EF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81" name="Google Shape;81;g3cd46e74fb5_0_20:notes">
            <a:extLst>
              <a:ext uri="{FF2B5EF4-FFF2-40B4-BE49-F238E27FC236}">
                <a16:creationId xmlns:a16="http://schemas.microsoft.com/office/drawing/2014/main" id="{2E070168-E44F-8516-4D9A-830409F7F4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u="sng" dirty="0">
                <a:latin typeface="Montserrat"/>
              </a:rPr>
              <a:t>Tip vooraf:</a:t>
            </a:r>
            <a:r>
              <a:rPr lang="nl-NL" u="none" dirty="0">
                <a:latin typeface="Montserrat"/>
              </a:rPr>
              <a:t> </a:t>
            </a:r>
            <a:r>
              <a:rPr lang="nl-NL" dirty="0">
                <a:latin typeface="Montserrat"/>
              </a:rPr>
              <a:t>Kijk naar vraag 3 van de ‘Spreek-je-uit-oproep’ voor inspiratie op mogelijke thema's. Of gebruik de, zelf in te vullen, ‘Themakaarten – Teamspel: Wat-wil-jij-verbeteren-race!’ die je gratis kunt printen vanaf onze website. </a:t>
            </a:r>
            <a:endParaRPr lang="nl-NL" dirty="0"/>
          </a:p>
          <a:p>
            <a:pPr marL="158750" indent="0">
              <a:lnSpc>
                <a:spcPct val="115000"/>
              </a:lnSpc>
              <a:spcBef>
                <a:spcPts val="1200"/>
              </a:spcBef>
              <a:buClr>
                <a:schemeClr val="dk1"/>
              </a:buClr>
              <a:buNone/>
            </a:pPr>
            <a:endParaRPr lang="nl-NL" dirty="0"/>
          </a:p>
          <a:p>
            <a:pPr marL="158750" indent="0">
              <a:lnSpc>
                <a:spcPct val="115000"/>
              </a:lnSpc>
              <a:spcBef>
                <a:spcPts val="1200"/>
              </a:spcBef>
              <a:buClr>
                <a:schemeClr val="dk1"/>
              </a:buClr>
              <a:buNone/>
            </a:pPr>
            <a:r>
              <a:rPr lang="nl-NL" dirty="0"/>
              <a:t>Benodigdheden</a:t>
            </a:r>
          </a:p>
          <a:p>
            <a:pPr>
              <a:lnSpc>
                <a:spcPct val="115000"/>
              </a:lnSpc>
              <a:spcBef>
                <a:spcPts val="1200"/>
              </a:spcBef>
              <a:buClr>
                <a:schemeClr val="dk1"/>
              </a:buClr>
              <a:buFont typeface="Calibri"/>
              <a:buChar char="-"/>
            </a:pPr>
            <a:r>
              <a:rPr lang="nl-NL" dirty="0">
                <a:latin typeface="Montserrat"/>
              </a:rPr>
              <a:t>‘Handleiding - Het goede gesprek – input ophalen' </a:t>
            </a:r>
          </a:p>
          <a:p>
            <a:pPr>
              <a:lnSpc>
                <a:spcPct val="114999"/>
              </a:lnSpc>
              <a:spcBef>
                <a:spcPts val="1200"/>
              </a:spcBef>
              <a:buFont typeface="Calibri"/>
              <a:buChar char="-"/>
            </a:pPr>
            <a:r>
              <a:rPr lang="nl-NL" dirty="0">
                <a:latin typeface="Montserrat"/>
              </a:rPr>
              <a:t>Zelfgemaakt kaartjes met thema's (denk aan: veiligheid, roosters, vakmanschap, zeggenschap bij de patiënt/cliënt).</a:t>
            </a:r>
            <a:endParaRPr lang="nl-NL" dirty="0"/>
          </a:p>
          <a:p>
            <a:pPr>
              <a:lnSpc>
                <a:spcPct val="114999"/>
              </a:lnSpc>
              <a:spcBef>
                <a:spcPts val="1200"/>
              </a:spcBef>
              <a:buFont typeface="Calibri"/>
              <a:buChar char="-"/>
            </a:pPr>
            <a:r>
              <a:rPr lang="nl-NL" dirty="0">
                <a:latin typeface="Montserrat"/>
              </a:rPr>
              <a:t>Pennen en papier voor elke deelnemer.</a:t>
            </a:r>
            <a:endParaRPr lang="nl-NL" dirty="0"/>
          </a:p>
          <a:p>
            <a:pPr marL="158750" indent="0">
              <a:lnSpc>
                <a:spcPct val="115000"/>
              </a:lnSpc>
              <a:spcBef>
                <a:spcPts val="1200"/>
              </a:spcBef>
              <a:buClr>
                <a:schemeClr val="dk1"/>
              </a:buClr>
              <a:buNone/>
            </a:pPr>
            <a:endParaRPr lang="nl-NL" dirty="0"/>
          </a:p>
          <a:p>
            <a:pPr marL="158750" indent="0">
              <a:lnSpc>
                <a:spcPct val="115000"/>
              </a:lnSpc>
              <a:spcBef>
                <a:spcPts val="1200"/>
              </a:spcBef>
              <a:buClr>
                <a:schemeClr val="dk1"/>
              </a:buClr>
              <a:buNone/>
            </a:pPr>
            <a:r>
              <a:rPr lang="nl-NL" dirty="0"/>
              <a:t>Instructies</a:t>
            </a:r>
          </a:p>
          <a:p>
            <a:pPr marL="158750" indent="0">
              <a:lnSpc>
                <a:spcPct val="115000"/>
              </a:lnSpc>
              <a:spcBef>
                <a:spcPts val="1200"/>
              </a:spcBef>
              <a:buClr>
                <a:schemeClr val="dk1"/>
              </a:buClr>
              <a:buNone/>
            </a:pPr>
            <a:r>
              <a:rPr lang="nl-NL" dirty="0"/>
              <a:t>1. Leg de themakaartjes in stapeltjes open op de centrale tafel neer.</a:t>
            </a:r>
          </a:p>
          <a:p>
            <a:pPr marL="158750" indent="0">
              <a:lnSpc>
                <a:spcPct val="115000"/>
              </a:lnSpc>
              <a:spcBef>
                <a:spcPts val="1200"/>
              </a:spcBef>
              <a:buClr>
                <a:schemeClr val="dk1"/>
              </a:buClr>
              <a:buNone/>
            </a:pPr>
            <a:r>
              <a:rPr lang="nl-NL" dirty="0"/>
              <a:t>2. Vraag elke deelnemer één thema te selecteren dat hen persoonlijk aanspreekt.</a:t>
            </a:r>
          </a:p>
          <a:p>
            <a:pPr marL="158750" indent="0">
              <a:lnSpc>
                <a:spcPct val="115000"/>
              </a:lnSpc>
              <a:spcBef>
                <a:spcPts val="1200"/>
              </a:spcBef>
              <a:buClr>
                <a:schemeClr val="dk1"/>
              </a:buClr>
              <a:buNone/>
            </a:pPr>
            <a:r>
              <a:rPr lang="nl-NL" dirty="0"/>
              <a:t>3. Ruim na de uitleg enkele minuten stilte in. Vraag de deelnemers om een concrete praktijksituatie waarbij zij op dit punt invloed ervoeren (of misten) eerst voor zichzelf op te schrijven met zoveel mogelijk details. Zo verzamel je direct concrete input.</a:t>
            </a:r>
          </a:p>
          <a:p>
            <a:pPr marL="158750" indent="0">
              <a:lnSpc>
                <a:spcPct val="115000"/>
              </a:lnSpc>
              <a:spcBef>
                <a:spcPts val="1200"/>
              </a:spcBef>
              <a:buClr>
                <a:schemeClr val="dk1"/>
              </a:buClr>
              <a:buNone/>
            </a:pPr>
            <a:r>
              <a:rPr lang="nl-NL" dirty="0"/>
              <a:t>4. Voer daarna het groepsgesprek op basis van deze opgeschreven ervaringen. Vraag goed door naar de 'waarom' achter hun verhalen.</a:t>
            </a:r>
          </a:p>
          <a:p>
            <a:pPr marL="158750" indent="0">
              <a:lnSpc>
                <a:spcPct val="115000"/>
              </a:lnSpc>
              <a:spcBef>
                <a:spcPts val="1200"/>
              </a:spcBef>
              <a:buClr>
                <a:schemeClr val="dk1"/>
              </a:buClr>
              <a:buNone/>
            </a:pPr>
            <a:r>
              <a:rPr lang="nl-NL" dirty="0"/>
              <a:t>5. Herhaal de stappen als er tijd is, zodat deelnemers ook op andere thema's input kunnen leveren.</a:t>
            </a:r>
          </a:p>
        </p:txBody>
      </p:sp>
    </p:spTree>
    <p:extLst>
      <p:ext uri="{BB962C8B-B14F-4D97-AF65-F5344CB8AC3E}">
        <p14:creationId xmlns:p14="http://schemas.microsoft.com/office/powerpoint/2010/main" val="162244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cd46e74fb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87" name="Google Shape;87;g3cd46e74fb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u="sng" dirty="0">
                <a:latin typeface="Montserrat"/>
              </a:rPr>
              <a:t>Tip vooraf:</a:t>
            </a:r>
            <a:r>
              <a:rPr lang="nl-NL">
                <a:latin typeface="Montserrat"/>
              </a:rPr>
              <a:t> Kijk naar vraag 1, 2 en 3 van de ‘Spreek-je-uit-oproep’ voor inspiratie voor stellingen.</a:t>
            </a:r>
          </a:p>
          <a:p>
            <a:pPr marL="158750" indent="0">
              <a:lnSpc>
                <a:spcPct val="115000"/>
              </a:lnSpc>
              <a:spcBef>
                <a:spcPts val="1200"/>
              </a:spcBef>
              <a:buClr>
                <a:schemeClr val="dk1"/>
              </a:buClr>
              <a:buNone/>
            </a:pPr>
            <a:endParaRPr lang="nl-NL" dirty="0"/>
          </a:p>
          <a:p>
            <a:pPr marL="158750" indent="0">
              <a:lnSpc>
                <a:spcPct val="115000"/>
              </a:lnSpc>
              <a:spcBef>
                <a:spcPts val="1200"/>
              </a:spcBef>
              <a:buClr>
                <a:schemeClr val="dk1"/>
              </a:buClr>
              <a:buNone/>
            </a:pPr>
            <a:r>
              <a:rPr lang="nl-NL" dirty="0"/>
              <a:t>Benodigdheden</a:t>
            </a:r>
          </a:p>
          <a:p>
            <a:pPr>
              <a:lnSpc>
                <a:spcPct val="115000"/>
              </a:lnSpc>
              <a:spcBef>
                <a:spcPts val="1200"/>
              </a:spcBef>
              <a:buClr>
                <a:schemeClr val="dk1"/>
              </a:buClr>
              <a:buFont typeface="Calibri"/>
              <a:buChar char="-"/>
            </a:pPr>
            <a:r>
              <a:rPr lang="nl-NL">
                <a:latin typeface="Montserrat"/>
              </a:rPr>
              <a:t>Handleiding 'Het goede gesprek – input ophalen'</a:t>
            </a:r>
            <a:endParaRPr lang="nl-NL" dirty="0"/>
          </a:p>
          <a:p>
            <a:pPr>
              <a:lnSpc>
                <a:spcPct val="114999"/>
              </a:lnSpc>
              <a:spcBef>
                <a:spcPts val="1200"/>
              </a:spcBef>
              <a:buFont typeface="Calibri"/>
              <a:buChar char="-"/>
            </a:pPr>
            <a:r>
              <a:rPr lang="nl-NL">
                <a:latin typeface="Montserrat"/>
              </a:rPr>
              <a:t>Voldoende vrije ruimte in de kamer zodat alle deelnemers zich op een lijn kunnen opstellen.</a:t>
            </a:r>
          </a:p>
          <a:p>
            <a:pPr marL="158750" indent="0">
              <a:lnSpc>
                <a:spcPct val="115000"/>
              </a:lnSpc>
              <a:spcBef>
                <a:spcPts val="1200"/>
              </a:spcBef>
              <a:buClr>
                <a:schemeClr val="dk1"/>
              </a:buClr>
              <a:buNone/>
            </a:pPr>
            <a:endParaRPr lang="nl-NL" dirty="0"/>
          </a:p>
          <a:p>
            <a:pPr marL="158750" indent="0">
              <a:lnSpc>
                <a:spcPct val="115000"/>
              </a:lnSpc>
              <a:spcBef>
                <a:spcPts val="1200"/>
              </a:spcBef>
              <a:buClr>
                <a:schemeClr val="dk1"/>
              </a:buClr>
              <a:buNone/>
            </a:pPr>
            <a:r>
              <a:rPr lang="nl-NL" dirty="0"/>
              <a:t>1. Lees de eerste voorbereide stelling rustig en duidelijk voor.</a:t>
            </a:r>
          </a:p>
          <a:p>
            <a:pPr marL="158750" indent="0">
              <a:lnSpc>
                <a:spcPct val="115000"/>
              </a:lnSpc>
              <a:spcBef>
                <a:spcPts val="1200"/>
              </a:spcBef>
              <a:buClr>
                <a:schemeClr val="dk1"/>
              </a:buClr>
              <a:buNone/>
            </a:pPr>
            <a:r>
              <a:rPr lang="nl-NL" dirty="0"/>
              <a:t>2. Vraag de deelnemers om fysiek positie te kiezen op een denkbeeldige lijn in de ruimte: van 'helemaal mee oneens' aan de ene kant tot 'helemaal mee eens' aan de andere kant.</a:t>
            </a:r>
          </a:p>
          <a:p>
            <a:pPr marL="158750" indent="0">
              <a:lnSpc>
                <a:spcPct val="115000"/>
              </a:lnSpc>
              <a:spcBef>
                <a:spcPts val="1200"/>
              </a:spcBef>
              <a:buClr>
                <a:schemeClr val="dk1"/>
              </a:buClr>
              <a:buNone/>
            </a:pPr>
            <a:r>
              <a:rPr lang="nl-NL">
                <a:latin typeface="Montserrat"/>
              </a:rPr>
              <a:t>3. Vraag vervolgens aan de deelnemers aan beide uiteinden én in het midden 'waarom' zij precies op die plek staan. Blijf doorvragen op de onderliggende argumenten en emoties; dit levert de meest waardevolle en diepgaande discussies op. </a:t>
            </a:r>
            <a:r>
              <a:rPr lang="nl-NL"/>
              <a:t>Vraag bijvoorbeeld naar een concrete situatie of wat iets voor iemand belangrijk maakt.</a:t>
            </a:r>
            <a:endParaRPr lang="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b="0" i="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b="0" i="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dirty="0"/>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b="0" i="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dirty="0"/>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b="0" i="0"/>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dirty="0"/>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b="0" i="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b="0" i="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dirty="0"/>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dirty="0"/>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b="0" i="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dirty="0"/>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dirty="0"/>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b="0" i="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b="0" i="0" dirty="0">
              <a:latin typeface="Montserrat" pitchFamily="2" charset="77"/>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b="0" i="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b="0" i="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b="0" i="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b="0" i="0"/>
            </a:lvl1pPr>
          </a:lstStyle>
          <a:p>
            <a:endParaRPr dirty="0"/>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b="0" i="0">
                <a:solidFill>
                  <a:schemeClr val="dk2"/>
                </a:solidFill>
                <a:latin typeface="Montserrat" pitchFamily="2" charset="77"/>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nl-NL" smtClean="0"/>
              <a:pPr/>
              <a:t>‹nr.›</a:t>
            </a:fld>
            <a:endParaRPr lang="nl-NL"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53">
          <a:extLst>
            <a:ext uri="{FF2B5EF4-FFF2-40B4-BE49-F238E27FC236}">
              <a16:creationId xmlns:a16="http://schemas.microsoft.com/office/drawing/2014/main" id="{DF3B7755-F555-87F9-5C78-4EC9E301BD37}"/>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A3F1A94F-A33E-14F8-DA63-A0EB8D9D5159}"/>
                  </a:ext>
                </a:extLst>
              </p14:cNvPr>
              <p14:cNvContentPartPr/>
              <p14:nvPr/>
            </p14:nvContentPartPr>
            <p14:xfrm>
              <a:off x="-735752" y="3824484"/>
              <a:ext cx="480" cy="480"/>
            </p14:xfrm>
          </p:contentPart>
        </mc:Choice>
        <mc:Fallback xmlns="">
          <p:pic>
            <p:nvPicPr>
              <p:cNvPr id="2" name="Inkt 1">
                <a:extLst>
                  <a:ext uri="{FF2B5EF4-FFF2-40B4-BE49-F238E27FC236}">
                    <a16:creationId xmlns:a16="http://schemas.microsoft.com/office/drawing/2014/main" id="{A3F1A94F-A33E-14F8-DA63-A0EB8D9D5159}"/>
                  </a:ext>
                </a:extLst>
              </p:cNvPr>
              <p:cNvPicPr/>
              <p:nvPr/>
            </p:nvPicPr>
            <p:blipFill>
              <a:blip r:embed="rId5"/>
              <a:stretch>
                <a:fillRect/>
              </a:stretch>
            </p:blipFill>
            <p:spPr>
              <a:xfrm>
                <a:off x="-743912" y="3816324"/>
                <a:ext cx="16800" cy="16800"/>
              </a:xfrm>
              <a:prstGeom prst="rect">
                <a:avLst/>
              </a:prstGeom>
            </p:spPr>
          </p:pic>
        </mc:Fallback>
      </mc:AlternateContent>
      <p:pic>
        <p:nvPicPr>
          <p:cNvPr id="8" name="Afbeelding 7">
            <a:extLst>
              <a:ext uri="{FF2B5EF4-FFF2-40B4-BE49-F238E27FC236}">
                <a16:creationId xmlns:a16="http://schemas.microsoft.com/office/drawing/2014/main" id="{A981D5FC-EFC4-7CB0-2F24-60C9428BBFD7}"/>
              </a:ext>
            </a:extLst>
          </p:cNvPr>
          <p:cNvPicPr>
            <a:picLocks noChangeAspect="1"/>
          </p:cNvPicPr>
          <p:nvPr/>
        </p:nvPicPr>
        <p:blipFill>
          <a:blip r:embed="rId6"/>
          <a:stretch>
            <a:fillRect/>
          </a:stretch>
        </p:blipFill>
        <p:spPr>
          <a:xfrm>
            <a:off x="278405" y="212500"/>
            <a:ext cx="1720111" cy="441273"/>
          </a:xfrm>
          <a:prstGeom prst="rect">
            <a:avLst/>
          </a:prstGeom>
        </p:spPr>
      </p:pic>
      <p:sp>
        <p:nvSpPr>
          <p:cNvPr id="16" name="Rechthoek 1">
            <a:extLst>
              <a:ext uri="{FF2B5EF4-FFF2-40B4-BE49-F238E27FC236}">
                <a16:creationId xmlns:a16="http://schemas.microsoft.com/office/drawing/2014/main" id="{545A6906-1144-0A75-C724-B37E6C0194D8}"/>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7" name="Google Shape;86;p13">
            <a:extLst>
              <a:ext uri="{FF2B5EF4-FFF2-40B4-BE49-F238E27FC236}">
                <a16:creationId xmlns:a16="http://schemas.microsoft.com/office/drawing/2014/main" id="{F3B7BA03-8656-3360-A185-E401BB72BD7C}"/>
              </a:ext>
            </a:extLst>
          </p:cNvPr>
          <p:cNvSpPr txBox="1"/>
          <p:nvPr/>
        </p:nvSpPr>
        <p:spPr>
          <a:xfrm>
            <a:off x="605111" y="1701393"/>
            <a:ext cx="10983594" cy="2031325"/>
          </a:xfrm>
          <a:prstGeom prst="rect">
            <a:avLst/>
          </a:prstGeom>
          <a:noFill/>
          <a:ln>
            <a:noFill/>
          </a:ln>
        </p:spPr>
        <p:txBody>
          <a:bodyPr spcFirstLastPara="1" wrap="square" lIns="0" tIns="0" rIns="0" bIns="0" anchor="t" anchorCtr="0">
            <a:spAutoFit/>
          </a:bodyPr>
          <a:lstStyle/>
          <a:p>
            <a:pPr algn="ctr">
              <a:lnSpc>
                <a:spcPct val="110000"/>
              </a:lnSpc>
            </a:pPr>
            <a:r>
              <a:rPr lang="nl-NL" sz="6000" b="1" noProof="0" dirty="0">
                <a:solidFill>
                  <a:schemeClr val="tx1"/>
                </a:solidFill>
                <a:latin typeface="Montserrat"/>
                <a:sym typeface="Playfair Display"/>
              </a:rPr>
              <a:t>Het goede gesprek:</a:t>
            </a:r>
          </a:p>
          <a:p>
            <a:pPr algn="ctr">
              <a:lnSpc>
                <a:spcPct val="110000"/>
              </a:lnSpc>
            </a:pPr>
            <a:r>
              <a:rPr lang="nl-NL" sz="6000" b="1" dirty="0">
                <a:solidFill>
                  <a:schemeClr val="tx1"/>
                </a:solidFill>
                <a:latin typeface="Montserrat"/>
                <a:sym typeface="Playfair Display"/>
              </a:rPr>
              <a:t>input ophalen</a:t>
            </a:r>
            <a:endParaRPr lang="nl-NL" b="1" noProof="0" dirty="0">
              <a:solidFill>
                <a:schemeClr val="tx1"/>
              </a:solidFill>
              <a:latin typeface="Montserrat" pitchFamily="2" charset="77"/>
            </a:endParaRPr>
          </a:p>
        </p:txBody>
      </p:sp>
      <p:sp>
        <p:nvSpPr>
          <p:cNvPr id="18" name="Google Shape;87;p13">
            <a:extLst>
              <a:ext uri="{FF2B5EF4-FFF2-40B4-BE49-F238E27FC236}">
                <a16:creationId xmlns:a16="http://schemas.microsoft.com/office/drawing/2014/main" id="{E689D68C-B727-03B6-B72E-86D027BE9721}"/>
              </a:ext>
            </a:extLst>
          </p:cNvPr>
          <p:cNvSpPr txBox="1"/>
          <p:nvPr/>
        </p:nvSpPr>
        <p:spPr>
          <a:xfrm>
            <a:off x="4079111" y="4119149"/>
            <a:ext cx="4033777" cy="443198"/>
          </a:xfrm>
          <a:prstGeom prst="rect">
            <a:avLst/>
          </a:prstGeom>
          <a:noFill/>
          <a:ln>
            <a:noFill/>
          </a:ln>
        </p:spPr>
        <p:txBody>
          <a:bodyPr spcFirstLastPara="1" wrap="square" lIns="0" tIns="0" rIns="0" bIns="0" anchor="t" anchorCtr="0">
            <a:spAutoFit/>
          </a:bodyPr>
          <a:lstStyle/>
          <a:p>
            <a:pPr algn="ctr">
              <a:lnSpc>
                <a:spcPct val="159944"/>
              </a:lnSpc>
            </a:pPr>
            <a:r>
              <a:rPr lang="nl-NL" sz="1800" b="1" noProof="0" dirty="0">
                <a:solidFill>
                  <a:schemeClr val="tx1"/>
                </a:solidFill>
                <a:latin typeface="Montserrat" pitchFamily="2" charset="77"/>
                <a:ea typeface="Inter"/>
              </a:rPr>
              <a:t>Wat speelt er in de organisatie?</a:t>
            </a:r>
          </a:p>
        </p:txBody>
      </p:sp>
      <p:pic>
        <p:nvPicPr>
          <p:cNvPr id="21" name="Afbeelding 20">
            <a:extLst>
              <a:ext uri="{FF2B5EF4-FFF2-40B4-BE49-F238E27FC236}">
                <a16:creationId xmlns:a16="http://schemas.microsoft.com/office/drawing/2014/main" id="{3C0115AB-0759-24F7-BBFD-393627820940}"/>
              </a:ext>
            </a:extLst>
          </p:cNvPr>
          <p:cNvPicPr>
            <a:picLocks noChangeAspect="1"/>
          </p:cNvPicPr>
          <p:nvPr/>
        </p:nvPicPr>
        <p:blipFill>
          <a:blip r:embed="rId7"/>
          <a:stretch>
            <a:fillRect/>
          </a:stretch>
        </p:blipFill>
        <p:spPr>
          <a:xfrm>
            <a:off x="1498140" y="3816794"/>
            <a:ext cx="2054506" cy="2054506"/>
          </a:xfrm>
          <a:prstGeom prst="rect">
            <a:avLst/>
          </a:prstGeom>
        </p:spPr>
      </p:pic>
      <p:pic>
        <p:nvPicPr>
          <p:cNvPr id="23" name="Afbeelding 22">
            <a:extLst>
              <a:ext uri="{FF2B5EF4-FFF2-40B4-BE49-F238E27FC236}">
                <a16:creationId xmlns:a16="http://schemas.microsoft.com/office/drawing/2014/main" id="{8BA00449-0381-6D55-5A87-20A5B96E1217}"/>
              </a:ext>
            </a:extLst>
          </p:cNvPr>
          <p:cNvPicPr>
            <a:picLocks noChangeAspect="1"/>
          </p:cNvPicPr>
          <p:nvPr/>
        </p:nvPicPr>
        <p:blipFill>
          <a:blip r:embed="rId8"/>
          <a:stretch>
            <a:fillRect/>
          </a:stretch>
        </p:blipFill>
        <p:spPr>
          <a:xfrm>
            <a:off x="8490352" y="3931730"/>
            <a:ext cx="2054506" cy="2054506"/>
          </a:xfrm>
          <a:prstGeom prst="rect">
            <a:avLst/>
          </a:prstGeom>
        </p:spPr>
      </p:pic>
      <p:sp>
        <p:nvSpPr>
          <p:cNvPr id="3" name="Tekstvak 2">
            <a:extLst>
              <a:ext uri="{FF2B5EF4-FFF2-40B4-BE49-F238E27FC236}">
                <a16:creationId xmlns:a16="http://schemas.microsoft.com/office/drawing/2014/main" id="{44E2A2C2-F04F-FFDA-7D62-B1C7700EB157}"/>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95273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DD63F2C-3A95-8EEB-412C-3AA4125AE1EF}"/>
              </a:ext>
            </a:extLst>
          </p:cNvPr>
          <p:cNvSpPr txBox="1">
            <a:spLocks/>
          </p:cNvSpPr>
          <p:nvPr/>
        </p:nvSpPr>
        <p:spPr>
          <a:xfrm>
            <a:off x="6447951" y="56772"/>
            <a:ext cx="4786584" cy="677961"/>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1400" b="0" dirty="0">
                <a:solidFill>
                  <a:schemeClr val="tx1"/>
                </a:solidFill>
                <a:latin typeface="Hanken Grotesk" pitchFamily="2" charset="77"/>
              </a:rPr>
              <a:t>Datum:      	[datum]</a:t>
            </a:r>
          </a:p>
          <a:p>
            <a:r>
              <a:rPr lang="nl-NL" sz="1400" b="0" dirty="0">
                <a:solidFill>
                  <a:schemeClr val="tx1"/>
                </a:solidFill>
                <a:latin typeface="Hanken Grotesk" pitchFamily="2" charset="77"/>
              </a:rPr>
              <a:t>Aanwezigen:	[namen of functies]</a:t>
            </a:r>
          </a:p>
        </p:txBody>
      </p:sp>
      <p:pic>
        <p:nvPicPr>
          <p:cNvPr id="4" name="Afbeelding 3">
            <a:extLst>
              <a:ext uri="{FF2B5EF4-FFF2-40B4-BE49-F238E27FC236}">
                <a16:creationId xmlns:a16="http://schemas.microsoft.com/office/drawing/2014/main" id="{5410E189-FC00-61EF-1DE3-4FD230570845}"/>
              </a:ext>
            </a:extLst>
          </p:cNvPr>
          <p:cNvPicPr>
            <a:picLocks noChangeAspect="1"/>
          </p:cNvPicPr>
          <p:nvPr/>
        </p:nvPicPr>
        <p:blipFill>
          <a:blip r:embed="rId3"/>
          <a:stretch>
            <a:fillRect/>
          </a:stretch>
        </p:blipFill>
        <p:spPr>
          <a:xfrm>
            <a:off x="278405" y="212500"/>
            <a:ext cx="1720111" cy="441273"/>
          </a:xfrm>
          <a:prstGeom prst="rect">
            <a:avLst/>
          </a:prstGeom>
        </p:spPr>
      </p:pic>
      <p:sp>
        <p:nvSpPr>
          <p:cNvPr id="6" name="Google Shape;60;p14">
            <a:extLst>
              <a:ext uri="{FF2B5EF4-FFF2-40B4-BE49-F238E27FC236}">
                <a16:creationId xmlns:a16="http://schemas.microsoft.com/office/drawing/2014/main" id="{1EBD6CAC-74CB-73D8-E063-BC36FF81316F}"/>
              </a:ext>
            </a:extLst>
          </p:cNvPr>
          <p:cNvSpPr txBox="1">
            <a:spLocks/>
          </p:cNvSpPr>
          <p:nvPr/>
        </p:nvSpPr>
        <p:spPr>
          <a:xfrm>
            <a:off x="415599" y="971413"/>
            <a:ext cx="11530136"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dirty="0">
                <a:latin typeface="Montserrat" pitchFamily="2" charset="77"/>
              </a:rPr>
              <a:t>Notulen</a:t>
            </a:r>
          </a:p>
          <a:p>
            <a:r>
              <a:rPr lang="nl-NL" sz="3500" dirty="0">
                <a:latin typeface="Montserrat" pitchFamily="2" charset="77"/>
              </a:rPr>
              <a:t>Wat zijn de behoeften rondom zeggenschap?</a:t>
            </a:r>
          </a:p>
        </p:txBody>
      </p:sp>
      <p:sp>
        <p:nvSpPr>
          <p:cNvPr id="7" name="Google Shape;62;p14">
            <a:extLst>
              <a:ext uri="{FF2B5EF4-FFF2-40B4-BE49-F238E27FC236}">
                <a16:creationId xmlns:a16="http://schemas.microsoft.com/office/drawing/2014/main" id="{BFA6C376-A03A-366D-E252-FE8B11E31AED}"/>
              </a:ext>
            </a:extLst>
          </p:cNvPr>
          <p:cNvSpPr txBox="1">
            <a:spLocks/>
          </p:cNvSpPr>
          <p:nvPr/>
        </p:nvSpPr>
        <p:spPr>
          <a:xfrm>
            <a:off x="415598" y="2284304"/>
            <a:ext cx="8849425" cy="2012743"/>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nl-NL" sz="2000" dirty="0">
                <a:solidFill>
                  <a:schemeClr val="tx1"/>
                </a:solidFill>
                <a:latin typeface="Montserrat" pitchFamily="2" charset="77"/>
              </a:rPr>
              <a:t>Belangrijkste punten die zijn besproken:</a:t>
            </a:r>
          </a:p>
          <a:p>
            <a:endParaRPr lang="nl-NL" sz="1600" b="0" dirty="0">
              <a:solidFill>
                <a:schemeClr val="tx1"/>
              </a:solidFill>
              <a:latin typeface="Montserrat" pitchFamily="2" charset="77"/>
            </a:endParaRPr>
          </a:p>
          <a:p>
            <a:pPr>
              <a:lnSpc>
                <a:spcPct val="150000"/>
              </a:lnSpc>
            </a:pPr>
            <a:r>
              <a:rPr lang="nl-NL" sz="1400" b="0" dirty="0">
                <a:solidFill>
                  <a:schemeClr val="tx1"/>
                </a:solidFill>
                <a:latin typeface="Hanken Grotesk" pitchFamily="2" charset="77"/>
              </a:rPr>
              <a:t>[…]</a:t>
            </a:r>
          </a:p>
        </p:txBody>
      </p:sp>
      <p:sp>
        <p:nvSpPr>
          <p:cNvPr id="2" name="Tekstvak 1">
            <a:extLst>
              <a:ext uri="{FF2B5EF4-FFF2-40B4-BE49-F238E27FC236}">
                <a16:creationId xmlns:a16="http://schemas.microsoft.com/office/drawing/2014/main" id="{F1490A13-3677-606C-2C57-52C39189B157}"/>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199580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p:cNvGrpSpPr/>
        <p:nvPr/>
      </p:nvGrpSpPr>
      <p:grpSpPr>
        <a:xfrm>
          <a:off x="0" y="0"/>
          <a:ext cx="0" cy="0"/>
          <a:chOff x="0" y="0"/>
          <a:chExt cx="0" cy="0"/>
        </a:xfrm>
      </p:grpSpPr>
      <p:pic>
        <p:nvPicPr>
          <p:cNvPr id="2" name="Afbeelding 1">
            <a:extLst>
              <a:ext uri="{FF2B5EF4-FFF2-40B4-BE49-F238E27FC236}">
                <a16:creationId xmlns:a16="http://schemas.microsoft.com/office/drawing/2014/main" id="{F12767CD-1039-72DC-08C7-BB79460183E3}"/>
              </a:ext>
            </a:extLst>
          </p:cNvPr>
          <p:cNvPicPr>
            <a:picLocks noChangeAspect="1"/>
          </p:cNvPicPr>
          <p:nvPr/>
        </p:nvPicPr>
        <p:blipFill>
          <a:blip r:embed="rId3"/>
          <a:stretch>
            <a:fillRect/>
          </a:stretch>
        </p:blipFill>
        <p:spPr>
          <a:xfrm>
            <a:off x="278405" y="212500"/>
            <a:ext cx="1720111" cy="441273"/>
          </a:xfrm>
          <a:prstGeom prst="rect">
            <a:avLst/>
          </a:prstGeom>
        </p:spPr>
      </p:pic>
      <p:sp>
        <p:nvSpPr>
          <p:cNvPr id="4" name="Google Shape;86;p13">
            <a:extLst>
              <a:ext uri="{FF2B5EF4-FFF2-40B4-BE49-F238E27FC236}">
                <a16:creationId xmlns:a16="http://schemas.microsoft.com/office/drawing/2014/main" id="{7A57280F-68AD-47C4-FC53-DC31BD683281}"/>
              </a:ext>
            </a:extLst>
          </p:cNvPr>
          <p:cNvSpPr txBox="1"/>
          <p:nvPr/>
        </p:nvSpPr>
        <p:spPr>
          <a:xfrm>
            <a:off x="2168333" y="2375430"/>
            <a:ext cx="7855328" cy="2031325"/>
          </a:xfrm>
          <a:prstGeom prst="rect">
            <a:avLst/>
          </a:prstGeom>
          <a:noFill/>
          <a:ln>
            <a:noFill/>
          </a:ln>
        </p:spPr>
        <p:txBody>
          <a:bodyPr spcFirstLastPara="1" wrap="square" lIns="0" tIns="0" rIns="0" bIns="0" anchor="t" anchorCtr="0">
            <a:spAutoFit/>
          </a:bodyPr>
          <a:lstStyle/>
          <a:p>
            <a:pPr algn="ctr">
              <a:lnSpc>
                <a:spcPct val="110000"/>
              </a:lnSpc>
            </a:pPr>
            <a:r>
              <a:rPr lang="nl-NL" sz="6000" b="1" noProof="0" dirty="0">
                <a:solidFill>
                  <a:schemeClr val="tx1"/>
                </a:solidFill>
                <a:latin typeface="Montserrat"/>
                <a:sym typeface="Playfair Display"/>
              </a:rPr>
              <a:t>Wat gebeurt er met de input?</a:t>
            </a:r>
            <a:endParaRPr lang="nl-NL" b="1" noProof="0" dirty="0">
              <a:solidFill>
                <a:schemeClr val="tx1"/>
              </a:solidFill>
              <a:latin typeface="Montserrat" pitchFamily="2" charset="77"/>
            </a:endParaRPr>
          </a:p>
        </p:txBody>
      </p:sp>
      <p:sp>
        <p:nvSpPr>
          <p:cNvPr id="5" name="Google Shape;87;p13">
            <a:extLst>
              <a:ext uri="{FF2B5EF4-FFF2-40B4-BE49-F238E27FC236}">
                <a16:creationId xmlns:a16="http://schemas.microsoft.com/office/drawing/2014/main" id="{67C73EC1-3AC2-130D-8D31-6D362B20280E}"/>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indent="0" algn="ctr">
              <a:lnSpc>
                <a:spcPct val="120000"/>
              </a:lnSpc>
              <a:buNone/>
            </a:pPr>
            <a:r>
              <a:rPr lang="nl-NL" sz="1800" b="1" noProof="0" dirty="0">
                <a:solidFill>
                  <a:schemeClr val="tx1"/>
                </a:solidFill>
                <a:latin typeface="Montserrat"/>
              </a:rPr>
              <a:t>Wij nemen deze input mee in het bepalen van vervolgstappen, prioriteiten en mogelijke doelen ​</a:t>
            </a:r>
          </a:p>
        </p:txBody>
      </p:sp>
      <p:sp>
        <p:nvSpPr>
          <p:cNvPr id="8" name="Google Shape;88;p13">
            <a:extLst>
              <a:ext uri="{FF2B5EF4-FFF2-40B4-BE49-F238E27FC236}">
                <a16:creationId xmlns:a16="http://schemas.microsoft.com/office/drawing/2014/main" id="{AD6D74A6-09FF-6CBF-6165-F05859A754C6}"/>
              </a:ext>
            </a:extLst>
          </p:cNvPr>
          <p:cNvSpPr txBox="1"/>
          <p:nvPr/>
        </p:nvSpPr>
        <p:spPr>
          <a:xfrm>
            <a:off x="4333875" y="1574498"/>
            <a:ext cx="3524250" cy="3693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1" u="none" strike="noStrike" dirty="0">
                <a:solidFill>
                  <a:schemeClr val="tx1"/>
                </a:solidFill>
                <a:latin typeface="Montserrat" pitchFamily="2" charset="77"/>
                <a:ea typeface="Inter"/>
                <a:cs typeface="Inter"/>
                <a:sym typeface="Inter"/>
              </a:rPr>
              <a:t>Wat nu?</a:t>
            </a:r>
            <a:endParaRPr lang="en-US" dirty="0">
              <a:solidFill>
                <a:schemeClr val="tx1"/>
              </a:solidFill>
              <a:latin typeface="Montserrat" pitchFamily="2" charset="77"/>
            </a:endParaRPr>
          </a:p>
        </p:txBody>
      </p:sp>
      <p:pic>
        <p:nvPicPr>
          <p:cNvPr id="12" name="Afbeelding 11">
            <a:extLst>
              <a:ext uri="{FF2B5EF4-FFF2-40B4-BE49-F238E27FC236}">
                <a16:creationId xmlns:a16="http://schemas.microsoft.com/office/drawing/2014/main" id="{6124F9DC-88AC-39D3-B00F-FC107AC72F7A}"/>
              </a:ext>
            </a:extLst>
          </p:cNvPr>
          <p:cNvPicPr>
            <a:picLocks noChangeAspect="1"/>
          </p:cNvPicPr>
          <p:nvPr/>
        </p:nvPicPr>
        <p:blipFill>
          <a:blip r:embed="rId4"/>
          <a:stretch>
            <a:fillRect/>
          </a:stretch>
        </p:blipFill>
        <p:spPr>
          <a:xfrm>
            <a:off x="35801" y="1004959"/>
            <a:ext cx="2855261" cy="6411359"/>
          </a:xfrm>
          <a:prstGeom prst="rect">
            <a:avLst/>
          </a:prstGeom>
        </p:spPr>
      </p:pic>
      <p:sp>
        <p:nvSpPr>
          <p:cNvPr id="3" name="Tekstvak 2">
            <a:extLst>
              <a:ext uri="{FF2B5EF4-FFF2-40B4-BE49-F238E27FC236}">
                <a16:creationId xmlns:a16="http://schemas.microsoft.com/office/drawing/2014/main" id="{D0F62550-93D5-8BB9-82F3-4EC254AC1C1A}"/>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A9E38461-E8C2-C3BE-38DA-067D5BC700B4}"/>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26093A64-7140-AAD1-C682-F7A52BC1DC70}"/>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63E55E5F-F647-D77A-5777-C00C96EA0057}"/>
              </a:ext>
            </a:extLst>
          </p:cNvPr>
          <p:cNvSpPr txBox="1"/>
          <p:nvPr/>
        </p:nvSpPr>
        <p:spPr>
          <a:xfrm>
            <a:off x="1658468" y="2375430"/>
            <a:ext cx="8875058" cy="2031325"/>
          </a:xfrm>
          <a:prstGeom prst="rect">
            <a:avLst/>
          </a:prstGeom>
          <a:noFill/>
          <a:ln>
            <a:noFill/>
          </a:ln>
        </p:spPr>
        <p:txBody>
          <a:bodyPr spcFirstLastPara="1" wrap="square" lIns="0" tIns="0" rIns="0" bIns="0" anchor="t" anchorCtr="0">
            <a:spAutoFit/>
          </a:bodyPr>
          <a:lstStyle/>
          <a:p>
            <a:pPr algn="ctr">
              <a:lnSpc>
                <a:spcPct val="110000"/>
              </a:lnSpc>
            </a:pPr>
            <a:r>
              <a:rPr lang="nl-NL" sz="6000" b="1" noProof="0" dirty="0">
                <a:solidFill>
                  <a:schemeClr val="tx1"/>
                </a:solidFill>
                <a:latin typeface="Montserrat"/>
                <a:sym typeface="Playfair Display"/>
              </a:rPr>
              <a:t>Ga het gesprek aan binnen je eigen team</a:t>
            </a:r>
            <a:endParaRPr lang="nl-NL" b="1" noProof="0" dirty="0">
              <a:solidFill>
                <a:schemeClr val="tx1"/>
              </a:solidFill>
              <a:latin typeface="Montserrat" pitchFamily="2" charset="77"/>
            </a:endParaRPr>
          </a:p>
        </p:txBody>
      </p:sp>
      <p:sp>
        <p:nvSpPr>
          <p:cNvPr id="4" name="Google Shape;87;p13">
            <a:extLst>
              <a:ext uri="{FF2B5EF4-FFF2-40B4-BE49-F238E27FC236}">
                <a16:creationId xmlns:a16="http://schemas.microsoft.com/office/drawing/2014/main" id="{5A74A554-A024-B4F6-CB7F-93606908DBB9}"/>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indent="0" algn="ctr">
              <a:lnSpc>
                <a:spcPct val="120000"/>
              </a:lnSpc>
              <a:buNone/>
            </a:pPr>
            <a:r>
              <a:rPr lang="nl-NL" sz="1800" b="1" noProof="0" dirty="0">
                <a:solidFill>
                  <a:schemeClr val="tx1"/>
                </a:solidFill>
                <a:latin typeface="Montserrat"/>
              </a:rPr>
              <a:t>Het stopt niet bij deze sessie. </a:t>
            </a:r>
          </a:p>
          <a:p>
            <a:pPr marL="0" indent="0" algn="ctr">
              <a:lnSpc>
                <a:spcPct val="120000"/>
              </a:lnSpc>
              <a:buNone/>
            </a:pPr>
            <a:r>
              <a:rPr lang="nl-NL" sz="1800" b="1" noProof="0" dirty="0">
                <a:solidFill>
                  <a:schemeClr val="tx1"/>
                </a:solidFill>
                <a:latin typeface="Montserrat"/>
              </a:rPr>
              <a:t>Help je ons om breed op te halen wat er leeft?</a:t>
            </a:r>
          </a:p>
        </p:txBody>
      </p:sp>
      <p:sp>
        <p:nvSpPr>
          <p:cNvPr id="5" name="Google Shape;88;p13">
            <a:extLst>
              <a:ext uri="{FF2B5EF4-FFF2-40B4-BE49-F238E27FC236}">
                <a16:creationId xmlns:a16="http://schemas.microsoft.com/office/drawing/2014/main" id="{7CC8048D-73D4-6802-C71C-142806B1D3A8}"/>
              </a:ext>
            </a:extLst>
          </p:cNvPr>
          <p:cNvSpPr txBox="1"/>
          <p:nvPr/>
        </p:nvSpPr>
        <p:spPr>
          <a:xfrm>
            <a:off x="4333875" y="1574498"/>
            <a:ext cx="3524250" cy="3693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nl-NL" sz="1500" b="1" u="none" strike="noStrike" noProof="0" dirty="0">
                <a:solidFill>
                  <a:schemeClr val="tx1"/>
                </a:solidFill>
                <a:latin typeface="Montserrat" pitchFamily="2" charset="77"/>
                <a:ea typeface="Inter"/>
                <a:cs typeface="Inter"/>
                <a:sym typeface="Inter"/>
              </a:rPr>
              <a:t>Zeg het voort!</a:t>
            </a:r>
            <a:endParaRPr lang="nl-NL" noProof="0" dirty="0">
              <a:solidFill>
                <a:schemeClr val="tx1"/>
              </a:solidFill>
              <a:latin typeface="Montserrat" pitchFamily="2" charset="77"/>
            </a:endParaRPr>
          </a:p>
        </p:txBody>
      </p:sp>
      <p:pic>
        <p:nvPicPr>
          <p:cNvPr id="12" name="Afbeelding 11">
            <a:extLst>
              <a:ext uri="{FF2B5EF4-FFF2-40B4-BE49-F238E27FC236}">
                <a16:creationId xmlns:a16="http://schemas.microsoft.com/office/drawing/2014/main" id="{6683DDE8-97FB-29A5-DFB6-51F9AB135A3D}"/>
              </a:ext>
            </a:extLst>
          </p:cNvPr>
          <p:cNvPicPr>
            <a:picLocks noChangeAspect="1"/>
          </p:cNvPicPr>
          <p:nvPr/>
        </p:nvPicPr>
        <p:blipFill>
          <a:blip r:embed="rId4"/>
          <a:stretch>
            <a:fillRect/>
          </a:stretch>
        </p:blipFill>
        <p:spPr>
          <a:xfrm>
            <a:off x="278405" y="4279022"/>
            <a:ext cx="2432133" cy="2578978"/>
          </a:xfrm>
          <a:prstGeom prst="rect">
            <a:avLst/>
          </a:prstGeom>
        </p:spPr>
      </p:pic>
      <p:sp>
        <p:nvSpPr>
          <p:cNvPr id="6" name="Tekstvak 5">
            <a:extLst>
              <a:ext uri="{FF2B5EF4-FFF2-40B4-BE49-F238E27FC236}">
                <a16:creationId xmlns:a16="http://schemas.microsoft.com/office/drawing/2014/main" id="{90C668F1-80C2-B089-6C06-4E4E2A2CEBFC}"/>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357047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442388F4-2375-8D8C-9F0D-EFFE6CA73E4F}"/>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762D63F-B21D-4723-B6E6-20FC47EA8C4C}"/>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2D266B1F-971D-7383-BF25-89652A42E7ED}"/>
              </a:ext>
            </a:extLst>
          </p:cNvPr>
          <p:cNvSpPr txBox="1"/>
          <p:nvPr/>
        </p:nvSpPr>
        <p:spPr>
          <a:xfrm>
            <a:off x="1835377" y="2476995"/>
            <a:ext cx="8521239" cy="1828193"/>
          </a:xfrm>
          <a:prstGeom prst="rect">
            <a:avLst/>
          </a:prstGeom>
          <a:noFill/>
          <a:ln>
            <a:noFill/>
          </a:ln>
        </p:spPr>
        <p:txBody>
          <a:bodyPr spcFirstLastPara="1" wrap="square" lIns="0" tIns="0" rIns="0" bIns="0" anchor="t" anchorCtr="0">
            <a:spAutoFit/>
          </a:bodyPr>
          <a:lstStyle/>
          <a:p>
            <a:pPr algn="ctr">
              <a:lnSpc>
                <a:spcPct val="110000"/>
              </a:lnSpc>
            </a:pPr>
            <a:r>
              <a:rPr lang="nl-NL" sz="5400" b="1" noProof="0" dirty="0">
                <a:solidFill>
                  <a:schemeClr val="tx1"/>
                </a:solidFill>
                <a:latin typeface="Montserrat"/>
                <a:sym typeface="Playfair Display"/>
              </a:rPr>
              <a:t>Wat ga je morgen concreet anders doen?</a:t>
            </a:r>
            <a:endParaRPr lang="nl-NL" sz="1800" b="1" noProof="0" dirty="0">
              <a:solidFill>
                <a:schemeClr val="tx1"/>
              </a:solidFill>
              <a:latin typeface="Montserrat" pitchFamily="2" charset="77"/>
            </a:endParaRPr>
          </a:p>
        </p:txBody>
      </p:sp>
      <p:sp>
        <p:nvSpPr>
          <p:cNvPr id="5" name="Google Shape;88;p13">
            <a:extLst>
              <a:ext uri="{FF2B5EF4-FFF2-40B4-BE49-F238E27FC236}">
                <a16:creationId xmlns:a16="http://schemas.microsoft.com/office/drawing/2014/main" id="{9FDFEA0A-E329-06DC-FBDE-08267264D9C6}"/>
              </a:ext>
            </a:extLst>
          </p:cNvPr>
          <p:cNvSpPr txBox="1"/>
          <p:nvPr/>
        </p:nvSpPr>
        <p:spPr>
          <a:xfrm>
            <a:off x="3836916" y="1574498"/>
            <a:ext cx="4518159" cy="369332"/>
          </a:xfrm>
          <a:prstGeom prst="rect">
            <a:avLst/>
          </a:prstGeom>
          <a:noFill/>
          <a:ln>
            <a:noFill/>
          </a:ln>
        </p:spPr>
        <p:txBody>
          <a:bodyPr spcFirstLastPara="1" wrap="square" lIns="0" tIns="0" rIns="0" bIns="0" anchor="t" anchorCtr="0">
            <a:spAutoFit/>
          </a:bodyPr>
          <a:lstStyle/>
          <a:p>
            <a:pPr lvl="0" algn="ctr">
              <a:lnSpc>
                <a:spcPct val="160000"/>
              </a:lnSpc>
            </a:pPr>
            <a:r>
              <a:rPr lang="nl-NL" sz="1500" b="1" dirty="0">
                <a:solidFill>
                  <a:schemeClr val="tx1"/>
                </a:solidFill>
                <a:latin typeface="Montserrat" pitchFamily="2" charset="77"/>
                <a:ea typeface="Inter"/>
                <a:cs typeface="Inter"/>
                <a:sym typeface="Inter"/>
              </a:rPr>
              <a:t>Wat neem je mee uit deze bijeenkomst?</a:t>
            </a:r>
            <a:endParaRPr lang="nl-NL" sz="1600" dirty="0">
              <a:solidFill>
                <a:schemeClr val="tx1"/>
              </a:solidFill>
              <a:latin typeface="Montserrat" pitchFamily="2" charset="77"/>
            </a:endParaRPr>
          </a:p>
        </p:txBody>
      </p:sp>
      <p:pic>
        <p:nvPicPr>
          <p:cNvPr id="6" name="Afbeelding 5">
            <a:extLst>
              <a:ext uri="{FF2B5EF4-FFF2-40B4-BE49-F238E27FC236}">
                <a16:creationId xmlns:a16="http://schemas.microsoft.com/office/drawing/2014/main" id="{90C0B87C-F81A-E8F5-6BAA-028D87D9F79C}"/>
              </a:ext>
            </a:extLst>
          </p:cNvPr>
          <p:cNvPicPr>
            <a:picLocks noChangeAspect="1"/>
          </p:cNvPicPr>
          <p:nvPr/>
        </p:nvPicPr>
        <p:blipFill>
          <a:blip r:embed="rId4"/>
          <a:stretch>
            <a:fillRect/>
          </a:stretch>
        </p:blipFill>
        <p:spPr>
          <a:xfrm>
            <a:off x="9453282" y="3983002"/>
            <a:ext cx="2771497" cy="2874997"/>
          </a:xfrm>
          <a:prstGeom prst="rect">
            <a:avLst/>
          </a:prstGeom>
        </p:spPr>
      </p:pic>
      <p:sp>
        <p:nvSpPr>
          <p:cNvPr id="4" name="Tekstvak 3">
            <a:extLst>
              <a:ext uri="{FF2B5EF4-FFF2-40B4-BE49-F238E27FC236}">
                <a16:creationId xmlns:a16="http://schemas.microsoft.com/office/drawing/2014/main" id="{EB57AA34-325B-2DDB-7A8A-A347BFEFF1E6}"/>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194183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6C240228-39AE-D049-23AE-8851508E88FC}"/>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2C13A5F3-0B8B-2CCD-F5C8-97DCF7479FB8}"/>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692CF512-5ABE-C652-486F-7EBF790D1D7E}"/>
              </a:ext>
            </a:extLst>
          </p:cNvPr>
          <p:cNvSpPr txBox="1"/>
          <p:nvPr/>
        </p:nvSpPr>
        <p:spPr>
          <a:xfrm>
            <a:off x="677562" y="2476995"/>
            <a:ext cx="10836869" cy="1828193"/>
          </a:xfrm>
          <a:prstGeom prst="rect">
            <a:avLst/>
          </a:prstGeom>
          <a:noFill/>
          <a:ln>
            <a:noFill/>
          </a:ln>
        </p:spPr>
        <p:txBody>
          <a:bodyPr spcFirstLastPara="1" wrap="square" lIns="0" tIns="0" rIns="0" bIns="0" anchor="t" anchorCtr="0">
            <a:spAutoFit/>
          </a:bodyPr>
          <a:lstStyle/>
          <a:p>
            <a:pPr algn="ctr">
              <a:lnSpc>
                <a:spcPct val="110000"/>
              </a:lnSpc>
            </a:pPr>
            <a:r>
              <a:rPr lang="nl-NL" sz="5400" b="1" dirty="0">
                <a:solidFill>
                  <a:schemeClr val="tx1"/>
                </a:solidFill>
                <a:latin typeface="Montserrat"/>
                <a:sym typeface="Playfair Display"/>
              </a:rPr>
              <a:t>Weet ons te vinden met </a:t>
            </a:r>
            <a:r>
              <a:rPr lang="nl-NL" sz="5400" b="1" noProof="0" dirty="0">
                <a:latin typeface="Montserrat"/>
              </a:rPr>
              <a:t>ideeën</a:t>
            </a:r>
            <a:r>
              <a:rPr lang="nl-NL" sz="5400" b="1" noProof="0" dirty="0">
                <a:solidFill>
                  <a:schemeClr val="tx1"/>
                </a:solidFill>
                <a:latin typeface="Montserrat"/>
                <a:sym typeface="Playfair Display"/>
              </a:rPr>
              <a:t>, vragen of input</a:t>
            </a:r>
            <a:endParaRPr lang="nl-NL" sz="1800" b="1" noProof="0" dirty="0">
              <a:solidFill>
                <a:schemeClr val="tx1"/>
              </a:solidFill>
              <a:latin typeface="Montserrat" pitchFamily="2" charset="77"/>
            </a:endParaRPr>
          </a:p>
        </p:txBody>
      </p:sp>
      <p:sp>
        <p:nvSpPr>
          <p:cNvPr id="4" name="Google Shape;87;p13">
            <a:extLst>
              <a:ext uri="{FF2B5EF4-FFF2-40B4-BE49-F238E27FC236}">
                <a16:creationId xmlns:a16="http://schemas.microsoft.com/office/drawing/2014/main" id="{49AF1957-FEE3-46EE-4DB7-E083AAD6B3B2}"/>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indent="0" algn="ctr">
              <a:lnSpc>
                <a:spcPct val="120000"/>
              </a:lnSpc>
              <a:buNone/>
            </a:pPr>
            <a:r>
              <a:rPr lang="nl-NL" sz="1800" b="1" noProof="0" dirty="0">
                <a:solidFill>
                  <a:schemeClr val="tx1"/>
                </a:solidFill>
                <a:latin typeface="Montserrat"/>
              </a:rPr>
              <a:t>[naam contactpersoon]</a:t>
            </a:r>
          </a:p>
          <a:p>
            <a:pPr marL="0" indent="0" algn="ctr">
              <a:lnSpc>
                <a:spcPct val="120000"/>
              </a:lnSpc>
              <a:buNone/>
            </a:pPr>
            <a:r>
              <a:rPr lang="nl-NL" sz="1800" b="1" noProof="0" dirty="0">
                <a:solidFill>
                  <a:schemeClr val="tx1"/>
                </a:solidFill>
                <a:latin typeface="Montserrat"/>
              </a:rPr>
              <a:t>[emailadres]</a:t>
            </a:r>
          </a:p>
        </p:txBody>
      </p:sp>
      <p:sp>
        <p:nvSpPr>
          <p:cNvPr id="5" name="Google Shape;88;p13">
            <a:extLst>
              <a:ext uri="{FF2B5EF4-FFF2-40B4-BE49-F238E27FC236}">
                <a16:creationId xmlns:a16="http://schemas.microsoft.com/office/drawing/2014/main" id="{85D21561-568D-77B3-486A-3C0D47084BCB}"/>
              </a:ext>
            </a:extLst>
          </p:cNvPr>
          <p:cNvSpPr txBox="1"/>
          <p:nvPr/>
        </p:nvSpPr>
        <p:spPr>
          <a:xfrm>
            <a:off x="3918731" y="1574498"/>
            <a:ext cx="4354529" cy="3693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nl-NL" sz="1500" b="1" u="none" strike="noStrike" noProof="0" dirty="0">
                <a:solidFill>
                  <a:schemeClr val="tx1"/>
                </a:solidFill>
                <a:latin typeface="Montserrat" pitchFamily="2" charset="77"/>
                <a:ea typeface="Inter"/>
                <a:cs typeface="Inter"/>
                <a:sym typeface="Inter"/>
              </a:rPr>
              <a:t>Blijf in contact voor meer zeggenschap</a:t>
            </a:r>
            <a:endParaRPr lang="nl-NL" noProof="0" dirty="0">
              <a:solidFill>
                <a:schemeClr val="tx1"/>
              </a:solidFill>
              <a:latin typeface="Montserrat" pitchFamily="2" charset="77"/>
            </a:endParaRPr>
          </a:p>
        </p:txBody>
      </p:sp>
      <p:pic>
        <p:nvPicPr>
          <p:cNvPr id="6" name="Afbeelding 5">
            <a:extLst>
              <a:ext uri="{FF2B5EF4-FFF2-40B4-BE49-F238E27FC236}">
                <a16:creationId xmlns:a16="http://schemas.microsoft.com/office/drawing/2014/main" id="{F47BE26A-AE22-420C-9537-7537225C2F86}"/>
              </a:ext>
            </a:extLst>
          </p:cNvPr>
          <p:cNvPicPr>
            <a:picLocks noChangeAspect="1"/>
          </p:cNvPicPr>
          <p:nvPr/>
        </p:nvPicPr>
        <p:blipFill>
          <a:blip r:embed="rId4"/>
          <a:stretch>
            <a:fillRect/>
          </a:stretch>
        </p:blipFill>
        <p:spPr>
          <a:xfrm>
            <a:off x="9789459" y="3839506"/>
            <a:ext cx="1832657" cy="3018494"/>
          </a:xfrm>
          <a:prstGeom prst="rect">
            <a:avLst/>
          </a:prstGeom>
        </p:spPr>
      </p:pic>
      <p:sp>
        <p:nvSpPr>
          <p:cNvPr id="8" name="Tekstvak 7">
            <a:extLst>
              <a:ext uri="{FF2B5EF4-FFF2-40B4-BE49-F238E27FC236}">
                <a16:creationId xmlns:a16="http://schemas.microsoft.com/office/drawing/2014/main" id="{9B64AA7F-DE94-D589-66FC-F675008299A3}"/>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422172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370B10F1-679B-49FE-F121-44B71A1B392B}"/>
            </a:ext>
          </a:extLst>
        </p:cNvPr>
        <p:cNvGrpSpPr/>
        <p:nvPr/>
      </p:nvGrpSpPr>
      <p:grpSpPr>
        <a:xfrm>
          <a:off x="0" y="0"/>
          <a:ext cx="0" cy="0"/>
          <a:chOff x="0" y="0"/>
          <a:chExt cx="0" cy="0"/>
        </a:xfrm>
      </p:grpSpPr>
      <p:sp>
        <p:nvSpPr>
          <p:cNvPr id="6" name="Rechthoek 1">
            <a:extLst>
              <a:ext uri="{FF2B5EF4-FFF2-40B4-BE49-F238E27FC236}">
                <a16:creationId xmlns:a16="http://schemas.microsoft.com/office/drawing/2014/main" id="{B838B603-F267-17D7-2A74-F1041BCE7555}"/>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8" name="Afbeelding 7">
            <a:extLst>
              <a:ext uri="{FF2B5EF4-FFF2-40B4-BE49-F238E27FC236}">
                <a16:creationId xmlns:a16="http://schemas.microsoft.com/office/drawing/2014/main" id="{3342846C-43EC-2339-B413-B3A7007453A6}"/>
              </a:ext>
            </a:extLst>
          </p:cNvPr>
          <p:cNvPicPr>
            <a:picLocks noChangeAspect="1"/>
          </p:cNvPicPr>
          <p:nvPr/>
        </p:nvPicPr>
        <p:blipFill>
          <a:blip r:embed="rId3"/>
          <a:stretch>
            <a:fillRect/>
          </a:stretch>
        </p:blipFill>
        <p:spPr>
          <a:xfrm>
            <a:off x="1498140" y="2631764"/>
            <a:ext cx="2054506" cy="2054506"/>
          </a:xfrm>
          <a:prstGeom prst="rect">
            <a:avLst/>
          </a:prstGeom>
        </p:spPr>
      </p:pic>
      <p:pic>
        <p:nvPicPr>
          <p:cNvPr id="9" name="Afbeelding 8">
            <a:extLst>
              <a:ext uri="{FF2B5EF4-FFF2-40B4-BE49-F238E27FC236}">
                <a16:creationId xmlns:a16="http://schemas.microsoft.com/office/drawing/2014/main" id="{2A87051B-2AF3-2BA2-574D-70FF8166A218}"/>
              </a:ext>
            </a:extLst>
          </p:cNvPr>
          <p:cNvPicPr>
            <a:picLocks noChangeAspect="1"/>
          </p:cNvPicPr>
          <p:nvPr/>
        </p:nvPicPr>
        <p:blipFill>
          <a:blip r:embed="rId4"/>
          <a:stretch>
            <a:fillRect/>
          </a:stretch>
        </p:blipFill>
        <p:spPr>
          <a:xfrm>
            <a:off x="8639354" y="3156417"/>
            <a:ext cx="2054506" cy="2054506"/>
          </a:xfrm>
          <a:prstGeom prst="rect">
            <a:avLst/>
          </a:prstGeom>
        </p:spPr>
      </p:pic>
      <p:pic>
        <p:nvPicPr>
          <p:cNvPr id="2" name="Afbeelding 1">
            <a:extLst>
              <a:ext uri="{FF2B5EF4-FFF2-40B4-BE49-F238E27FC236}">
                <a16:creationId xmlns:a16="http://schemas.microsoft.com/office/drawing/2014/main" id="{08049E53-32E0-0B0C-128B-0E6EB61BEAFF}"/>
              </a:ext>
            </a:extLst>
          </p:cNvPr>
          <p:cNvPicPr>
            <a:picLocks noChangeAspect="1"/>
          </p:cNvPicPr>
          <p:nvPr/>
        </p:nvPicPr>
        <p:blipFill>
          <a:blip r:embed="rId5"/>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C945F6F3-A127-2CB2-0622-A57E579C52A3}"/>
              </a:ext>
            </a:extLst>
          </p:cNvPr>
          <p:cNvSpPr txBox="1"/>
          <p:nvPr/>
        </p:nvSpPr>
        <p:spPr>
          <a:xfrm>
            <a:off x="98326" y="2889961"/>
            <a:ext cx="12093674" cy="9140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dirty="0">
                <a:ln>
                  <a:noFill/>
                </a:ln>
                <a:solidFill>
                  <a:srgbClr val="000000"/>
                </a:solidFill>
                <a:effectLst/>
                <a:uLnTx/>
                <a:uFillTx/>
                <a:latin typeface="Montserrat"/>
                <a:sym typeface="Playfair Display"/>
              </a:rPr>
              <a:t>Bedankt!</a:t>
            </a:r>
            <a:endParaRPr kumimoji="0" lang="nl-NL" sz="1800" b="1" u="none" strike="noStrike" kern="0" cap="none" spc="0" normalizeH="0" baseline="0" noProof="0" dirty="0">
              <a:ln>
                <a:noFill/>
              </a:ln>
              <a:solidFill>
                <a:srgbClr val="000000"/>
              </a:solidFill>
              <a:effectLst/>
              <a:uLnTx/>
              <a:uFillTx/>
              <a:latin typeface="Montserrat" pitchFamily="2" charset="77"/>
              <a:sym typeface="Arial"/>
            </a:endParaRPr>
          </a:p>
        </p:txBody>
      </p:sp>
      <p:sp>
        <p:nvSpPr>
          <p:cNvPr id="4" name="Google Shape;87;p13">
            <a:extLst>
              <a:ext uri="{FF2B5EF4-FFF2-40B4-BE49-F238E27FC236}">
                <a16:creationId xmlns:a16="http://schemas.microsoft.com/office/drawing/2014/main" id="{11407630-3431-44E9-89BD-400C6C00A236}"/>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dirty="0">
                <a:ln>
                  <a:noFill/>
                </a:ln>
                <a:solidFill>
                  <a:srgbClr val="000000"/>
                </a:solidFill>
                <a:effectLst/>
                <a:uLnTx/>
                <a:uFillTx/>
                <a:latin typeface="Montserrat"/>
                <a:sym typeface="Arial"/>
              </a:rPr>
              <a:t>[naam contactpersoon]</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dirty="0">
                <a:ln>
                  <a:noFill/>
                </a:ln>
                <a:solidFill>
                  <a:srgbClr val="000000"/>
                </a:solidFill>
                <a:effectLst/>
                <a:uLnTx/>
                <a:uFillTx/>
                <a:latin typeface="Montserrat"/>
                <a:sym typeface="Arial"/>
              </a:rPr>
              <a:t>[emailadres</a:t>
            </a:r>
            <a:r>
              <a:rPr lang="nl-NL" sz="1800" b="1" dirty="0">
                <a:latin typeface="Montserrat"/>
              </a:rPr>
              <a:t>]</a:t>
            </a:r>
            <a:endParaRPr kumimoji="0" lang="nl-NL" sz="1800" b="1" u="none" strike="noStrike" kern="0" cap="none" spc="0" normalizeH="0" baseline="0" noProof="0" dirty="0">
              <a:ln>
                <a:noFill/>
              </a:ln>
              <a:solidFill>
                <a:srgbClr val="000000"/>
              </a:solidFill>
              <a:effectLst/>
              <a:uLnTx/>
              <a:uFillTx/>
              <a:latin typeface="Montserrat"/>
              <a:sym typeface="Arial"/>
            </a:endParaRPr>
          </a:p>
        </p:txBody>
      </p:sp>
      <p:sp>
        <p:nvSpPr>
          <p:cNvPr id="10" name="Tekstvak 9">
            <a:extLst>
              <a:ext uri="{FF2B5EF4-FFF2-40B4-BE49-F238E27FC236}">
                <a16:creationId xmlns:a16="http://schemas.microsoft.com/office/drawing/2014/main" id="{A0765214-3802-17E1-3BF6-ACB3932B5EE2}"/>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359015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p:nvSpPr>
          <p:cNvPr id="2" name="Rechthoek 5">
            <a:extLst>
              <a:ext uri="{FF2B5EF4-FFF2-40B4-BE49-F238E27FC236}">
                <a16:creationId xmlns:a16="http://schemas.microsoft.com/office/drawing/2014/main" id="{1D8DDF62-847F-EE3E-5499-117FC12A6AE2}"/>
              </a:ext>
            </a:extLst>
          </p:cNvPr>
          <p:cNvSpPr/>
          <p:nvPr/>
        </p:nvSpPr>
        <p:spPr>
          <a:xfrm>
            <a:off x="6419321" y="2026161"/>
            <a:ext cx="5116258" cy="343991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5" name="Rechthoek 2">
            <a:extLst>
              <a:ext uri="{FF2B5EF4-FFF2-40B4-BE49-F238E27FC236}">
                <a16:creationId xmlns:a16="http://schemas.microsoft.com/office/drawing/2014/main" id="{16D43DFF-D8A5-E469-3358-1CA543A308C2}"/>
              </a:ext>
            </a:extLst>
          </p:cNvPr>
          <p:cNvSpPr/>
          <p:nvPr/>
        </p:nvSpPr>
        <p:spPr>
          <a:xfrm>
            <a:off x="566110" y="1994126"/>
            <a:ext cx="5234379" cy="404726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60" name="Google Shape;60;p14"/>
          <p:cNvSpPr txBox="1">
            <a:spLocks noGrp="1"/>
          </p:cNvSpPr>
          <p:nvPr>
            <p:ph type="title"/>
          </p:nvPr>
        </p:nvSpPr>
        <p:spPr>
          <a:xfrm>
            <a:off x="415600" y="971413"/>
            <a:ext cx="11360800" cy="763600"/>
          </a:xfrm>
          <a:prstGeom prst="rect">
            <a:avLst/>
          </a:prstGeom>
        </p:spPr>
        <p:txBody>
          <a:bodyPr spcFirstLastPara="1" wrap="square" lIns="121900" tIns="121900" rIns="121900" bIns="121900" anchor="t" anchorCtr="0">
            <a:noAutofit/>
          </a:bodyPr>
          <a:lstStyle/>
          <a:p>
            <a:r>
              <a:rPr lang="nl" sz="4200" b="1" dirty="0">
                <a:latin typeface="Montserrat" pitchFamily="2" charset="77"/>
              </a:rPr>
              <a:t>Waarom zijn we hier?</a:t>
            </a:r>
            <a:endParaRPr sz="4200" b="1" dirty="0">
              <a:latin typeface="Montserrat" pitchFamily="2" charset="77"/>
            </a:endParaRPr>
          </a:p>
        </p:txBody>
      </p:sp>
      <p:sp>
        <p:nvSpPr>
          <p:cNvPr id="61" name="Google Shape;61;p14"/>
          <p:cNvSpPr txBox="1">
            <a:spLocks noGrp="1"/>
          </p:cNvSpPr>
          <p:nvPr>
            <p:ph type="body" idx="1"/>
          </p:nvPr>
        </p:nvSpPr>
        <p:spPr>
          <a:xfrm>
            <a:off x="1138460" y="2734069"/>
            <a:ext cx="3899157" cy="3307318"/>
          </a:xfrm>
          <a:prstGeom prst="rect">
            <a:avLst/>
          </a:prstGeom>
        </p:spPr>
        <p:txBody>
          <a:bodyPr spcFirstLastPara="1" wrap="square" lIns="121900" tIns="121900" rIns="121900" bIns="121900" anchor="t" anchorCtr="0">
            <a:normAutofit/>
          </a:bodyPr>
          <a:lstStyle/>
          <a:p>
            <a:pPr marL="0" indent="0">
              <a:buNone/>
            </a:pPr>
            <a:r>
              <a:rPr lang="nl" sz="2000" b="1" dirty="0">
                <a:solidFill>
                  <a:schemeClr val="tx1"/>
                </a:solidFill>
                <a:latin typeface="Montserrat" pitchFamily="2" charset="77"/>
              </a:rPr>
              <a:t>Het doel</a:t>
            </a:r>
            <a:endParaRPr sz="2000" b="1" dirty="0">
              <a:solidFill>
                <a:schemeClr val="tx1"/>
              </a:solidFill>
              <a:latin typeface="Montserrat" pitchFamily="2" charset="77"/>
            </a:endParaRPr>
          </a:p>
          <a:p>
            <a:pPr marL="0" indent="0">
              <a:lnSpc>
                <a:spcPct val="150000"/>
              </a:lnSpc>
              <a:spcBef>
                <a:spcPts val="1600"/>
              </a:spcBef>
              <a:spcAft>
                <a:spcPts val="1600"/>
              </a:spcAft>
              <a:buNone/>
            </a:pPr>
            <a:r>
              <a:rPr lang="nl" sz="1400" dirty="0">
                <a:solidFill>
                  <a:schemeClr val="tx1"/>
                </a:solidFill>
                <a:latin typeface="Hanken Grotesk" pitchFamily="2" charset="77"/>
              </a:rPr>
              <a:t>Vandaag gaan we in gesprek over hoe jullie zeggenschap in de praktijk ervaren. Wat speelt er? Wat hebben jullie nodig? We horen graag ieders perspectief.</a:t>
            </a:r>
          </a:p>
        </p:txBody>
      </p:sp>
      <p:sp>
        <p:nvSpPr>
          <p:cNvPr id="62" name="Google Shape;62;p14"/>
          <p:cNvSpPr txBox="1">
            <a:spLocks noGrp="1"/>
          </p:cNvSpPr>
          <p:nvPr>
            <p:ph type="body" idx="1"/>
          </p:nvPr>
        </p:nvSpPr>
        <p:spPr>
          <a:xfrm>
            <a:off x="6848275" y="2734069"/>
            <a:ext cx="4538400" cy="2012743"/>
          </a:xfrm>
          <a:prstGeom prst="rect">
            <a:avLst/>
          </a:prstGeom>
        </p:spPr>
        <p:txBody>
          <a:bodyPr spcFirstLastPara="1" wrap="square" lIns="121900" tIns="121900" rIns="121900" bIns="121900" anchor="t" anchorCtr="0">
            <a:normAutofit/>
          </a:bodyPr>
          <a:lstStyle/>
          <a:p>
            <a:pPr marL="0" indent="0">
              <a:buNone/>
            </a:pPr>
            <a:r>
              <a:rPr lang="nl" sz="2000" b="1" dirty="0">
                <a:solidFill>
                  <a:schemeClr val="tx1"/>
                </a:solidFill>
                <a:latin typeface="Montserrat" pitchFamily="2" charset="77"/>
              </a:rPr>
              <a:t>Wat we gaan doen</a:t>
            </a:r>
            <a:endParaRPr sz="2000" b="1" dirty="0">
              <a:solidFill>
                <a:schemeClr val="tx1"/>
              </a:solidFill>
              <a:latin typeface="Montserrat" pitchFamily="2" charset="77"/>
            </a:endParaRPr>
          </a:p>
          <a:p>
            <a:endParaRPr lang="nl" sz="1600" dirty="0">
              <a:solidFill>
                <a:schemeClr val="tx1"/>
              </a:solidFill>
            </a:endParaRPr>
          </a:p>
          <a:p>
            <a:pPr>
              <a:lnSpc>
                <a:spcPct val="150000"/>
              </a:lnSpc>
            </a:pPr>
            <a:r>
              <a:rPr lang="nl" sz="1400" dirty="0">
                <a:solidFill>
                  <a:schemeClr val="tx1"/>
                </a:solidFill>
                <a:latin typeface="Hanken Grotesk" pitchFamily="2" charset="77"/>
              </a:rPr>
              <a:t>ieders stem horen;</a:t>
            </a:r>
            <a:endParaRPr sz="1400" dirty="0">
              <a:solidFill>
                <a:schemeClr val="tx1"/>
              </a:solidFill>
              <a:latin typeface="Hanken Grotesk" pitchFamily="2" charset="77"/>
            </a:endParaRPr>
          </a:p>
          <a:p>
            <a:pPr>
              <a:lnSpc>
                <a:spcPct val="150000"/>
              </a:lnSpc>
            </a:pPr>
            <a:r>
              <a:rPr lang="nl" sz="1400" dirty="0">
                <a:solidFill>
                  <a:schemeClr val="tx1"/>
                </a:solidFill>
                <a:latin typeface="Hanken Grotesk" pitchFamily="2" charset="77"/>
              </a:rPr>
              <a:t>ieders perspectief begrijpen;</a:t>
            </a:r>
          </a:p>
          <a:p>
            <a:pPr>
              <a:lnSpc>
                <a:spcPct val="150000"/>
              </a:lnSpc>
            </a:pPr>
            <a:r>
              <a:rPr lang="nl" sz="1400" dirty="0">
                <a:solidFill>
                  <a:schemeClr val="tx1"/>
                </a:solidFill>
                <a:latin typeface="Hanken Grotesk" pitchFamily="2" charset="77"/>
              </a:rPr>
              <a:t>vervolgstappen afspreken.</a:t>
            </a:r>
            <a:endParaRPr sz="1400" dirty="0">
              <a:solidFill>
                <a:schemeClr val="tx1"/>
              </a:solidFill>
              <a:latin typeface="Hanken Grotesk" pitchFamily="2" charset="77"/>
            </a:endParaRPr>
          </a:p>
        </p:txBody>
      </p:sp>
      <p:pic>
        <p:nvPicPr>
          <p:cNvPr id="3" name="Afbeelding 2">
            <a:extLst>
              <a:ext uri="{FF2B5EF4-FFF2-40B4-BE49-F238E27FC236}">
                <a16:creationId xmlns:a16="http://schemas.microsoft.com/office/drawing/2014/main" id="{7FDD7738-D382-10D6-E385-99BDBA7847FD}"/>
              </a:ext>
            </a:extLst>
          </p:cNvPr>
          <p:cNvPicPr>
            <a:picLocks noChangeAspect="1"/>
          </p:cNvPicPr>
          <p:nvPr/>
        </p:nvPicPr>
        <p:blipFill>
          <a:blip r:embed="rId3"/>
          <a:stretch>
            <a:fillRect/>
          </a:stretch>
        </p:blipFill>
        <p:spPr>
          <a:xfrm>
            <a:off x="278405" y="212500"/>
            <a:ext cx="1720111" cy="441273"/>
          </a:xfrm>
          <a:prstGeom prst="rect">
            <a:avLst/>
          </a:prstGeom>
        </p:spPr>
      </p:pic>
      <p:pic>
        <p:nvPicPr>
          <p:cNvPr id="9" name="Afbeelding 8">
            <a:extLst>
              <a:ext uri="{FF2B5EF4-FFF2-40B4-BE49-F238E27FC236}">
                <a16:creationId xmlns:a16="http://schemas.microsoft.com/office/drawing/2014/main" id="{4654B327-BFC1-A608-B484-85BD8CEFF32E}"/>
              </a:ext>
            </a:extLst>
          </p:cNvPr>
          <p:cNvPicPr>
            <a:picLocks noChangeAspect="1"/>
          </p:cNvPicPr>
          <p:nvPr/>
        </p:nvPicPr>
        <p:blipFill>
          <a:blip r:embed="rId4"/>
          <a:stretch>
            <a:fillRect/>
          </a:stretch>
        </p:blipFill>
        <p:spPr>
          <a:xfrm rot="4500000">
            <a:off x="6998625" y="3502379"/>
            <a:ext cx="325644" cy="325644"/>
          </a:xfrm>
          <a:prstGeom prst="rect">
            <a:avLst/>
          </a:prstGeom>
        </p:spPr>
      </p:pic>
      <p:pic>
        <p:nvPicPr>
          <p:cNvPr id="10" name="Afbeelding 9">
            <a:extLst>
              <a:ext uri="{FF2B5EF4-FFF2-40B4-BE49-F238E27FC236}">
                <a16:creationId xmlns:a16="http://schemas.microsoft.com/office/drawing/2014/main" id="{CFF04DBA-C5F5-810F-F3C7-3D7D2ED23CA1}"/>
              </a:ext>
            </a:extLst>
          </p:cNvPr>
          <p:cNvPicPr>
            <a:picLocks noChangeAspect="1"/>
          </p:cNvPicPr>
          <p:nvPr/>
        </p:nvPicPr>
        <p:blipFill>
          <a:blip r:embed="rId4"/>
          <a:stretch>
            <a:fillRect/>
          </a:stretch>
        </p:blipFill>
        <p:spPr>
          <a:xfrm rot="4500000">
            <a:off x="6998625" y="3819478"/>
            <a:ext cx="325644" cy="325644"/>
          </a:xfrm>
          <a:prstGeom prst="rect">
            <a:avLst/>
          </a:prstGeom>
        </p:spPr>
      </p:pic>
      <p:pic>
        <p:nvPicPr>
          <p:cNvPr id="11" name="Afbeelding 10">
            <a:extLst>
              <a:ext uri="{FF2B5EF4-FFF2-40B4-BE49-F238E27FC236}">
                <a16:creationId xmlns:a16="http://schemas.microsoft.com/office/drawing/2014/main" id="{C6CCA505-48F9-6A01-4F8A-5DF7D6800DA3}"/>
              </a:ext>
            </a:extLst>
          </p:cNvPr>
          <p:cNvPicPr>
            <a:picLocks noChangeAspect="1"/>
          </p:cNvPicPr>
          <p:nvPr/>
        </p:nvPicPr>
        <p:blipFill>
          <a:blip r:embed="rId4"/>
          <a:stretch>
            <a:fillRect/>
          </a:stretch>
        </p:blipFill>
        <p:spPr>
          <a:xfrm rot="4500000">
            <a:off x="6998625" y="4144598"/>
            <a:ext cx="325644" cy="325644"/>
          </a:xfrm>
          <a:prstGeom prst="rect">
            <a:avLst/>
          </a:prstGeom>
        </p:spPr>
      </p:pic>
      <p:sp>
        <p:nvSpPr>
          <p:cNvPr id="6" name="Tekstvak 5">
            <a:extLst>
              <a:ext uri="{FF2B5EF4-FFF2-40B4-BE49-F238E27FC236}">
                <a16:creationId xmlns:a16="http://schemas.microsoft.com/office/drawing/2014/main" id="{88DBD96C-C078-6D0B-C051-19ACE12C0083}"/>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sp>
        <p:nvSpPr>
          <p:cNvPr id="11" name="Rechthoek 5">
            <a:extLst>
              <a:ext uri="{FF2B5EF4-FFF2-40B4-BE49-F238E27FC236}">
                <a16:creationId xmlns:a16="http://schemas.microsoft.com/office/drawing/2014/main" id="{DFF4B8C7-D25A-1A12-3CF2-B2DA248CEF0D}"/>
              </a:ext>
            </a:extLst>
          </p:cNvPr>
          <p:cNvSpPr/>
          <p:nvPr/>
        </p:nvSpPr>
        <p:spPr>
          <a:xfrm rot="5400000" flipH="1">
            <a:off x="4847503" y="2538718"/>
            <a:ext cx="1960699" cy="350712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7" name="Rechthoek 5">
            <a:extLst>
              <a:ext uri="{FF2B5EF4-FFF2-40B4-BE49-F238E27FC236}">
                <a16:creationId xmlns:a16="http://schemas.microsoft.com/office/drawing/2014/main" id="{ECC63590-A0A8-4ACB-FD71-52C386EC1A57}"/>
              </a:ext>
            </a:extLst>
          </p:cNvPr>
          <p:cNvSpPr/>
          <p:nvPr/>
        </p:nvSpPr>
        <p:spPr>
          <a:xfrm rot="16530209">
            <a:off x="8815885" y="2600233"/>
            <a:ext cx="1993205" cy="339852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8" name="Afbeelding 7">
            <a:extLst>
              <a:ext uri="{FF2B5EF4-FFF2-40B4-BE49-F238E27FC236}">
                <a16:creationId xmlns:a16="http://schemas.microsoft.com/office/drawing/2014/main" id="{0E32420E-AC53-805A-1C70-41C37757FA3A}"/>
              </a:ext>
            </a:extLst>
          </p:cNvPr>
          <p:cNvPicPr>
            <a:picLocks noChangeAspect="1"/>
          </p:cNvPicPr>
          <p:nvPr/>
        </p:nvPicPr>
        <p:blipFill>
          <a:blip r:embed="rId3"/>
          <a:stretch>
            <a:fillRect/>
          </a:stretch>
        </p:blipFill>
        <p:spPr>
          <a:xfrm rot="10563308">
            <a:off x="9823335" y="5176466"/>
            <a:ext cx="621238" cy="441406"/>
          </a:xfrm>
          <a:prstGeom prst="rect">
            <a:avLst/>
          </a:prstGeom>
        </p:spPr>
      </p:pic>
      <p:sp>
        <p:nvSpPr>
          <p:cNvPr id="2" name="Rechthoek 5">
            <a:extLst>
              <a:ext uri="{FF2B5EF4-FFF2-40B4-BE49-F238E27FC236}">
                <a16:creationId xmlns:a16="http://schemas.microsoft.com/office/drawing/2014/main" id="{C0796E27-7B17-42E8-94EE-C28B2D61E645}"/>
              </a:ext>
            </a:extLst>
          </p:cNvPr>
          <p:cNvSpPr/>
          <p:nvPr/>
        </p:nvSpPr>
        <p:spPr>
          <a:xfrm rot="10800000">
            <a:off x="807003" y="3009418"/>
            <a:ext cx="3029210" cy="228837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69" name="Google Shape;69;p15"/>
          <p:cNvSpPr txBox="1">
            <a:spLocks noGrp="1"/>
          </p:cNvSpPr>
          <p:nvPr>
            <p:ph type="body" idx="1"/>
          </p:nvPr>
        </p:nvSpPr>
        <p:spPr>
          <a:xfrm>
            <a:off x="1016899" y="3609744"/>
            <a:ext cx="2691671" cy="1858512"/>
          </a:xfrm>
          <a:prstGeom prst="rect">
            <a:avLst/>
          </a:prstGeom>
        </p:spPr>
        <p:txBody>
          <a:bodyPr spcFirstLastPara="1" wrap="square" lIns="121900" tIns="121900" rIns="121900" bIns="121900" anchor="t" anchorCtr="0">
            <a:normAutofit/>
          </a:bodyPr>
          <a:lstStyle/>
          <a:p>
            <a:pPr marL="0" indent="0">
              <a:buNone/>
            </a:pPr>
            <a:r>
              <a:rPr lang="nl" b="1" dirty="0">
                <a:solidFill>
                  <a:schemeClr val="tx1"/>
                </a:solidFill>
                <a:latin typeface="Montserrat" pitchFamily="2" charset="77"/>
              </a:rPr>
              <a:t>Veiligheid</a:t>
            </a:r>
            <a:endParaRPr b="1" dirty="0">
              <a:solidFill>
                <a:schemeClr val="tx1"/>
              </a:solidFill>
              <a:latin typeface="Montserrat" pitchFamily="2" charset="77"/>
            </a:endParaRPr>
          </a:p>
          <a:p>
            <a:pPr marL="0" indent="0">
              <a:lnSpc>
                <a:spcPct val="160000"/>
              </a:lnSpc>
              <a:buClr>
                <a:srgbClr val="000000"/>
              </a:buClr>
              <a:buFont typeface="Arial"/>
              <a:buNone/>
            </a:pPr>
            <a:r>
              <a:rPr lang="nl" sz="1400" dirty="0">
                <a:solidFill>
                  <a:schemeClr val="tx1"/>
                </a:solidFill>
                <a:latin typeface="Hanken Grotesk" pitchFamily="2" charset="77"/>
              </a:rPr>
              <a:t>Wat hier besproken wordt, blijft in deze ruimte. </a:t>
            </a:r>
            <a:endParaRPr sz="1400" dirty="0">
              <a:solidFill>
                <a:schemeClr val="tx1"/>
              </a:solidFill>
              <a:latin typeface="Hanken Grotesk" pitchFamily="2" charset="77"/>
            </a:endParaRPr>
          </a:p>
        </p:txBody>
      </p:sp>
      <p:sp>
        <p:nvSpPr>
          <p:cNvPr id="70" name="Google Shape;70;p15"/>
          <p:cNvSpPr txBox="1">
            <a:spLocks noGrp="1"/>
          </p:cNvSpPr>
          <p:nvPr>
            <p:ph type="body" idx="1"/>
          </p:nvPr>
        </p:nvSpPr>
        <p:spPr>
          <a:xfrm>
            <a:off x="4586146" y="3609744"/>
            <a:ext cx="2874579" cy="1858512"/>
          </a:xfrm>
          <a:prstGeom prst="rect">
            <a:avLst/>
          </a:prstGeom>
        </p:spPr>
        <p:txBody>
          <a:bodyPr spcFirstLastPara="1" wrap="square" lIns="121900" tIns="121900" rIns="121900" bIns="121900" anchor="t" anchorCtr="0">
            <a:normAutofit/>
          </a:bodyPr>
          <a:lstStyle/>
          <a:p>
            <a:pPr marL="0" indent="0">
              <a:buNone/>
            </a:pPr>
            <a:r>
              <a:rPr lang="nl" b="1" dirty="0">
                <a:solidFill>
                  <a:schemeClr val="tx1"/>
                </a:solidFill>
                <a:latin typeface="Montserrat" pitchFamily="2" charset="77"/>
              </a:rPr>
              <a:t>Openheid</a:t>
            </a:r>
            <a:endParaRPr b="1" dirty="0">
              <a:solidFill>
                <a:schemeClr val="tx1"/>
              </a:solidFill>
              <a:latin typeface="Montserrat" pitchFamily="2" charset="77"/>
            </a:endParaRPr>
          </a:p>
          <a:p>
            <a:pPr marL="0" indent="0">
              <a:lnSpc>
                <a:spcPct val="160000"/>
              </a:lnSpc>
              <a:buClr>
                <a:srgbClr val="000000"/>
              </a:buClr>
              <a:buNone/>
            </a:pPr>
            <a:r>
              <a:rPr lang="nl" sz="1400" dirty="0">
                <a:solidFill>
                  <a:schemeClr val="tx1"/>
                </a:solidFill>
                <a:latin typeface="Hanken Grotesk" pitchFamily="2" charset="77"/>
              </a:rPr>
              <a:t>Geen oordeel. Luister om te begrijpen, niet om te reageren.</a:t>
            </a:r>
            <a:endParaRPr sz="1400" dirty="0">
              <a:solidFill>
                <a:schemeClr val="tx1"/>
              </a:solidFill>
              <a:latin typeface="Hanken Grotesk" pitchFamily="2" charset="77"/>
            </a:endParaRPr>
          </a:p>
        </p:txBody>
      </p:sp>
      <p:sp>
        <p:nvSpPr>
          <p:cNvPr id="71" name="Google Shape;71;p15"/>
          <p:cNvSpPr txBox="1">
            <a:spLocks noGrp="1"/>
          </p:cNvSpPr>
          <p:nvPr>
            <p:ph type="body" idx="1"/>
          </p:nvPr>
        </p:nvSpPr>
        <p:spPr>
          <a:xfrm>
            <a:off x="8481812" y="3609744"/>
            <a:ext cx="2654151" cy="1858512"/>
          </a:xfrm>
          <a:prstGeom prst="rect">
            <a:avLst/>
          </a:prstGeom>
        </p:spPr>
        <p:txBody>
          <a:bodyPr spcFirstLastPara="1" wrap="square" lIns="121900" tIns="121900" rIns="121900" bIns="121900" anchor="t" anchorCtr="0">
            <a:normAutofit/>
          </a:bodyPr>
          <a:lstStyle/>
          <a:p>
            <a:pPr marL="0" indent="0">
              <a:buNone/>
            </a:pPr>
            <a:r>
              <a:rPr lang="nl" b="1" dirty="0">
                <a:solidFill>
                  <a:schemeClr val="tx1"/>
                </a:solidFill>
                <a:latin typeface="Montserrat" pitchFamily="2" charset="77"/>
              </a:rPr>
              <a:t>Gelijkwaardig</a:t>
            </a:r>
            <a:endParaRPr b="1" dirty="0">
              <a:solidFill>
                <a:schemeClr val="tx1"/>
              </a:solidFill>
              <a:latin typeface="Montserrat" pitchFamily="2" charset="77"/>
            </a:endParaRPr>
          </a:p>
          <a:p>
            <a:pPr marL="0" indent="0">
              <a:lnSpc>
                <a:spcPct val="160000"/>
              </a:lnSpc>
              <a:buClr>
                <a:srgbClr val="000000"/>
              </a:buClr>
              <a:buNone/>
            </a:pPr>
            <a:r>
              <a:rPr lang="nl" sz="1400" dirty="0">
                <a:solidFill>
                  <a:schemeClr val="tx1"/>
                </a:solidFill>
                <a:latin typeface="Hanken Grotesk" pitchFamily="2" charset="77"/>
              </a:rPr>
              <a:t>Iedere stem telt even zwaar, ongeacht je functie. </a:t>
            </a:r>
            <a:endParaRPr sz="1400" dirty="0">
              <a:solidFill>
                <a:schemeClr val="tx1"/>
              </a:solidFill>
              <a:latin typeface="Hanken Grotesk" pitchFamily="2" charset="77"/>
            </a:endParaRPr>
          </a:p>
        </p:txBody>
      </p:sp>
      <p:pic>
        <p:nvPicPr>
          <p:cNvPr id="4" name="Afbeelding 3">
            <a:extLst>
              <a:ext uri="{FF2B5EF4-FFF2-40B4-BE49-F238E27FC236}">
                <a16:creationId xmlns:a16="http://schemas.microsoft.com/office/drawing/2014/main" id="{8A3E98F8-E1FC-C68A-F65F-51A3369DE64A}"/>
              </a:ext>
            </a:extLst>
          </p:cNvPr>
          <p:cNvPicPr>
            <a:picLocks noChangeAspect="1"/>
          </p:cNvPicPr>
          <p:nvPr/>
        </p:nvPicPr>
        <p:blipFill>
          <a:blip r:embed="rId4"/>
          <a:stretch>
            <a:fillRect/>
          </a:stretch>
        </p:blipFill>
        <p:spPr>
          <a:xfrm>
            <a:off x="278405" y="212500"/>
            <a:ext cx="1720111" cy="441273"/>
          </a:xfrm>
          <a:prstGeom prst="rect">
            <a:avLst/>
          </a:prstGeom>
        </p:spPr>
      </p:pic>
      <p:sp>
        <p:nvSpPr>
          <p:cNvPr id="3" name="Google Shape;179;p20">
            <a:extLst>
              <a:ext uri="{FF2B5EF4-FFF2-40B4-BE49-F238E27FC236}">
                <a16:creationId xmlns:a16="http://schemas.microsoft.com/office/drawing/2014/main" id="{C588B58B-FBB1-BB66-392B-CB01D71F4734}"/>
              </a:ext>
            </a:extLst>
          </p:cNvPr>
          <p:cNvSpPr txBox="1"/>
          <p:nvPr/>
        </p:nvSpPr>
        <p:spPr>
          <a:xfrm>
            <a:off x="536892" y="1855243"/>
            <a:ext cx="8267539" cy="344710"/>
          </a:xfrm>
          <a:prstGeom prst="rect">
            <a:avLst/>
          </a:prstGeom>
          <a:noFill/>
          <a:ln>
            <a:noFill/>
          </a:ln>
        </p:spPr>
        <p:txBody>
          <a:bodyPr spcFirstLastPara="1" wrap="square" lIns="0" tIns="0" rIns="0" bIns="0" anchor="t" anchorCtr="0">
            <a:spAutoFit/>
          </a:bodyPr>
          <a:lstStyle/>
          <a:p>
            <a:pPr>
              <a:lnSpc>
                <a:spcPct val="160000"/>
              </a:lnSpc>
            </a:pPr>
            <a:r>
              <a:rPr lang="nl-NL" sz="1400" noProof="0" dirty="0">
                <a:solidFill>
                  <a:schemeClr val="tx1"/>
                </a:solidFill>
                <a:latin typeface="Hanken Grotesk" pitchFamily="2" charset="77"/>
                <a:sym typeface="Inter"/>
              </a:rPr>
              <a:t>Om het goede gesprek te kunnen voeren spreken we het volgende af:</a:t>
            </a:r>
            <a:endParaRPr lang="nl-NL" sz="1400" noProof="0" dirty="0">
              <a:solidFill>
                <a:schemeClr val="tx1"/>
              </a:solidFill>
              <a:latin typeface="Hanken Grotesk" pitchFamily="2" charset="77"/>
            </a:endParaRPr>
          </a:p>
        </p:txBody>
      </p:sp>
      <p:pic>
        <p:nvPicPr>
          <p:cNvPr id="5" name="Afbeelding 4">
            <a:extLst>
              <a:ext uri="{FF2B5EF4-FFF2-40B4-BE49-F238E27FC236}">
                <a16:creationId xmlns:a16="http://schemas.microsoft.com/office/drawing/2014/main" id="{ABADACA9-D4D8-8F8B-6168-EE6E2BEEAA83}"/>
              </a:ext>
            </a:extLst>
          </p:cNvPr>
          <p:cNvPicPr>
            <a:picLocks noChangeAspect="1"/>
          </p:cNvPicPr>
          <p:nvPr/>
        </p:nvPicPr>
        <p:blipFill>
          <a:blip r:embed="rId3"/>
          <a:stretch>
            <a:fillRect/>
          </a:stretch>
        </p:blipFill>
        <p:spPr>
          <a:xfrm rot="16984581">
            <a:off x="2846543" y="5065516"/>
            <a:ext cx="621238" cy="441406"/>
          </a:xfrm>
          <a:prstGeom prst="rect">
            <a:avLst/>
          </a:prstGeom>
        </p:spPr>
      </p:pic>
      <p:pic>
        <p:nvPicPr>
          <p:cNvPr id="13" name="Afbeelding 12">
            <a:extLst>
              <a:ext uri="{FF2B5EF4-FFF2-40B4-BE49-F238E27FC236}">
                <a16:creationId xmlns:a16="http://schemas.microsoft.com/office/drawing/2014/main" id="{15A3EDCC-3402-D6CF-284A-40540B0626E2}"/>
              </a:ext>
            </a:extLst>
          </p:cNvPr>
          <p:cNvPicPr>
            <a:picLocks noChangeAspect="1"/>
          </p:cNvPicPr>
          <p:nvPr/>
        </p:nvPicPr>
        <p:blipFill>
          <a:blip r:embed="rId3"/>
          <a:stretch>
            <a:fillRect/>
          </a:stretch>
        </p:blipFill>
        <p:spPr>
          <a:xfrm rot="2414667">
            <a:off x="4971053" y="4946680"/>
            <a:ext cx="621238" cy="441406"/>
          </a:xfrm>
          <a:prstGeom prst="rect">
            <a:avLst/>
          </a:prstGeom>
        </p:spPr>
      </p:pic>
      <p:sp>
        <p:nvSpPr>
          <p:cNvPr id="17" name="Google Shape;60;p14">
            <a:extLst>
              <a:ext uri="{FF2B5EF4-FFF2-40B4-BE49-F238E27FC236}">
                <a16:creationId xmlns:a16="http://schemas.microsoft.com/office/drawing/2014/main" id="{92CF77E2-036C-59FA-9AA6-035CBE544294}"/>
              </a:ext>
            </a:extLst>
          </p:cNvPr>
          <p:cNvSpPr txBox="1">
            <a:spLocks/>
          </p:cNvSpPr>
          <p:nvPr/>
        </p:nvSpPr>
        <p:spPr>
          <a:xfrm>
            <a:off x="415600" y="97141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4200" dirty="0">
                <a:latin typeface="Montserrat" pitchFamily="2" charset="77"/>
              </a:rPr>
              <a:t>Onze afspraken</a:t>
            </a:r>
          </a:p>
        </p:txBody>
      </p:sp>
      <p:sp>
        <p:nvSpPr>
          <p:cNvPr id="9" name="Tekstvak 8">
            <a:extLst>
              <a:ext uri="{FF2B5EF4-FFF2-40B4-BE49-F238E27FC236}">
                <a16:creationId xmlns:a16="http://schemas.microsoft.com/office/drawing/2014/main" id="{A7BBD6A5-BDA2-765A-5FFA-E629CCBF52DE}"/>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26C602CC-7ACB-875B-8D47-7C597AE06421}"/>
              </a:ext>
            </a:extLst>
          </p:cNvPr>
          <p:cNvPicPr>
            <a:picLocks noChangeAspect="1"/>
          </p:cNvPicPr>
          <p:nvPr/>
        </p:nvPicPr>
        <p:blipFill>
          <a:blip r:embed="rId3"/>
          <a:stretch>
            <a:fillRect/>
          </a:stretch>
        </p:blipFill>
        <p:spPr>
          <a:xfrm rot="6520778">
            <a:off x="3409344" y="1996323"/>
            <a:ext cx="482600" cy="545271"/>
          </a:xfrm>
          <a:prstGeom prst="rect">
            <a:avLst/>
          </a:prstGeom>
        </p:spPr>
      </p:pic>
      <p:pic>
        <p:nvPicPr>
          <p:cNvPr id="18" name="Afbeelding 17">
            <a:extLst>
              <a:ext uri="{FF2B5EF4-FFF2-40B4-BE49-F238E27FC236}">
                <a16:creationId xmlns:a16="http://schemas.microsoft.com/office/drawing/2014/main" id="{3A776140-1070-779F-4590-EAB483FEC806}"/>
              </a:ext>
            </a:extLst>
          </p:cNvPr>
          <p:cNvPicPr>
            <a:picLocks noChangeAspect="1"/>
          </p:cNvPicPr>
          <p:nvPr/>
        </p:nvPicPr>
        <p:blipFill>
          <a:blip r:embed="rId3"/>
          <a:stretch>
            <a:fillRect/>
          </a:stretch>
        </p:blipFill>
        <p:spPr>
          <a:xfrm rot="16200000">
            <a:off x="5503329" y="3498174"/>
            <a:ext cx="1540125" cy="1094299"/>
          </a:xfrm>
          <a:prstGeom prst="rect">
            <a:avLst/>
          </a:prstGeom>
        </p:spPr>
      </p:pic>
      <p:sp>
        <p:nvSpPr>
          <p:cNvPr id="17" name="Rechthoek 5">
            <a:extLst>
              <a:ext uri="{FF2B5EF4-FFF2-40B4-BE49-F238E27FC236}">
                <a16:creationId xmlns:a16="http://schemas.microsoft.com/office/drawing/2014/main" id="{13E6A281-32CD-EA12-1B16-8F878066F1A5}"/>
              </a:ext>
            </a:extLst>
          </p:cNvPr>
          <p:cNvSpPr/>
          <p:nvPr/>
        </p:nvSpPr>
        <p:spPr>
          <a:xfrm rot="10800000">
            <a:off x="6072648" y="2560982"/>
            <a:ext cx="5384137" cy="225440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0 w 5121708"/>
              <a:gd name="csY0" fmla="*/ 168811 h 3502932"/>
              <a:gd name="csX1" fmla="*/ 5121708 w 5121708"/>
              <a:gd name="csY1" fmla="*/ 0 h 3502932"/>
              <a:gd name="csX2" fmla="*/ 5054366 w 5121708"/>
              <a:gd name="csY2" fmla="*/ 3502932 h 3502932"/>
              <a:gd name="csX3" fmla="*/ 107043 w 5121708"/>
              <a:gd name="csY3" fmla="*/ 3463168 h 3502932"/>
              <a:gd name="csX4" fmla="*/ 0 w 5121708"/>
              <a:gd name="csY4" fmla="*/ 168811 h 3502932"/>
              <a:gd name="csX0" fmla="*/ 0 w 5241527"/>
              <a:gd name="csY0" fmla="*/ 286064 h 3620185"/>
              <a:gd name="csX1" fmla="*/ 5241527 w 5241527"/>
              <a:gd name="csY1" fmla="*/ 0 h 3620185"/>
              <a:gd name="csX2" fmla="*/ 5054366 w 5241527"/>
              <a:gd name="csY2" fmla="*/ 3620185 h 3620185"/>
              <a:gd name="csX3" fmla="*/ 107043 w 5241527"/>
              <a:gd name="csY3" fmla="*/ 3580421 h 3620185"/>
              <a:gd name="csX4" fmla="*/ 0 w 5241527"/>
              <a:gd name="csY4" fmla="*/ 286064 h 3620185"/>
              <a:gd name="csX0" fmla="*/ 0 w 5054366"/>
              <a:gd name="csY0" fmla="*/ 53045 h 3387166"/>
              <a:gd name="csX1" fmla="*/ 4976435 w 5054366"/>
              <a:gd name="csY1" fmla="*/ 0 h 3387166"/>
              <a:gd name="csX2" fmla="*/ 5054366 w 5054366"/>
              <a:gd name="csY2" fmla="*/ 3387166 h 3387166"/>
              <a:gd name="csX3" fmla="*/ 107043 w 5054366"/>
              <a:gd name="csY3" fmla="*/ 3347402 h 3387166"/>
              <a:gd name="csX4" fmla="*/ 0 w 5054366"/>
              <a:gd name="csY4" fmla="*/ 53045 h 3387166"/>
            </a:gdLst>
            <a:ahLst/>
            <a:cxnLst>
              <a:cxn ang="0">
                <a:pos x="csX0" y="csY0"/>
              </a:cxn>
              <a:cxn ang="0">
                <a:pos x="csX1" y="csY1"/>
              </a:cxn>
              <a:cxn ang="0">
                <a:pos x="csX2" y="csY2"/>
              </a:cxn>
              <a:cxn ang="0">
                <a:pos x="csX3" y="csY3"/>
              </a:cxn>
              <a:cxn ang="0">
                <a:pos x="csX4" y="csY4"/>
              </a:cxn>
            </a:cxnLst>
            <a:rect l="l" t="t" r="r" b="b"/>
            <a:pathLst>
              <a:path w="5054366" h="3387166">
                <a:moveTo>
                  <a:pt x="0" y="53045"/>
                </a:moveTo>
                <a:lnTo>
                  <a:pt x="4976435" y="0"/>
                </a:lnTo>
                <a:lnTo>
                  <a:pt x="5054366" y="3387166"/>
                </a:lnTo>
                <a:lnTo>
                  <a:pt x="107043" y="3347402"/>
                </a:lnTo>
                <a:lnTo>
                  <a:pt x="0" y="53045"/>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5" name="Rechthoek 5">
            <a:extLst>
              <a:ext uri="{FF2B5EF4-FFF2-40B4-BE49-F238E27FC236}">
                <a16:creationId xmlns:a16="http://schemas.microsoft.com/office/drawing/2014/main" id="{183B7808-5C27-C4CF-CBC4-04D9EBE9ACEA}"/>
              </a:ext>
            </a:extLst>
          </p:cNvPr>
          <p:cNvSpPr/>
          <p:nvPr/>
        </p:nvSpPr>
        <p:spPr>
          <a:xfrm rot="10800000">
            <a:off x="362379" y="2198508"/>
            <a:ext cx="4649132" cy="242065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1" name="TextBox 11"/>
          <p:cNvSpPr txBox="1"/>
          <p:nvPr/>
        </p:nvSpPr>
        <p:spPr>
          <a:xfrm>
            <a:off x="732312" y="2789083"/>
            <a:ext cx="3718162" cy="1199687"/>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ct val="150000"/>
              </a:lnSpc>
            </a:pPr>
            <a:r>
              <a:rPr lang="nl-NL" sz="1800" b="1" noProof="0" dirty="0">
                <a:latin typeface="Montserrat" pitchFamily="2" charset="77"/>
                <a:ea typeface="Montserrat Bold"/>
                <a:cs typeface="Montserrat Bold"/>
                <a:sym typeface="Montserrat Bold"/>
              </a:rPr>
              <a:t>Als professional kun je beslissen als het over jouw beroep gaat </a:t>
            </a:r>
          </a:p>
        </p:txBody>
      </p:sp>
      <p:sp>
        <p:nvSpPr>
          <p:cNvPr id="12" name="TextBox 12"/>
          <p:cNvSpPr txBox="1"/>
          <p:nvPr/>
        </p:nvSpPr>
        <p:spPr>
          <a:xfrm>
            <a:off x="6610401" y="3016774"/>
            <a:ext cx="4186172" cy="1199687"/>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ct val="150000"/>
              </a:lnSpc>
              <a:spcBef>
                <a:spcPct val="0"/>
              </a:spcBef>
            </a:pPr>
            <a:r>
              <a:rPr lang="nl-NL" sz="1800" b="1" noProof="0" dirty="0">
                <a:latin typeface="Montserrat" pitchFamily="2" charset="77"/>
                <a:sym typeface="Montserrat Bold"/>
              </a:rPr>
              <a:t>en krijg én neem je de kans om inspraak en invloed te hebben wanneer het je beroep raakt. </a:t>
            </a:r>
          </a:p>
        </p:txBody>
      </p:sp>
      <p:pic>
        <p:nvPicPr>
          <p:cNvPr id="13" name="Afbeelding 12">
            <a:extLst>
              <a:ext uri="{FF2B5EF4-FFF2-40B4-BE49-F238E27FC236}">
                <a16:creationId xmlns:a16="http://schemas.microsoft.com/office/drawing/2014/main" id="{4CCCBBCA-647E-633A-B973-0C384EE47638}"/>
              </a:ext>
            </a:extLst>
          </p:cNvPr>
          <p:cNvPicPr>
            <a:picLocks noChangeAspect="1"/>
          </p:cNvPicPr>
          <p:nvPr/>
        </p:nvPicPr>
        <p:blipFill>
          <a:blip r:embed="rId4"/>
          <a:stretch>
            <a:fillRect/>
          </a:stretch>
        </p:blipFill>
        <p:spPr>
          <a:xfrm>
            <a:off x="278405" y="212500"/>
            <a:ext cx="1720111" cy="441273"/>
          </a:xfrm>
          <a:prstGeom prst="rect">
            <a:avLst/>
          </a:prstGeom>
        </p:spPr>
      </p:pic>
      <p:sp>
        <p:nvSpPr>
          <p:cNvPr id="2" name="Tekstvak 1">
            <a:extLst>
              <a:ext uri="{FF2B5EF4-FFF2-40B4-BE49-F238E27FC236}">
                <a16:creationId xmlns:a16="http://schemas.microsoft.com/office/drawing/2014/main" id="{83F2FF6A-164F-E470-B219-C87EA25C92AC}"/>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
        <p:nvSpPr>
          <p:cNvPr id="6" name="Google Shape;60;p14">
            <a:extLst>
              <a:ext uri="{FF2B5EF4-FFF2-40B4-BE49-F238E27FC236}">
                <a16:creationId xmlns:a16="http://schemas.microsoft.com/office/drawing/2014/main" id="{63F45138-3E6E-B9BA-1E4B-C54779241CFB}"/>
              </a:ext>
            </a:extLst>
          </p:cNvPr>
          <p:cNvSpPr txBox="1">
            <a:spLocks/>
          </p:cNvSpPr>
          <p:nvPr/>
        </p:nvSpPr>
        <p:spPr>
          <a:xfrm>
            <a:off x="415600" y="971413"/>
            <a:ext cx="11568582"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nl-NL" sz="4200" dirty="0">
                <a:latin typeface="Montserrat" pitchFamily="2" charset="77"/>
              </a:rPr>
              <a:t>Wat verstaan we onder zeggenschap?</a:t>
            </a:r>
          </a:p>
        </p:txBody>
      </p:sp>
    </p:spTree>
    <p:extLst>
      <p:ext uri="{BB962C8B-B14F-4D97-AF65-F5344CB8AC3E}">
        <p14:creationId xmlns:p14="http://schemas.microsoft.com/office/powerpoint/2010/main" val="64937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hthoek 5">
            <a:extLst>
              <a:ext uri="{FF2B5EF4-FFF2-40B4-BE49-F238E27FC236}">
                <a16:creationId xmlns:a16="http://schemas.microsoft.com/office/drawing/2014/main" id="{13876CF4-BBFC-6AEC-5B72-C8C113A34CFB}"/>
              </a:ext>
            </a:extLst>
          </p:cNvPr>
          <p:cNvSpPr/>
          <p:nvPr/>
        </p:nvSpPr>
        <p:spPr>
          <a:xfrm rot="16200000" flipH="1">
            <a:off x="9446248" y="1687518"/>
            <a:ext cx="1419696" cy="362658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246242 w 4881534"/>
              <a:gd name="csY0" fmla="*/ 214730 h 3502932"/>
              <a:gd name="csX1" fmla="*/ 4881534 w 4881534"/>
              <a:gd name="csY1" fmla="*/ 0 h 3502932"/>
              <a:gd name="csX2" fmla="*/ 4814192 w 4881534"/>
              <a:gd name="csY2" fmla="*/ 3502932 h 3502932"/>
              <a:gd name="csX3" fmla="*/ 1 w 4881534"/>
              <a:gd name="csY3" fmla="*/ 3252112 h 3502932"/>
              <a:gd name="csX4" fmla="*/ 246242 w 4881534"/>
              <a:gd name="csY4" fmla="*/ 214730 h 3502932"/>
            </a:gdLst>
            <a:ahLst/>
            <a:cxnLst>
              <a:cxn ang="0">
                <a:pos x="csX0" y="csY0"/>
              </a:cxn>
              <a:cxn ang="0">
                <a:pos x="csX1" y="csY1"/>
              </a:cxn>
              <a:cxn ang="0">
                <a:pos x="csX2" y="csY2"/>
              </a:cxn>
              <a:cxn ang="0">
                <a:pos x="csX3" y="csY3"/>
              </a:cxn>
              <a:cxn ang="0">
                <a:pos x="csX4" y="csY4"/>
              </a:cxn>
            </a:cxnLst>
            <a:rect l="l" t="t" r="r" b="b"/>
            <a:pathLst>
              <a:path w="4881534" h="3502932">
                <a:moveTo>
                  <a:pt x="246242" y="214730"/>
                </a:moveTo>
                <a:lnTo>
                  <a:pt x="4881534" y="0"/>
                </a:lnTo>
                <a:lnTo>
                  <a:pt x="4814192" y="3502932"/>
                </a:lnTo>
                <a:lnTo>
                  <a:pt x="1" y="3252112"/>
                </a:lnTo>
                <a:lnTo>
                  <a:pt x="246242" y="21473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5" name="Rechthoek 5">
            <a:extLst>
              <a:ext uri="{FF2B5EF4-FFF2-40B4-BE49-F238E27FC236}">
                <a16:creationId xmlns:a16="http://schemas.microsoft.com/office/drawing/2014/main" id="{4F0B7C7C-05AC-D701-701A-6B4C1A596D5B}"/>
              </a:ext>
            </a:extLst>
          </p:cNvPr>
          <p:cNvSpPr/>
          <p:nvPr/>
        </p:nvSpPr>
        <p:spPr>
          <a:xfrm rot="5400000" flipH="1">
            <a:off x="3420249" y="2124140"/>
            <a:ext cx="1858559" cy="264887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246242 w 4881534"/>
              <a:gd name="csY0" fmla="*/ 214730 h 3502932"/>
              <a:gd name="csX1" fmla="*/ 4881534 w 4881534"/>
              <a:gd name="csY1" fmla="*/ 0 h 3502932"/>
              <a:gd name="csX2" fmla="*/ 4814192 w 4881534"/>
              <a:gd name="csY2" fmla="*/ 3502932 h 3502932"/>
              <a:gd name="csX3" fmla="*/ 1 w 4881534"/>
              <a:gd name="csY3" fmla="*/ 3252112 h 3502932"/>
              <a:gd name="csX4" fmla="*/ 246242 w 4881534"/>
              <a:gd name="csY4" fmla="*/ 214730 h 3502932"/>
            </a:gdLst>
            <a:ahLst/>
            <a:cxnLst>
              <a:cxn ang="0">
                <a:pos x="csX0" y="csY0"/>
              </a:cxn>
              <a:cxn ang="0">
                <a:pos x="csX1" y="csY1"/>
              </a:cxn>
              <a:cxn ang="0">
                <a:pos x="csX2" y="csY2"/>
              </a:cxn>
              <a:cxn ang="0">
                <a:pos x="csX3" y="csY3"/>
              </a:cxn>
              <a:cxn ang="0">
                <a:pos x="csX4" y="csY4"/>
              </a:cxn>
            </a:cxnLst>
            <a:rect l="l" t="t" r="r" b="b"/>
            <a:pathLst>
              <a:path w="4881534" h="3502932">
                <a:moveTo>
                  <a:pt x="246242" y="214730"/>
                </a:moveTo>
                <a:lnTo>
                  <a:pt x="4881534" y="0"/>
                </a:lnTo>
                <a:lnTo>
                  <a:pt x="4814192" y="3502932"/>
                </a:lnTo>
                <a:lnTo>
                  <a:pt x="1" y="3252112"/>
                </a:lnTo>
                <a:lnTo>
                  <a:pt x="246242" y="21473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26" name="Afbeelding 25">
            <a:extLst>
              <a:ext uri="{FF2B5EF4-FFF2-40B4-BE49-F238E27FC236}">
                <a16:creationId xmlns:a16="http://schemas.microsoft.com/office/drawing/2014/main" id="{07F34520-03AA-0CA9-082B-89CEEB5ED76F}"/>
              </a:ext>
            </a:extLst>
          </p:cNvPr>
          <p:cNvPicPr>
            <a:picLocks noChangeAspect="1"/>
          </p:cNvPicPr>
          <p:nvPr/>
        </p:nvPicPr>
        <p:blipFill>
          <a:blip r:embed="rId3"/>
          <a:stretch>
            <a:fillRect/>
          </a:stretch>
        </p:blipFill>
        <p:spPr>
          <a:xfrm rot="2414667">
            <a:off x="3620608" y="4171217"/>
            <a:ext cx="529376" cy="376136"/>
          </a:xfrm>
          <a:prstGeom prst="rect">
            <a:avLst/>
          </a:prstGeom>
        </p:spPr>
      </p:pic>
      <p:pic>
        <p:nvPicPr>
          <p:cNvPr id="17" name="Afbeelding 16">
            <a:extLst>
              <a:ext uri="{FF2B5EF4-FFF2-40B4-BE49-F238E27FC236}">
                <a16:creationId xmlns:a16="http://schemas.microsoft.com/office/drawing/2014/main" id="{B946E989-FE2D-9D4F-EF86-85201F18FF73}"/>
              </a:ext>
            </a:extLst>
          </p:cNvPr>
          <p:cNvPicPr>
            <a:picLocks noChangeAspect="1"/>
          </p:cNvPicPr>
          <p:nvPr/>
        </p:nvPicPr>
        <p:blipFill>
          <a:blip r:embed="rId4"/>
          <a:stretch>
            <a:fillRect/>
          </a:stretch>
        </p:blipFill>
        <p:spPr>
          <a:xfrm rot="17320778">
            <a:off x="6315809" y="4020462"/>
            <a:ext cx="482600" cy="342900"/>
          </a:xfrm>
          <a:prstGeom prst="rect">
            <a:avLst/>
          </a:prstGeom>
        </p:spPr>
      </p:pic>
      <p:sp>
        <p:nvSpPr>
          <p:cNvPr id="18" name="Rechthoek 5">
            <a:extLst>
              <a:ext uri="{FF2B5EF4-FFF2-40B4-BE49-F238E27FC236}">
                <a16:creationId xmlns:a16="http://schemas.microsoft.com/office/drawing/2014/main" id="{F077213C-5916-5034-EA64-25C70F7EB790}"/>
              </a:ext>
            </a:extLst>
          </p:cNvPr>
          <p:cNvSpPr/>
          <p:nvPr/>
        </p:nvSpPr>
        <p:spPr>
          <a:xfrm>
            <a:off x="5780515" y="2671092"/>
            <a:ext cx="2284676" cy="1569195"/>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 name="Rechthoek 5">
            <a:extLst>
              <a:ext uri="{FF2B5EF4-FFF2-40B4-BE49-F238E27FC236}">
                <a16:creationId xmlns:a16="http://schemas.microsoft.com/office/drawing/2014/main" id="{8743038C-75F7-DD9A-D2A6-1E8D84F4CD25}"/>
              </a:ext>
            </a:extLst>
          </p:cNvPr>
          <p:cNvSpPr/>
          <p:nvPr/>
        </p:nvSpPr>
        <p:spPr>
          <a:xfrm>
            <a:off x="620570" y="2537656"/>
            <a:ext cx="2077072" cy="186096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5" name="Freeform 5"/>
          <p:cNvSpPr/>
          <p:nvPr/>
        </p:nvSpPr>
        <p:spPr>
          <a:xfrm>
            <a:off x="3769751" y="4788274"/>
            <a:ext cx="865351" cy="2053303"/>
          </a:xfrm>
          <a:custGeom>
            <a:avLst/>
            <a:gdLst/>
            <a:ahLst/>
            <a:cxnLst/>
            <a:rect l="l" t="t" r="r" b="b"/>
            <a:pathLst>
              <a:path w="1434341" h="3616209">
                <a:moveTo>
                  <a:pt x="0" y="0"/>
                </a:moveTo>
                <a:lnTo>
                  <a:pt x="1434341" y="0"/>
                </a:lnTo>
                <a:lnTo>
                  <a:pt x="1434341" y="3616208"/>
                </a:lnTo>
                <a:lnTo>
                  <a:pt x="0" y="3616208"/>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dirty="0">
              <a:latin typeface="Hanken Grotesk" pitchFamily="2" charset="77"/>
            </a:endParaRPr>
          </a:p>
        </p:txBody>
      </p:sp>
      <p:sp>
        <p:nvSpPr>
          <p:cNvPr id="6" name="Freeform 6"/>
          <p:cNvSpPr/>
          <p:nvPr/>
        </p:nvSpPr>
        <p:spPr>
          <a:xfrm flipH="1">
            <a:off x="6330926" y="4450286"/>
            <a:ext cx="1343693" cy="2250253"/>
          </a:xfrm>
          <a:custGeom>
            <a:avLst/>
            <a:gdLst/>
            <a:ahLst/>
            <a:cxnLst/>
            <a:rect l="l" t="t" r="r" b="b"/>
            <a:pathLst>
              <a:path w="2159346" h="3616209">
                <a:moveTo>
                  <a:pt x="0" y="0"/>
                </a:moveTo>
                <a:lnTo>
                  <a:pt x="2159345" y="0"/>
                </a:lnTo>
                <a:lnTo>
                  <a:pt x="2159345" y="3616208"/>
                </a:lnTo>
                <a:lnTo>
                  <a:pt x="0" y="3616208"/>
                </a:lnTo>
                <a:lnTo>
                  <a:pt x="0" y="0"/>
                </a:lnTo>
                <a:close/>
              </a:path>
            </a:pathLst>
          </a:custGeom>
          <a:blipFill>
            <a:blip r:embed="rId6"/>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dirty="0">
              <a:latin typeface="Hanken Grotesk" pitchFamily="2" charset="77"/>
            </a:endParaRPr>
          </a:p>
        </p:txBody>
      </p:sp>
      <p:sp>
        <p:nvSpPr>
          <p:cNvPr id="10" name="Freeform 10"/>
          <p:cNvSpPr/>
          <p:nvPr/>
        </p:nvSpPr>
        <p:spPr>
          <a:xfrm>
            <a:off x="1222797" y="4607677"/>
            <a:ext cx="1323792" cy="2053303"/>
          </a:xfrm>
          <a:custGeom>
            <a:avLst/>
            <a:gdLst/>
            <a:ahLst/>
            <a:cxnLst/>
            <a:rect l="l" t="t" r="r" b="b"/>
            <a:pathLst>
              <a:path w="2582299" h="3900791">
                <a:moveTo>
                  <a:pt x="0" y="0"/>
                </a:moveTo>
                <a:lnTo>
                  <a:pt x="2582299" y="0"/>
                </a:lnTo>
                <a:lnTo>
                  <a:pt x="2582299" y="3900790"/>
                </a:lnTo>
                <a:lnTo>
                  <a:pt x="0" y="3900790"/>
                </a:lnTo>
                <a:lnTo>
                  <a:pt x="0" y="0"/>
                </a:lnTo>
                <a:close/>
              </a:path>
            </a:pathLst>
          </a:custGeom>
          <a:blipFill>
            <a:blip r:embed="rId7"/>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dirty="0">
              <a:latin typeface="Hanken Grotesk" pitchFamily="2" charset="77"/>
            </a:endParaRPr>
          </a:p>
        </p:txBody>
      </p:sp>
      <p:sp>
        <p:nvSpPr>
          <p:cNvPr id="11" name="TextBox 11"/>
          <p:cNvSpPr txBox="1"/>
          <p:nvPr/>
        </p:nvSpPr>
        <p:spPr>
          <a:xfrm>
            <a:off x="890548" y="2790963"/>
            <a:ext cx="1489161" cy="1309461"/>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609"/>
              </a:lnSpc>
              <a:spcBef>
                <a:spcPct val="0"/>
              </a:spcBef>
            </a:pPr>
            <a:r>
              <a:rPr lang="nl-NL" sz="1867" b="1" noProof="0" dirty="0">
                <a:latin typeface="Montserrat" pitchFamily="2" charset="77"/>
                <a:ea typeface="HK Grotesk Bold"/>
                <a:cs typeface="HK Grotesk Bold"/>
                <a:sym typeface="HK Grotesk Bold"/>
              </a:rPr>
              <a:t>Betere kwaliteit</a:t>
            </a:r>
          </a:p>
          <a:p>
            <a:pPr algn="ctr">
              <a:lnSpc>
                <a:spcPts val="2611"/>
              </a:lnSpc>
              <a:spcBef>
                <a:spcPct val="0"/>
              </a:spcBef>
            </a:pPr>
            <a:r>
              <a:rPr lang="nl-NL" sz="1867" b="1" noProof="0" dirty="0">
                <a:latin typeface="Montserrat" pitchFamily="2" charset="77"/>
                <a:ea typeface="HK Grotesk Bold"/>
                <a:cs typeface="HK Grotesk Bold"/>
                <a:sym typeface="HK Grotesk Bold"/>
              </a:rPr>
              <a:t> van zorg en leven</a:t>
            </a:r>
          </a:p>
        </p:txBody>
      </p:sp>
      <p:sp>
        <p:nvSpPr>
          <p:cNvPr id="12" name="TextBox 12"/>
          <p:cNvSpPr txBox="1"/>
          <p:nvPr/>
        </p:nvSpPr>
        <p:spPr>
          <a:xfrm>
            <a:off x="3263095" y="2957675"/>
            <a:ext cx="2054340" cy="97603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611"/>
              </a:lnSpc>
              <a:spcBef>
                <a:spcPct val="0"/>
              </a:spcBef>
            </a:pPr>
            <a:r>
              <a:rPr lang="nl-NL" sz="1867" b="1" noProof="0" dirty="0">
                <a:latin typeface="Montserrat" pitchFamily="2" charset="77"/>
                <a:sym typeface="HK Grotesk Bold"/>
              </a:rPr>
              <a:t>Professionele ontwikkeling </a:t>
            </a:r>
          </a:p>
          <a:p>
            <a:pPr algn="ctr">
              <a:lnSpc>
                <a:spcPts val="2613"/>
              </a:lnSpc>
              <a:spcBef>
                <a:spcPct val="0"/>
              </a:spcBef>
            </a:pPr>
            <a:r>
              <a:rPr lang="nl-NL" sz="1867" b="1" noProof="0" dirty="0">
                <a:latin typeface="Montserrat" pitchFamily="2" charset="77"/>
                <a:sym typeface="HK Grotesk Bold"/>
              </a:rPr>
              <a:t>van het beroep</a:t>
            </a:r>
          </a:p>
        </p:txBody>
      </p:sp>
      <p:sp>
        <p:nvSpPr>
          <p:cNvPr id="13" name="TextBox 13"/>
          <p:cNvSpPr txBox="1"/>
          <p:nvPr/>
        </p:nvSpPr>
        <p:spPr>
          <a:xfrm>
            <a:off x="6018518" y="3101945"/>
            <a:ext cx="1811551" cy="68749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776"/>
              </a:lnSpc>
              <a:spcBef>
                <a:spcPct val="0"/>
              </a:spcBef>
            </a:pPr>
            <a:r>
              <a:rPr lang="nl-NL" sz="1867" b="1" noProof="0" dirty="0">
                <a:latin typeface="Montserrat" pitchFamily="2" charset="77"/>
                <a:sym typeface="HK Grotesk Bold"/>
              </a:rPr>
              <a:t>Behoud van professionals</a:t>
            </a:r>
          </a:p>
        </p:txBody>
      </p:sp>
      <p:sp>
        <p:nvSpPr>
          <p:cNvPr id="14" name="TextBox 14"/>
          <p:cNvSpPr txBox="1"/>
          <p:nvPr/>
        </p:nvSpPr>
        <p:spPr>
          <a:xfrm>
            <a:off x="8342801" y="3117025"/>
            <a:ext cx="3526800" cy="68749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775"/>
              </a:lnSpc>
              <a:spcBef>
                <a:spcPct val="0"/>
              </a:spcBef>
            </a:pPr>
            <a:r>
              <a:rPr lang="nl-NL" sz="1867" b="1" noProof="0" dirty="0">
                <a:latin typeface="Montserrat" pitchFamily="2" charset="77"/>
                <a:sym typeface="HK Grotesk Bold"/>
              </a:rPr>
              <a:t>Toekomstbestendige </a:t>
            </a:r>
          </a:p>
          <a:p>
            <a:pPr algn="ctr">
              <a:lnSpc>
                <a:spcPts val="2776"/>
              </a:lnSpc>
              <a:spcBef>
                <a:spcPct val="0"/>
              </a:spcBef>
            </a:pPr>
            <a:r>
              <a:rPr lang="nl-NL" sz="1867" b="1" noProof="0" dirty="0">
                <a:latin typeface="Montserrat" pitchFamily="2" charset="77"/>
                <a:sym typeface="HK Grotesk Bold"/>
              </a:rPr>
              <a:t>zorg en dienstverlening</a:t>
            </a:r>
          </a:p>
        </p:txBody>
      </p:sp>
      <p:sp>
        <p:nvSpPr>
          <p:cNvPr id="7" name="Freeform 7"/>
          <p:cNvSpPr/>
          <p:nvPr/>
        </p:nvSpPr>
        <p:spPr>
          <a:xfrm>
            <a:off x="8918904" y="4100424"/>
            <a:ext cx="2648576" cy="2597633"/>
          </a:xfrm>
          <a:custGeom>
            <a:avLst/>
            <a:gdLst/>
            <a:ahLst/>
            <a:cxnLst/>
            <a:rect l="l" t="t" r="r" b="b"/>
            <a:pathLst>
              <a:path w="4372601" h="4372601">
                <a:moveTo>
                  <a:pt x="0" y="0"/>
                </a:moveTo>
                <a:lnTo>
                  <a:pt x="4372601" y="0"/>
                </a:lnTo>
                <a:lnTo>
                  <a:pt x="4372601" y="4372601"/>
                </a:lnTo>
                <a:lnTo>
                  <a:pt x="0" y="4372601"/>
                </a:lnTo>
                <a:lnTo>
                  <a:pt x="0" y="0"/>
                </a:lnTo>
                <a:close/>
              </a:path>
            </a:pathLst>
          </a:custGeom>
          <a:blipFill>
            <a:blip r:embed="rId8"/>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dirty="0">
              <a:latin typeface="Hanken Grotesk" pitchFamily="2" charset="77"/>
            </a:endParaRPr>
          </a:p>
        </p:txBody>
      </p:sp>
      <p:pic>
        <p:nvPicPr>
          <p:cNvPr id="23" name="Afbeelding 22">
            <a:extLst>
              <a:ext uri="{FF2B5EF4-FFF2-40B4-BE49-F238E27FC236}">
                <a16:creationId xmlns:a16="http://schemas.microsoft.com/office/drawing/2014/main" id="{0AFD788D-787E-93A3-984D-13ECFCFE5419}"/>
              </a:ext>
            </a:extLst>
          </p:cNvPr>
          <p:cNvPicPr>
            <a:picLocks noChangeAspect="1"/>
          </p:cNvPicPr>
          <p:nvPr/>
        </p:nvPicPr>
        <p:blipFill>
          <a:blip r:embed="rId9"/>
          <a:stretch>
            <a:fillRect/>
          </a:stretch>
        </p:blipFill>
        <p:spPr>
          <a:xfrm>
            <a:off x="278405" y="212500"/>
            <a:ext cx="1720111" cy="441273"/>
          </a:xfrm>
          <a:prstGeom prst="rect">
            <a:avLst/>
          </a:prstGeom>
        </p:spPr>
      </p:pic>
      <p:pic>
        <p:nvPicPr>
          <p:cNvPr id="20" name="Afbeelding 19">
            <a:extLst>
              <a:ext uri="{FF2B5EF4-FFF2-40B4-BE49-F238E27FC236}">
                <a16:creationId xmlns:a16="http://schemas.microsoft.com/office/drawing/2014/main" id="{541B633B-55D3-0F69-EC97-20DB64C070C4}"/>
              </a:ext>
            </a:extLst>
          </p:cNvPr>
          <p:cNvPicPr>
            <a:picLocks noChangeAspect="1"/>
          </p:cNvPicPr>
          <p:nvPr/>
        </p:nvPicPr>
        <p:blipFill>
          <a:blip r:embed="rId4"/>
          <a:stretch>
            <a:fillRect/>
          </a:stretch>
        </p:blipFill>
        <p:spPr>
          <a:xfrm rot="2386837">
            <a:off x="1701552" y="4182280"/>
            <a:ext cx="482600" cy="342900"/>
          </a:xfrm>
          <a:prstGeom prst="rect">
            <a:avLst/>
          </a:prstGeom>
        </p:spPr>
      </p:pic>
      <p:pic>
        <p:nvPicPr>
          <p:cNvPr id="28" name="Afbeelding 27">
            <a:extLst>
              <a:ext uri="{FF2B5EF4-FFF2-40B4-BE49-F238E27FC236}">
                <a16:creationId xmlns:a16="http://schemas.microsoft.com/office/drawing/2014/main" id="{709EC07F-9B2E-3FAE-1209-22872901C2CF}"/>
              </a:ext>
            </a:extLst>
          </p:cNvPr>
          <p:cNvPicPr>
            <a:picLocks noChangeAspect="1"/>
          </p:cNvPicPr>
          <p:nvPr/>
        </p:nvPicPr>
        <p:blipFill>
          <a:blip r:embed="rId3"/>
          <a:stretch>
            <a:fillRect/>
          </a:stretch>
        </p:blipFill>
        <p:spPr>
          <a:xfrm rot="2414667">
            <a:off x="9740412" y="4010975"/>
            <a:ext cx="529376" cy="376136"/>
          </a:xfrm>
          <a:prstGeom prst="rect">
            <a:avLst/>
          </a:prstGeom>
        </p:spPr>
      </p:pic>
      <p:sp>
        <p:nvSpPr>
          <p:cNvPr id="30" name="Google Shape;60;p14">
            <a:extLst>
              <a:ext uri="{FF2B5EF4-FFF2-40B4-BE49-F238E27FC236}">
                <a16:creationId xmlns:a16="http://schemas.microsoft.com/office/drawing/2014/main" id="{5AA25FD6-0103-91F6-9767-F57DB0303086}"/>
              </a:ext>
            </a:extLst>
          </p:cNvPr>
          <p:cNvSpPr txBox="1">
            <a:spLocks/>
          </p:cNvSpPr>
          <p:nvPr/>
        </p:nvSpPr>
        <p:spPr>
          <a:xfrm>
            <a:off x="415600" y="971413"/>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nl-NL" sz="4200" dirty="0">
                <a:latin typeface="Montserrat" pitchFamily="2" charset="77"/>
              </a:rPr>
              <a:t>Waarom zeggenschap</a:t>
            </a:r>
            <a:r>
              <a:rPr lang="nl-NL" sz="4200" noProof="0" dirty="0">
                <a:latin typeface="Montserrat" pitchFamily="2" charset="77"/>
              </a:rPr>
              <a:t> versterken?</a:t>
            </a:r>
          </a:p>
        </p:txBody>
      </p:sp>
      <p:sp>
        <p:nvSpPr>
          <p:cNvPr id="2" name="Tekstvak 1">
            <a:extLst>
              <a:ext uri="{FF2B5EF4-FFF2-40B4-BE49-F238E27FC236}">
                <a16:creationId xmlns:a16="http://schemas.microsoft.com/office/drawing/2014/main" id="{FB3FEE8C-F6B2-2ACA-2718-24E797D6FA94}"/>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7" name="Rechthoek 2">
            <a:extLst>
              <a:ext uri="{FF2B5EF4-FFF2-40B4-BE49-F238E27FC236}">
                <a16:creationId xmlns:a16="http://schemas.microsoft.com/office/drawing/2014/main" id="{D968ABC1-BD25-1C3E-3DD0-5ADA762ACF40}"/>
              </a:ext>
            </a:extLst>
          </p:cNvPr>
          <p:cNvSpPr/>
          <p:nvPr/>
        </p:nvSpPr>
        <p:spPr>
          <a:xfrm>
            <a:off x="6295400" y="2065268"/>
            <a:ext cx="5234379" cy="404726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8" name="Google Shape;61;p14">
            <a:extLst>
              <a:ext uri="{FF2B5EF4-FFF2-40B4-BE49-F238E27FC236}">
                <a16:creationId xmlns:a16="http://schemas.microsoft.com/office/drawing/2014/main" id="{30571AB9-D6D5-4C54-3C6B-FFDB3465A827}"/>
              </a:ext>
            </a:extLst>
          </p:cNvPr>
          <p:cNvSpPr txBox="1">
            <a:spLocks/>
          </p:cNvSpPr>
          <p:nvPr/>
        </p:nvSpPr>
        <p:spPr>
          <a:xfrm>
            <a:off x="6921566" y="2463852"/>
            <a:ext cx="4608213" cy="396313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nl-NL" sz="2000" noProof="0" dirty="0">
                <a:solidFill>
                  <a:schemeClr val="tx1"/>
                </a:solidFill>
                <a:latin typeface="Montserrat" pitchFamily="2" charset="77"/>
              </a:rPr>
              <a:t>De focus</a:t>
            </a:r>
          </a:p>
          <a:p>
            <a:pPr marL="0" indent="0">
              <a:lnSpc>
                <a:spcPct val="150000"/>
              </a:lnSpc>
              <a:spcBef>
                <a:spcPts val="1600"/>
              </a:spcBef>
              <a:spcAft>
                <a:spcPts val="1600"/>
              </a:spcAft>
              <a:buFont typeface="Arial"/>
              <a:buNone/>
            </a:pPr>
            <a:r>
              <a:rPr lang="nl-NL" sz="1400" b="0" noProof="0" dirty="0">
                <a:solidFill>
                  <a:schemeClr val="tx1"/>
                </a:solidFill>
                <a:latin typeface="Hanken Grotesk" pitchFamily="2" charset="77"/>
              </a:rPr>
              <a:t>We bespreken alleen de zaken in de binnenste cirkel.</a:t>
            </a:r>
          </a:p>
          <a:p>
            <a:pPr marL="285750" indent="-285750">
              <a:lnSpc>
                <a:spcPct val="100000"/>
              </a:lnSpc>
              <a:spcBef>
                <a:spcPts val="1600"/>
              </a:spcBef>
              <a:spcAft>
                <a:spcPts val="1600"/>
              </a:spcAft>
            </a:pPr>
            <a:r>
              <a:rPr lang="nl-NL" sz="1400" noProof="0" dirty="0">
                <a:solidFill>
                  <a:schemeClr val="tx1"/>
                </a:solidFill>
                <a:latin typeface="Montserrat" pitchFamily="2" charset="77"/>
              </a:rPr>
              <a:t>Wat kunnen we zelf veranderen?</a:t>
            </a:r>
          </a:p>
          <a:p>
            <a:pPr marL="285750" indent="-285750">
              <a:lnSpc>
                <a:spcPct val="100000"/>
              </a:lnSpc>
              <a:spcBef>
                <a:spcPts val="1600"/>
              </a:spcBef>
              <a:spcAft>
                <a:spcPts val="1600"/>
              </a:spcAft>
            </a:pPr>
            <a:r>
              <a:rPr lang="nl-NL" sz="1400" noProof="0" dirty="0">
                <a:solidFill>
                  <a:schemeClr val="tx1"/>
                </a:solidFill>
                <a:latin typeface="Montserrat" pitchFamily="2" charset="77"/>
              </a:rPr>
              <a:t>Waar hebben we wie voor nodig?</a:t>
            </a:r>
          </a:p>
          <a:p>
            <a:pPr marL="285750" indent="-285750">
              <a:lnSpc>
                <a:spcPct val="100000"/>
              </a:lnSpc>
              <a:spcBef>
                <a:spcPts val="1600"/>
              </a:spcBef>
              <a:spcAft>
                <a:spcPts val="1600"/>
              </a:spcAft>
            </a:pPr>
            <a:r>
              <a:rPr lang="nl-NL" sz="1400" noProof="0" dirty="0">
                <a:solidFill>
                  <a:schemeClr val="tx1"/>
                </a:solidFill>
                <a:latin typeface="Montserrat" pitchFamily="2" charset="77"/>
              </a:rPr>
              <a:t>Wat is de eerste kleine stap?</a:t>
            </a:r>
          </a:p>
        </p:txBody>
      </p:sp>
      <p:pic>
        <p:nvPicPr>
          <p:cNvPr id="2" name="Afbeelding 1">
            <a:extLst>
              <a:ext uri="{FF2B5EF4-FFF2-40B4-BE49-F238E27FC236}">
                <a16:creationId xmlns:a16="http://schemas.microsoft.com/office/drawing/2014/main" id="{D0DC97E2-99E9-F2DE-90B0-BAC53C273526}"/>
              </a:ext>
            </a:extLst>
          </p:cNvPr>
          <p:cNvPicPr>
            <a:picLocks noChangeAspect="1"/>
          </p:cNvPicPr>
          <p:nvPr/>
        </p:nvPicPr>
        <p:blipFill>
          <a:blip r:embed="rId3"/>
          <a:stretch>
            <a:fillRect/>
          </a:stretch>
        </p:blipFill>
        <p:spPr>
          <a:xfrm>
            <a:off x="278405" y="212500"/>
            <a:ext cx="1720111" cy="441273"/>
          </a:xfrm>
          <a:prstGeom prst="rect">
            <a:avLst/>
          </a:prstGeom>
        </p:spPr>
      </p:pic>
      <p:pic>
        <p:nvPicPr>
          <p:cNvPr id="10" name="Afbeelding 9">
            <a:extLst>
              <a:ext uri="{FF2B5EF4-FFF2-40B4-BE49-F238E27FC236}">
                <a16:creationId xmlns:a16="http://schemas.microsoft.com/office/drawing/2014/main" id="{BF448F79-589A-3BC3-9078-5DC052D98606}"/>
              </a:ext>
            </a:extLst>
          </p:cNvPr>
          <p:cNvPicPr>
            <a:picLocks noChangeAspect="1"/>
          </p:cNvPicPr>
          <p:nvPr/>
        </p:nvPicPr>
        <p:blipFill>
          <a:blip r:embed="rId4"/>
          <a:stretch>
            <a:fillRect/>
          </a:stretch>
        </p:blipFill>
        <p:spPr>
          <a:xfrm>
            <a:off x="662221" y="2119205"/>
            <a:ext cx="3346197" cy="3452693"/>
          </a:xfrm>
          <a:prstGeom prst="rect">
            <a:avLst/>
          </a:prstGeom>
        </p:spPr>
      </p:pic>
      <p:sp>
        <p:nvSpPr>
          <p:cNvPr id="11" name="Google Shape;69;p15">
            <a:extLst>
              <a:ext uri="{FF2B5EF4-FFF2-40B4-BE49-F238E27FC236}">
                <a16:creationId xmlns:a16="http://schemas.microsoft.com/office/drawing/2014/main" id="{7D81B076-A97D-D4DD-A093-61FCC544E90E}"/>
              </a:ext>
            </a:extLst>
          </p:cNvPr>
          <p:cNvSpPr txBox="1">
            <a:spLocks/>
          </p:cNvSpPr>
          <p:nvPr/>
        </p:nvSpPr>
        <p:spPr>
          <a:xfrm>
            <a:off x="1526247" y="3328528"/>
            <a:ext cx="1618145" cy="1034047"/>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None/>
            </a:pPr>
            <a:r>
              <a:rPr lang="nl-NL" sz="2400" dirty="0">
                <a:solidFill>
                  <a:schemeClr val="tx1"/>
                </a:solidFill>
                <a:latin typeface="Montserrat"/>
              </a:rPr>
              <a:t>O</a:t>
            </a:r>
            <a:r>
              <a:rPr lang="nl-NL" sz="2400" noProof="0" dirty="0" err="1">
                <a:solidFill>
                  <a:schemeClr val="tx1"/>
                </a:solidFill>
                <a:latin typeface="Montserrat"/>
              </a:rPr>
              <a:t>nze</a:t>
            </a:r>
            <a:endParaRPr lang="nl-NL" sz="2400" noProof="0" dirty="0">
              <a:solidFill>
                <a:schemeClr val="tx1"/>
              </a:solidFill>
              <a:latin typeface="Montserrat" pitchFamily="2" charset="77"/>
            </a:endParaRPr>
          </a:p>
          <a:p>
            <a:pPr marL="0" indent="0" algn="ctr">
              <a:buNone/>
            </a:pPr>
            <a:r>
              <a:rPr lang="nl-NL" sz="2400" noProof="0" dirty="0">
                <a:solidFill>
                  <a:schemeClr val="tx1"/>
                </a:solidFill>
                <a:latin typeface="Montserrat" pitchFamily="2" charset="77"/>
              </a:rPr>
              <a:t>invloed</a:t>
            </a:r>
          </a:p>
        </p:txBody>
      </p:sp>
      <p:pic>
        <p:nvPicPr>
          <p:cNvPr id="3" name="Afbeelding 2">
            <a:extLst>
              <a:ext uri="{FF2B5EF4-FFF2-40B4-BE49-F238E27FC236}">
                <a16:creationId xmlns:a16="http://schemas.microsoft.com/office/drawing/2014/main" id="{441064FA-190B-5EB7-3810-500CC592F084}"/>
              </a:ext>
            </a:extLst>
          </p:cNvPr>
          <p:cNvPicPr>
            <a:picLocks noChangeAspect="1"/>
          </p:cNvPicPr>
          <p:nvPr/>
        </p:nvPicPr>
        <p:blipFill>
          <a:blip r:embed="rId5"/>
          <a:stretch>
            <a:fillRect/>
          </a:stretch>
        </p:blipFill>
        <p:spPr>
          <a:xfrm rot="16500115">
            <a:off x="3264055" y="3700266"/>
            <a:ext cx="2870239" cy="2870239"/>
          </a:xfrm>
          <a:prstGeom prst="rect">
            <a:avLst/>
          </a:prstGeom>
        </p:spPr>
      </p:pic>
      <p:sp>
        <p:nvSpPr>
          <p:cNvPr id="13" name="Tekstvak 12">
            <a:extLst>
              <a:ext uri="{FF2B5EF4-FFF2-40B4-BE49-F238E27FC236}">
                <a16:creationId xmlns:a16="http://schemas.microsoft.com/office/drawing/2014/main" id="{8B993A4F-F6FE-6D7F-D325-0C3B1473A998}"/>
              </a:ext>
            </a:extLst>
          </p:cNvPr>
          <p:cNvSpPr txBox="1"/>
          <p:nvPr/>
        </p:nvSpPr>
        <p:spPr>
          <a:xfrm rot="1069847">
            <a:off x="3661891" y="4884135"/>
            <a:ext cx="2421104" cy="595099"/>
          </a:xfrm>
          <a:prstGeom prst="rect">
            <a:avLst/>
          </a:prstGeom>
          <a:noFill/>
        </p:spPr>
        <p:txBody>
          <a:bodyPr wrap="square" lIns="121920" tIns="60960" rIns="121920" bIns="60960" anchor="t">
            <a:spAutoFit/>
          </a:bodyPr>
          <a:lstStyle/>
          <a:p>
            <a:pPr algn="ctr"/>
            <a:r>
              <a:rPr lang="nl-NL" sz="1600" b="1" noProof="0" dirty="0">
                <a:solidFill>
                  <a:schemeClr val="tx1"/>
                </a:solidFill>
                <a:latin typeface="Montserrat" pitchFamily="2" charset="77"/>
              </a:rPr>
              <a:t>Buitenste cirkel</a:t>
            </a:r>
            <a:endParaRPr lang="nl-NL" sz="1467" b="1" noProof="0" dirty="0">
              <a:solidFill>
                <a:schemeClr val="tx1"/>
              </a:solidFill>
              <a:latin typeface="Montserrat" pitchFamily="2" charset="77"/>
            </a:endParaRPr>
          </a:p>
          <a:p>
            <a:pPr algn="ctr"/>
            <a:r>
              <a:rPr lang="nl-NL" sz="1400" dirty="0">
                <a:solidFill>
                  <a:schemeClr val="tx1"/>
                </a:solidFill>
                <a:latin typeface="Hanken Grotesk" pitchFamily="2" charset="77"/>
              </a:rPr>
              <a:t>cirkel van betrokkenheid</a:t>
            </a:r>
          </a:p>
        </p:txBody>
      </p:sp>
      <p:sp>
        <p:nvSpPr>
          <p:cNvPr id="6" name="Google Shape;60;p14">
            <a:extLst>
              <a:ext uri="{FF2B5EF4-FFF2-40B4-BE49-F238E27FC236}">
                <a16:creationId xmlns:a16="http://schemas.microsoft.com/office/drawing/2014/main" id="{09DAD634-C832-5266-DC9F-D8C974C37436}"/>
              </a:ext>
            </a:extLst>
          </p:cNvPr>
          <p:cNvSpPr txBox="1">
            <a:spLocks/>
          </p:cNvSpPr>
          <p:nvPr/>
        </p:nvSpPr>
        <p:spPr>
          <a:xfrm>
            <a:off x="415600" y="987210"/>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4200" noProof="0" dirty="0">
                <a:latin typeface="Montserrat" pitchFamily="2" charset="77"/>
              </a:rPr>
              <a:t>De cirkel van invloed</a:t>
            </a:r>
          </a:p>
        </p:txBody>
      </p:sp>
      <p:sp>
        <p:nvSpPr>
          <p:cNvPr id="15" name="Rechthoek 5">
            <a:extLst>
              <a:ext uri="{FF2B5EF4-FFF2-40B4-BE49-F238E27FC236}">
                <a16:creationId xmlns:a16="http://schemas.microsoft.com/office/drawing/2014/main" id="{0EEF00E8-02A6-62C3-F786-FCE4FDD1A7D2}"/>
              </a:ext>
            </a:extLst>
          </p:cNvPr>
          <p:cNvSpPr/>
          <p:nvPr/>
        </p:nvSpPr>
        <p:spPr>
          <a:xfrm rot="10800000">
            <a:off x="6981002" y="3845551"/>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 name="Rechthoek 5">
            <a:extLst>
              <a:ext uri="{FF2B5EF4-FFF2-40B4-BE49-F238E27FC236}">
                <a16:creationId xmlns:a16="http://schemas.microsoft.com/office/drawing/2014/main" id="{229DC7CD-20BE-5209-7806-1EB32F370B4D}"/>
              </a:ext>
            </a:extLst>
          </p:cNvPr>
          <p:cNvSpPr/>
          <p:nvPr/>
        </p:nvSpPr>
        <p:spPr>
          <a:xfrm rot="16437415">
            <a:off x="6981001" y="4475901"/>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7" name="Rechthoek 5">
            <a:extLst>
              <a:ext uri="{FF2B5EF4-FFF2-40B4-BE49-F238E27FC236}">
                <a16:creationId xmlns:a16="http://schemas.microsoft.com/office/drawing/2014/main" id="{B3FAB49C-5741-81BC-E5BE-F4CDB9353346}"/>
              </a:ext>
            </a:extLst>
          </p:cNvPr>
          <p:cNvSpPr/>
          <p:nvPr/>
        </p:nvSpPr>
        <p:spPr>
          <a:xfrm rot="10800000">
            <a:off x="6981002" y="5098278"/>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4" name="Tekstvak 3">
            <a:extLst>
              <a:ext uri="{FF2B5EF4-FFF2-40B4-BE49-F238E27FC236}">
                <a16:creationId xmlns:a16="http://schemas.microsoft.com/office/drawing/2014/main" id="{867AE674-756A-EFDD-C3E0-8335BF66277A}"/>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pic>
        <p:nvPicPr>
          <p:cNvPr id="2" name="Afbeelding 1">
            <a:extLst>
              <a:ext uri="{FF2B5EF4-FFF2-40B4-BE49-F238E27FC236}">
                <a16:creationId xmlns:a16="http://schemas.microsoft.com/office/drawing/2014/main" id="{14555879-5F6E-57B9-DE59-025DA32BBF39}"/>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60;p14">
            <a:extLst>
              <a:ext uri="{FF2B5EF4-FFF2-40B4-BE49-F238E27FC236}">
                <a16:creationId xmlns:a16="http://schemas.microsoft.com/office/drawing/2014/main" id="{1AE0650E-FF09-E9BB-FC87-4D6A6519BD87}"/>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dirty="0">
                <a:latin typeface="Montserrat" pitchFamily="2" charset="77"/>
              </a:rPr>
              <a:t>Werkvorm</a:t>
            </a:r>
          </a:p>
          <a:p>
            <a:r>
              <a:rPr lang="nl-NL" sz="4200" dirty="0">
                <a:latin typeface="Montserrat" pitchFamily="2" charset="77"/>
              </a:rPr>
              <a:t>Het open gesprek</a:t>
            </a:r>
          </a:p>
        </p:txBody>
      </p:sp>
      <p:sp>
        <p:nvSpPr>
          <p:cNvPr id="7" name="Rechthoek 5">
            <a:extLst>
              <a:ext uri="{FF2B5EF4-FFF2-40B4-BE49-F238E27FC236}">
                <a16:creationId xmlns:a16="http://schemas.microsoft.com/office/drawing/2014/main" id="{E7AF926F-325A-AE16-1112-9ED15A9E05FF}"/>
              </a:ext>
            </a:extLst>
          </p:cNvPr>
          <p:cNvSpPr/>
          <p:nvPr/>
        </p:nvSpPr>
        <p:spPr>
          <a:xfrm>
            <a:off x="690872" y="2435157"/>
            <a:ext cx="7484940" cy="240306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8" name="Google Shape;62;p14">
            <a:extLst>
              <a:ext uri="{FF2B5EF4-FFF2-40B4-BE49-F238E27FC236}">
                <a16:creationId xmlns:a16="http://schemas.microsoft.com/office/drawing/2014/main" id="{6F6E5FD4-548D-7AE0-4645-C1F0BCE8F3B1}"/>
              </a:ext>
            </a:extLst>
          </p:cNvPr>
          <p:cNvSpPr txBox="1">
            <a:spLocks noGrp="1"/>
          </p:cNvSpPr>
          <p:nvPr>
            <p:ph type="body" idx="1"/>
          </p:nvPr>
        </p:nvSpPr>
        <p:spPr>
          <a:xfrm>
            <a:off x="1133274" y="2724787"/>
            <a:ext cx="5899537" cy="3241543"/>
          </a:xfrm>
          <a:prstGeom prst="rect">
            <a:avLst/>
          </a:prstGeom>
        </p:spPr>
        <p:txBody>
          <a:bodyPr spcFirstLastPara="1" wrap="square" lIns="121900" tIns="121900" rIns="121900" bIns="121900" anchor="t" anchorCtr="0">
            <a:normAutofit/>
          </a:bodyPr>
          <a:lstStyle/>
          <a:p>
            <a:pPr marL="0" indent="0">
              <a:buNone/>
            </a:pPr>
            <a:r>
              <a:rPr lang="nl-NL" sz="2000" b="1" dirty="0">
                <a:solidFill>
                  <a:schemeClr val="tx1"/>
                </a:solidFill>
                <a:latin typeface="Montserrat" pitchFamily="2" charset="77"/>
              </a:rPr>
              <a:t>Vraag 1</a:t>
            </a:r>
          </a:p>
          <a:p>
            <a:pPr marL="0" indent="0">
              <a:spcBef>
                <a:spcPts val="1600"/>
              </a:spcBef>
              <a:spcAft>
                <a:spcPts val="1600"/>
              </a:spcAft>
              <a:buNone/>
            </a:pPr>
            <a:r>
              <a:rPr lang="nl-NL" b="1" dirty="0">
                <a:solidFill>
                  <a:schemeClr val="tx1"/>
                </a:solidFill>
                <a:latin typeface="Montserrat" pitchFamily="2" charset="77"/>
              </a:rPr>
              <a:t>[Bijv.: “Als jij één ding zou mogen veranderen om jouw invloed op je werk te versterken, wat zou dat zijn?”]</a:t>
            </a:r>
            <a:endParaRPr b="1" dirty="0">
              <a:solidFill>
                <a:schemeClr val="tx1"/>
              </a:solidFill>
              <a:latin typeface="Montserrat" pitchFamily="2" charset="77"/>
            </a:endParaRPr>
          </a:p>
          <a:p>
            <a:pPr marL="152396" indent="0">
              <a:buNone/>
            </a:pPr>
            <a:endParaRPr lang="nl" sz="1600" b="1" dirty="0">
              <a:solidFill>
                <a:schemeClr val="tx1"/>
              </a:solidFill>
            </a:endParaRPr>
          </a:p>
        </p:txBody>
      </p:sp>
      <p:pic>
        <p:nvPicPr>
          <p:cNvPr id="12" name="Afbeelding 11">
            <a:extLst>
              <a:ext uri="{FF2B5EF4-FFF2-40B4-BE49-F238E27FC236}">
                <a16:creationId xmlns:a16="http://schemas.microsoft.com/office/drawing/2014/main" id="{F4EE7824-257C-001B-DFC5-1EDF38C24DE2}"/>
              </a:ext>
            </a:extLst>
          </p:cNvPr>
          <p:cNvPicPr>
            <a:picLocks noChangeAspect="1"/>
          </p:cNvPicPr>
          <p:nvPr/>
        </p:nvPicPr>
        <p:blipFill>
          <a:blip r:embed="rId4"/>
          <a:stretch>
            <a:fillRect/>
          </a:stretch>
        </p:blipFill>
        <p:spPr>
          <a:xfrm>
            <a:off x="6884893" y="2982007"/>
            <a:ext cx="4644765" cy="3495941"/>
          </a:xfrm>
          <a:prstGeom prst="rect">
            <a:avLst/>
          </a:prstGeom>
        </p:spPr>
      </p:pic>
      <p:sp>
        <p:nvSpPr>
          <p:cNvPr id="4" name="Tekstvak 3">
            <a:extLst>
              <a:ext uri="{FF2B5EF4-FFF2-40B4-BE49-F238E27FC236}">
                <a16:creationId xmlns:a16="http://schemas.microsoft.com/office/drawing/2014/main" id="{1280C6E7-AC85-65EB-565F-004FF10D02C7}"/>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a:extLst>
            <a:ext uri="{FF2B5EF4-FFF2-40B4-BE49-F238E27FC236}">
              <a16:creationId xmlns:a16="http://schemas.microsoft.com/office/drawing/2014/main" id="{AA4A0F71-681E-091B-E0B0-2A03D3645021}"/>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C9F9455B-FC2F-D82B-846D-ABB7CCC2E241}"/>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60;p14">
            <a:extLst>
              <a:ext uri="{FF2B5EF4-FFF2-40B4-BE49-F238E27FC236}">
                <a16:creationId xmlns:a16="http://schemas.microsoft.com/office/drawing/2014/main" id="{82488B71-A69C-56D7-A6CA-28D0EF1E2890}"/>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dirty="0">
                <a:latin typeface="Montserrat" pitchFamily="2" charset="77"/>
              </a:rPr>
              <a:t>Werkvorm</a:t>
            </a:r>
          </a:p>
          <a:p>
            <a:r>
              <a:rPr lang="nl-NL" sz="4200" dirty="0">
                <a:latin typeface="Montserrat" pitchFamily="2" charset="77"/>
              </a:rPr>
              <a:t>De check-in</a:t>
            </a:r>
          </a:p>
        </p:txBody>
      </p:sp>
      <p:sp>
        <p:nvSpPr>
          <p:cNvPr id="6" name="Rechthoek 5">
            <a:extLst>
              <a:ext uri="{FF2B5EF4-FFF2-40B4-BE49-F238E27FC236}">
                <a16:creationId xmlns:a16="http://schemas.microsoft.com/office/drawing/2014/main" id="{A9854CF5-73E8-D0D9-CF7A-FFB70E1E5904}"/>
              </a:ext>
            </a:extLst>
          </p:cNvPr>
          <p:cNvSpPr/>
          <p:nvPr/>
        </p:nvSpPr>
        <p:spPr>
          <a:xfrm rot="10800000">
            <a:off x="690871" y="2435157"/>
            <a:ext cx="8345551" cy="30646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rgbClr val="EBCC67"/>
              </a:solidFill>
              <a:latin typeface="Hanken Grotesk" pitchFamily="2" charset="77"/>
            </a:endParaRPr>
          </a:p>
        </p:txBody>
      </p:sp>
      <p:sp>
        <p:nvSpPr>
          <p:cNvPr id="10" name="Google Shape;61;p14">
            <a:extLst>
              <a:ext uri="{FF2B5EF4-FFF2-40B4-BE49-F238E27FC236}">
                <a16:creationId xmlns:a16="http://schemas.microsoft.com/office/drawing/2014/main" id="{23B29608-11B3-847F-8D51-A73809425FAD}"/>
              </a:ext>
            </a:extLst>
          </p:cNvPr>
          <p:cNvSpPr txBox="1">
            <a:spLocks/>
          </p:cNvSpPr>
          <p:nvPr/>
        </p:nvSpPr>
        <p:spPr>
          <a:xfrm>
            <a:off x="1138459" y="2734069"/>
            <a:ext cx="7108726" cy="243981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nSpc>
                <a:spcPct val="150000"/>
              </a:lnSpc>
              <a:spcBef>
                <a:spcPts val="1600"/>
              </a:spcBef>
              <a:spcAft>
                <a:spcPts val="1600"/>
              </a:spcAft>
              <a:buNone/>
            </a:pPr>
            <a:r>
              <a:rPr lang="nl-NL" sz="2000" dirty="0">
                <a:solidFill>
                  <a:schemeClr val="tx1"/>
                </a:solidFill>
                <a:latin typeface="Montserrat" pitchFamily="2" charset="77"/>
              </a:rPr>
              <a:t>Kies een thema en beantwoorde de vraag</a:t>
            </a:r>
            <a:br>
              <a:rPr lang="nl-NL" dirty="0">
                <a:solidFill>
                  <a:schemeClr val="tx1"/>
                </a:solidFill>
                <a:latin typeface="Montserrat" pitchFamily="2" charset="77"/>
              </a:rPr>
            </a:br>
            <a:br>
              <a:rPr lang="nl-NL" sz="700" dirty="0">
                <a:solidFill>
                  <a:schemeClr val="tx1"/>
                </a:solidFill>
                <a:latin typeface="Montserrat" pitchFamily="2" charset="77"/>
              </a:rPr>
            </a:br>
            <a:r>
              <a:rPr lang="nl-NL" dirty="0">
                <a:solidFill>
                  <a:schemeClr val="tx1"/>
                </a:solidFill>
                <a:latin typeface="Montserrat" pitchFamily="2" charset="77"/>
              </a:rPr>
              <a:t>Wanneer ervaarde jij op dit thema echt zeggenschap?</a:t>
            </a:r>
            <a:br>
              <a:rPr lang="nl-NL" dirty="0">
                <a:solidFill>
                  <a:schemeClr val="tx1"/>
                </a:solidFill>
                <a:latin typeface="Montserrat" pitchFamily="2" charset="77"/>
              </a:rPr>
            </a:br>
            <a:br>
              <a:rPr lang="nl-NL" sz="900" b="0" dirty="0">
                <a:solidFill>
                  <a:schemeClr val="tx1"/>
                </a:solidFill>
                <a:latin typeface="Montserrat" pitchFamily="2" charset="77"/>
              </a:rPr>
            </a:br>
            <a:r>
              <a:rPr lang="nl-NL" b="0" dirty="0">
                <a:solidFill>
                  <a:schemeClr val="tx1"/>
                </a:solidFill>
                <a:latin typeface="Hanken Grotesk" pitchFamily="2" charset="77"/>
              </a:rPr>
              <a:t>Onderbouw je antwoord met een concrete praktijkervaring</a:t>
            </a:r>
            <a:endParaRPr lang="nl-NL" b="0" dirty="0">
              <a:solidFill>
                <a:schemeClr val="tx1"/>
              </a:solidFill>
              <a:latin typeface="Montserrat" pitchFamily="2" charset="77"/>
            </a:endParaRPr>
          </a:p>
        </p:txBody>
      </p:sp>
      <p:pic>
        <p:nvPicPr>
          <p:cNvPr id="15" name="Afbeelding 14">
            <a:extLst>
              <a:ext uri="{FF2B5EF4-FFF2-40B4-BE49-F238E27FC236}">
                <a16:creationId xmlns:a16="http://schemas.microsoft.com/office/drawing/2014/main" id="{67602FC3-2FE0-E07D-9C27-62F51B054523}"/>
              </a:ext>
            </a:extLst>
          </p:cNvPr>
          <p:cNvPicPr>
            <a:picLocks noChangeAspect="1"/>
          </p:cNvPicPr>
          <p:nvPr/>
        </p:nvPicPr>
        <p:blipFill>
          <a:blip r:embed="rId4"/>
          <a:stretch>
            <a:fillRect/>
          </a:stretch>
        </p:blipFill>
        <p:spPr>
          <a:xfrm>
            <a:off x="8694773" y="3670274"/>
            <a:ext cx="2517423" cy="2147214"/>
          </a:xfrm>
          <a:prstGeom prst="rect">
            <a:avLst/>
          </a:prstGeom>
        </p:spPr>
      </p:pic>
      <p:sp>
        <p:nvSpPr>
          <p:cNvPr id="4" name="Tekstvak 3">
            <a:extLst>
              <a:ext uri="{FF2B5EF4-FFF2-40B4-BE49-F238E27FC236}">
                <a16:creationId xmlns:a16="http://schemas.microsoft.com/office/drawing/2014/main" id="{D3D23FD2-C9CE-F9D6-FAB1-8069CCE395FF}"/>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213229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pic>
        <p:nvPicPr>
          <p:cNvPr id="3" name="Afbeelding 2">
            <a:extLst>
              <a:ext uri="{FF2B5EF4-FFF2-40B4-BE49-F238E27FC236}">
                <a16:creationId xmlns:a16="http://schemas.microsoft.com/office/drawing/2014/main" id="{3FB20FD3-4E5B-84E9-DD5E-C60BE204AAA2}"/>
              </a:ext>
            </a:extLst>
          </p:cNvPr>
          <p:cNvPicPr>
            <a:picLocks noChangeAspect="1"/>
          </p:cNvPicPr>
          <p:nvPr/>
        </p:nvPicPr>
        <p:blipFill>
          <a:blip r:embed="rId3"/>
          <a:stretch>
            <a:fillRect/>
          </a:stretch>
        </p:blipFill>
        <p:spPr>
          <a:xfrm rot="159529">
            <a:off x="484919" y="2377251"/>
            <a:ext cx="11273654" cy="3250283"/>
          </a:xfrm>
          <a:prstGeom prst="rect">
            <a:avLst/>
          </a:prstGeom>
        </p:spPr>
      </p:pic>
      <p:pic>
        <p:nvPicPr>
          <p:cNvPr id="2" name="Afbeelding 1">
            <a:extLst>
              <a:ext uri="{FF2B5EF4-FFF2-40B4-BE49-F238E27FC236}">
                <a16:creationId xmlns:a16="http://schemas.microsoft.com/office/drawing/2014/main" id="{50BD69D3-0780-8D32-AD63-B2389D65C30F}"/>
              </a:ext>
            </a:extLst>
          </p:cNvPr>
          <p:cNvPicPr>
            <a:picLocks noChangeAspect="1"/>
          </p:cNvPicPr>
          <p:nvPr/>
        </p:nvPicPr>
        <p:blipFill>
          <a:blip r:embed="rId4"/>
          <a:stretch>
            <a:fillRect/>
          </a:stretch>
        </p:blipFill>
        <p:spPr>
          <a:xfrm>
            <a:off x="278405" y="212500"/>
            <a:ext cx="1720111" cy="441273"/>
          </a:xfrm>
          <a:prstGeom prst="rect">
            <a:avLst/>
          </a:prstGeom>
        </p:spPr>
      </p:pic>
      <p:sp>
        <p:nvSpPr>
          <p:cNvPr id="11" name="Tekstvak 10">
            <a:extLst>
              <a:ext uri="{FF2B5EF4-FFF2-40B4-BE49-F238E27FC236}">
                <a16:creationId xmlns:a16="http://schemas.microsoft.com/office/drawing/2014/main" id="{A07F7016-22F3-F3AB-D695-FE451D410803}"/>
              </a:ext>
            </a:extLst>
          </p:cNvPr>
          <p:cNvSpPr txBox="1"/>
          <p:nvPr/>
        </p:nvSpPr>
        <p:spPr>
          <a:xfrm>
            <a:off x="3520332" y="3562281"/>
            <a:ext cx="5151335" cy="738664"/>
          </a:xfrm>
          <a:prstGeom prst="rect">
            <a:avLst/>
          </a:prstGeom>
          <a:noFill/>
        </p:spPr>
        <p:txBody>
          <a:bodyPr wrap="square">
            <a:spAutoFit/>
          </a:bodyPr>
          <a:lstStyle/>
          <a:p>
            <a:pPr algn="ctr"/>
            <a:r>
              <a:rPr lang="nl-NL" sz="2400" b="1" dirty="0">
                <a:solidFill>
                  <a:schemeClr val="tx1"/>
                </a:solidFill>
                <a:latin typeface="Montserrat" pitchFamily="2" charset="77"/>
              </a:rPr>
              <a:t>De opdracht</a:t>
            </a:r>
          </a:p>
          <a:p>
            <a:pPr algn="ctr"/>
            <a:r>
              <a:rPr lang="nl-NL" sz="1800" dirty="0">
                <a:solidFill>
                  <a:schemeClr val="tx1"/>
                </a:solidFill>
                <a:latin typeface="Hanken Grotesk" pitchFamily="2" charset="77"/>
              </a:rPr>
              <a:t>Neem positie in op de lijn</a:t>
            </a:r>
          </a:p>
        </p:txBody>
      </p:sp>
      <p:sp>
        <p:nvSpPr>
          <p:cNvPr id="13" name="Tekstvak 12">
            <a:extLst>
              <a:ext uri="{FF2B5EF4-FFF2-40B4-BE49-F238E27FC236}">
                <a16:creationId xmlns:a16="http://schemas.microsoft.com/office/drawing/2014/main" id="{83C1332B-034F-8299-0BC4-2E42A332D745}"/>
              </a:ext>
            </a:extLst>
          </p:cNvPr>
          <p:cNvSpPr txBox="1"/>
          <p:nvPr/>
        </p:nvSpPr>
        <p:spPr>
          <a:xfrm>
            <a:off x="1117555" y="3605577"/>
            <a:ext cx="1848256" cy="707886"/>
          </a:xfrm>
          <a:prstGeom prst="rect">
            <a:avLst/>
          </a:prstGeom>
          <a:noFill/>
        </p:spPr>
        <p:txBody>
          <a:bodyPr wrap="square">
            <a:spAutoFit/>
          </a:bodyPr>
          <a:lstStyle/>
          <a:p>
            <a:pPr algn="ctr"/>
            <a:r>
              <a:rPr lang="nl-NL" sz="2000" b="1" dirty="0">
                <a:solidFill>
                  <a:schemeClr val="tx1"/>
                </a:solidFill>
                <a:latin typeface="Montserrat" pitchFamily="2" charset="77"/>
              </a:rPr>
              <a:t>Helemaal mee oneens</a:t>
            </a:r>
          </a:p>
        </p:txBody>
      </p:sp>
      <p:sp>
        <p:nvSpPr>
          <p:cNvPr id="14" name="Tekstvak 13">
            <a:extLst>
              <a:ext uri="{FF2B5EF4-FFF2-40B4-BE49-F238E27FC236}">
                <a16:creationId xmlns:a16="http://schemas.microsoft.com/office/drawing/2014/main" id="{154FA3A9-6C82-B664-4335-3C8BA1F31692}"/>
              </a:ext>
            </a:extLst>
          </p:cNvPr>
          <p:cNvSpPr txBox="1"/>
          <p:nvPr/>
        </p:nvSpPr>
        <p:spPr>
          <a:xfrm>
            <a:off x="9226189" y="3605577"/>
            <a:ext cx="1848256" cy="707886"/>
          </a:xfrm>
          <a:prstGeom prst="rect">
            <a:avLst/>
          </a:prstGeom>
          <a:noFill/>
        </p:spPr>
        <p:txBody>
          <a:bodyPr wrap="square">
            <a:spAutoFit/>
          </a:bodyPr>
          <a:lstStyle/>
          <a:p>
            <a:pPr algn="ctr"/>
            <a:r>
              <a:rPr lang="nl-NL" sz="2000" b="1" dirty="0">
                <a:solidFill>
                  <a:schemeClr val="tx1"/>
                </a:solidFill>
                <a:latin typeface="Montserrat" pitchFamily="2" charset="77"/>
              </a:rPr>
              <a:t>Helemaal mee eens</a:t>
            </a:r>
          </a:p>
        </p:txBody>
      </p:sp>
      <p:sp>
        <p:nvSpPr>
          <p:cNvPr id="17" name="Tekstvak 16">
            <a:extLst>
              <a:ext uri="{FF2B5EF4-FFF2-40B4-BE49-F238E27FC236}">
                <a16:creationId xmlns:a16="http://schemas.microsoft.com/office/drawing/2014/main" id="{CDA0D57D-8670-2A8E-BD32-43C1FF00F670}"/>
              </a:ext>
            </a:extLst>
          </p:cNvPr>
          <p:cNvSpPr txBox="1"/>
          <p:nvPr/>
        </p:nvSpPr>
        <p:spPr>
          <a:xfrm>
            <a:off x="3473204" y="5260774"/>
            <a:ext cx="5245592" cy="1251625"/>
          </a:xfrm>
          <a:prstGeom prst="rect">
            <a:avLst/>
          </a:prstGeom>
          <a:noFill/>
        </p:spPr>
        <p:txBody>
          <a:bodyPr wrap="square" lIns="121920" tIns="60960" rIns="121920" bIns="60960" anchor="t">
            <a:spAutoFit/>
          </a:bodyPr>
          <a:lstStyle/>
          <a:p>
            <a:pPr algn="ctr"/>
            <a:r>
              <a:rPr lang="nl-NL" sz="2400" b="1" dirty="0">
                <a:solidFill>
                  <a:schemeClr val="tx1"/>
                </a:solidFill>
                <a:latin typeface="Montserrat"/>
              </a:rPr>
              <a:t>Stelling 1</a:t>
            </a:r>
            <a:endParaRPr lang="nl-NL" sz="2400" b="1" dirty="0">
              <a:solidFill>
                <a:schemeClr val="tx1"/>
              </a:solidFill>
              <a:latin typeface="Montserrat" pitchFamily="2" charset="77"/>
            </a:endParaRPr>
          </a:p>
          <a:p>
            <a:pPr algn="ctr">
              <a:spcBef>
                <a:spcPts val="1600"/>
              </a:spcBef>
              <a:spcAft>
                <a:spcPts val="1600"/>
              </a:spcAft>
            </a:pPr>
            <a:r>
              <a:rPr lang="nl-NL" sz="1800" b="1" dirty="0">
                <a:latin typeface="Montserrat"/>
              </a:rPr>
              <a:t>[Bijv.: “Ik voel mij gezien en gehoord door mijn directe collega’s”]</a:t>
            </a:r>
          </a:p>
        </p:txBody>
      </p:sp>
      <p:sp>
        <p:nvSpPr>
          <p:cNvPr id="4" name="Google Shape;60;p14">
            <a:extLst>
              <a:ext uri="{FF2B5EF4-FFF2-40B4-BE49-F238E27FC236}">
                <a16:creationId xmlns:a16="http://schemas.microsoft.com/office/drawing/2014/main" id="{9AD27946-7D6B-78C2-6F24-7185E84BBECE}"/>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dirty="0">
                <a:latin typeface="Montserrat" pitchFamily="2" charset="77"/>
              </a:rPr>
              <a:t>Werkvorm</a:t>
            </a:r>
          </a:p>
          <a:p>
            <a:r>
              <a:rPr lang="nl-NL" sz="4200" dirty="0">
                <a:latin typeface="Montserrat" pitchFamily="2" charset="77"/>
              </a:rPr>
              <a:t>Het stellingenspel</a:t>
            </a:r>
          </a:p>
        </p:txBody>
      </p:sp>
      <p:sp>
        <p:nvSpPr>
          <p:cNvPr id="5" name="Tekstvak 4">
            <a:extLst>
              <a:ext uri="{FF2B5EF4-FFF2-40B4-BE49-F238E27FC236}">
                <a16:creationId xmlns:a16="http://schemas.microsoft.com/office/drawing/2014/main" id="{6A13C643-CC9C-0C53-EFF3-AD09EE3053E0}"/>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5282</TotalTime>
  <Words>1347</Words>
  <Application>Microsoft Macintosh PowerPoint</Application>
  <PresentationFormat>Breedbeeld</PresentationFormat>
  <Paragraphs>146</Paragraphs>
  <Slides>15</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Hanken Grotesk</vt:lpstr>
      <vt:lpstr>Montserrat</vt:lpstr>
      <vt:lpstr>Calibri</vt:lpstr>
      <vt:lpstr>Arial</vt:lpstr>
      <vt:lpstr>Simple Light</vt:lpstr>
      <vt:lpstr>PowerPoint-presentatie</vt:lpstr>
      <vt:lpstr>Waarom zijn we hier?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Joep Pennartz</cp:lastModifiedBy>
  <cp:revision>97</cp:revision>
  <dcterms:modified xsi:type="dcterms:W3CDTF">2026-06-02T18:35:27Z</dcterms:modified>
</cp:coreProperties>
</file>