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5"/>
  </p:notesMasterIdLst>
  <p:sldIdLst>
    <p:sldId id="276" r:id="rId2"/>
    <p:sldId id="257" r:id="rId3"/>
    <p:sldId id="278" r:id="rId4"/>
    <p:sldId id="265" r:id="rId5"/>
    <p:sldId id="280" r:id="rId6"/>
    <p:sldId id="262" r:id="rId7"/>
    <p:sldId id="260" r:id="rId8"/>
    <p:sldId id="264" r:id="rId9"/>
    <p:sldId id="268" r:id="rId10"/>
    <p:sldId id="286" r:id="rId11"/>
    <p:sldId id="287" r:id="rId12"/>
    <p:sldId id="272" r:id="rId13"/>
    <p:sldId id="288" r:id="rId14"/>
  </p:sldIdLst>
  <p:sldSz cx="12192000" cy="6858000"/>
  <p:notesSz cx="6858000" cy="9144000"/>
  <p:embeddedFontLst>
    <p:embeddedFont>
      <p:font typeface="Hanken Grotesk" pitchFamily="2" charset="77"/>
      <p:regular r:id="rId16"/>
      <p:bold r:id="rId17"/>
      <p:italic r:id="rId18"/>
      <p:boldItalic r:id="rId19"/>
    </p:embeddedFont>
    <p:embeddedFont>
      <p:font typeface="Montserrat" pitchFamily="2"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e" id="{BC2C8753-A6FE-4738-8569-0B49BC6C816B}">
          <p14:sldIdLst>
            <p14:sldId id="276"/>
            <p14:sldId id="257"/>
            <p14:sldId id="278"/>
            <p14:sldId id="265"/>
            <p14:sldId id="280"/>
            <p14:sldId id="262"/>
          </p14:sldIdLst>
        </p14:section>
        <p14:section name="Werkvorm A - Het open gesprek" id="{D4BCE113-7C82-49E2-99DF-F32428ECC975}">
          <p14:sldIdLst>
            <p14:sldId id="260"/>
          </p14:sldIdLst>
        </p14:section>
        <p14:section name="Werkvorm B - De check-in" id="{7C0D0DC5-8E76-4991-811E-1E35494A8154}">
          <p14:sldIdLst>
            <p14:sldId id="264"/>
          </p14:sldIdLst>
        </p14:section>
        <p14:section name="Vastleggen relevante input" id="{DF56769C-A278-41BA-B79C-00D146BF4B1B}">
          <p14:sldIdLst>
            <p14:sldId id="268"/>
          </p14:sldIdLst>
        </p14:section>
        <p14:section name="Afsluiting" id="{28CDA222-A90F-4E8B-9A0F-BFF2EE7CE4D8}">
          <p14:sldIdLst>
            <p14:sldId id="286"/>
            <p14:sldId id="287"/>
            <p14:sldId id="272"/>
            <p14:sldId id="288"/>
          </p14:sldIdLst>
        </p14:section>
      </p14:sectionLst>
    </p:ext>
    <p:ext uri="{EFAFB233-063F-42B5-8137-9DF3F51BA10A}">
      <p15:sldGuideLst xmlns:p15="http://schemas.microsoft.com/office/powerpoint/2012/main">
        <p15:guide id="1" orient="horz" pos="617" userDrawn="1">
          <p15:clr>
            <a:srgbClr val="747775"/>
          </p15:clr>
        </p15:guide>
        <p15:guide id="2" pos="3840" userDrawn="1">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D08A27-A17C-15D7-63B4-712DB04493C5}" name="joepp" initials="j" userId="S::joepp@ondernemendegasten.nl::1a079e5a-5087-4fe0-9bcd-05b2d3fd8bfe" providerId="AD"/>
  <p188:author id="{C5043479-6CDB-0AF2-3EFD-80B1A45C73EE}" name="Gastgebruiker" initials="Ga" userId="S::urn:spo:tenantanon#c05986c2-c481-4743-9c49-2c14d5b7abe7::" providerId="AD"/>
  <p188:author id="{196CB9B6-6BA4-9A63-83CB-6DAE487BED65}" name="m.oudshoorn@actieplanzeggenschap.nl" initials="m." userId="S::urn:spo:guest#m.oudshoorn@actieplanzeggenschap.nl::" providerId="AD"/>
  <p188:author id="{FCBC51C0-7DCA-8CA1-5AAF-0CED597B80A0}" name="Jasmijn Peskens" initials="JP" userId="S::jasmijn.peskens@theexperienceoffice.nl::35cf4e40-f0d3-4bda-b6bb-1dc0b4972105" providerId="AD"/>
  <p188:author id="{18C7CCE9-2398-D6C6-7F23-7161F65D410B}" name="Joep Pennartz" initials="JP" userId="S::joep.pennartz@theexperienceoffice.nl::1a079e5a-5087-4fe0-9bcd-05b2d3fd8b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EDC9"/>
    <a:srgbClr val="EBCC67"/>
    <a:srgbClr val="DAE6E7"/>
    <a:srgbClr val="F8E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5DA0BE-9822-B51F-39A3-B349CC253E43}" v="8" dt="2026-06-01T13:03:39.988"/>
  </p1510:revLst>
</p1510:revInfo>
</file>

<file path=ppt/tableStyles.xml><?xml version="1.0" encoding="utf-8"?>
<a:tblStyleLst xmlns:a="http://schemas.openxmlformats.org/drawingml/2006/main" def="{117DD4D4-49B8-4416-B99E-90139F343CB7}">
  <a:tblStyle styleId="{117DD4D4-49B8-4416-B99E-90139F343C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37"/>
  </p:normalViewPr>
  <p:slideViewPr>
    <p:cSldViewPr snapToGrid="0">
      <p:cViewPr varScale="1">
        <p:scale>
          <a:sx n="94" d="100"/>
          <a:sy n="94" d="100"/>
        </p:scale>
        <p:origin x="1080" y="184"/>
      </p:cViewPr>
      <p:guideLst>
        <p:guide orient="horz" pos="61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c05986c2-c481-4743-9c49-2c14d5b7abe7::" providerId="AD" clId="Web-{D05DA0BE-9822-B51F-39A3-B349CC253E43}"/>
    <pc:docChg chg="modSld sldOrd">
      <pc:chgData name="Guest User" userId="S::urn:spo:tenantanon#c05986c2-c481-4743-9c49-2c14d5b7abe7::" providerId="AD" clId="Web-{D05DA0BE-9822-B51F-39A3-B349CC253E43}" dt="2026-06-01T12:59:30.044" v="31"/>
      <pc:docMkLst>
        <pc:docMk/>
      </pc:docMkLst>
      <pc:sldChg chg="modNotes">
        <pc:chgData name="Guest User" userId="S::urn:spo:tenantanon#c05986c2-c481-4743-9c49-2c14d5b7abe7::" providerId="AD" clId="Web-{D05DA0BE-9822-B51F-39A3-B349CC253E43}" dt="2026-06-01T12:59:30.044" v="31"/>
        <pc:sldMkLst>
          <pc:docMk/>
          <pc:sldMk cId="0" sldId="260"/>
        </pc:sldMkLst>
      </pc:sldChg>
      <pc:sldChg chg="ord modNotes">
        <pc:chgData name="Guest User" userId="S::urn:spo:tenantanon#c05986c2-c481-4743-9c49-2c14d5b7abe7::" providerId="AD" clId="Web-{D05DA0BE-9822-B51F-39A3-B349CC253E43}" dt="2026-06-01T12:47:30.689" v="16"/>
        <pc:sldMkLst>
          <pc:docMk/>
          <pc:sldMk cId="2132296934" sldId="264"/>
        </pc:sldMkLst>
      </pc:sldChg>
      <pc:sldChg chg="ord">
        <pc:chgData name="Guest User" userId="S::urn:spo:tenantanon#c05986c2-c481-4743-9c49-2c14d5b7abe7::" providerId="AD" clId="Web-{D05DA0BE-9822-B51F-39A3-B349CC253E43}" dt="2026-06-01T12:28:23.714" v="10"/>
        <pc:sldMkLst>
          <pc:docMk/>
          <pc:sldMk cId="3061309094" sldId="272"/>
        </pc:sldMkLst>
      </pc:sldChg>
    </pc:docChg>
  </pc:docChgLst>
  <pc:docChgLst>
    <pc:chgData name="Guest User" userId="S::urn:spo:tenantanon#c05986c2-c481-4743-9c49-2c14d5b7abe7::" providerId="AD" clId="Web-{334EF9E9-AA1E-A872-6732-6232ED9A3F73}"/>
    <pc:docChg chg="modSld">
      <pc:chgData name="Guest User" userId="S::urn:spo:tenantanon#c05986c2-c481-4743-9c49-2c14d5b7abe7::" providerId="AD" clId="Web-{334EF9E9-AA1E-A872-6732-6232ED9A3F73}" dt="2026-06-01T13:08:34.084" v="88"/>
      <pc:docMkLst>
        <pc:docMk/>
      </pc:docMkLst>
      <pc:sldChg chg="modNotes">
        <pc:chgData name="Guest User" userId="S::urn:spo:tenantanon#c05986c2-c481-4743-9c49-2c14d5b7abe7::" providerId="AD" clId="Web-{334EF9E9-AA1E-A872-6732-6232ED9A3F73}" dt="2026-06-01T13:07:47.112" v="58"/>
        <pc:sldMkLst>
          <pc:docMk/>
          <pc:sldMk cId="0" sldId="260"/>
        </pc:sldMkLst>
      </pc:sldChg>
      <pc:sldChg chg="modNotes">
        <pc:chgData name="Guest User" userId="S::urn:spo:tenantanon#c05986c2-c481-4743-9c49-2c14d5b7abe7::" providerId="AD" clId="Web-{334EF9E9-AA1E-A872-6732-6232ED9A3F73}" dt="2026-06-01T13:08:34.084" v="88"/>
        <pc:sldMkLst>
          <pc:docMk/>
          <pc:sldMk cId="2132296934" sldId="26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0T12:48:20.188"/>
    </inkml:context>
    <inkml:brush xml:id="br0">
      <inkml:brushProperty name="width" value="0.035" units="cm"/>
      <inkml:brushProperty name="height" value="0.03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ontserrat" pitchFamily="2" charset="77"/>
        <a:ea typeface="Montserrat" pitchFamily="2" charset="77"/>
        <a:cs typeface="Arial"/>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4A29A3F8-8757-A87F-54B5-C88F16E29633}"/>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62D6F36F-DFAD-3F1D-DFFA-E0004EA561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78485A57-96FB-B562-74AB-834E100A02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74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cd46e74fb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d46e74fb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8DFBA50D-093F-02A6-A3E2-79A37FA6A8D6}"/>
            </a:ext>
          </a:extLst>
        </p:cNvPr>
        <p:cNvGrpSpPr/>
        <p:nvPr/>
      </p:nvGrpSpPr>
      <p:grpSpPr>
        <a:xfrm>
          <a:off x="0" y="0"/>
          <a:ext cx="0" cy="0"/>
          <a:chOff x="0" y="0"/>
          <a:chExt cx="0" cy="0"/>
        </a:xfrm>
      </p:grpSpPr>
      <p:sp>
        <p:nvSpPr>
          <p:cNvPr id="100" name="Google Shape;100;g3cd46e74fb5_0_37:notes">
            <a:extLst>
              <a:ext uri="{FF2B5EF4-FFF2-40B4-BE49-F238E27FC236}">
                <a16:creationId xmlns:a16="http://schemas.microsoft.com/office/drawing/2014/main" id="{D610BFAD-5530-A75A-CD4B-089C80296E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d46e74fb5_0_37:notes">
            <a:extLst>
              <a:ext uri="{FF2B5EF4-FFF2-40B4-BE49-F238E27FC236}">
                <a16:creationId xmlns:a16="http://schemas.microsoft.com/office/drawing/2014/main" id="{D883204E-3B7F-707C-71F0-F0EB55AB25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772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6E0947EA-A69C-8A77-0E93-6A1096D52DD7}"/>
            </a:ext>
          </a:extLst>
        </p:cNvPr>
        <p:cNvGrpSpPr/>
        <p:nvPr/>
      </p:nvGrpSpPr>
      <p:grpSpPr>
        <a:xfrm>
          <a:off x="0" y="0"/>
          <a:ext cx="0" cy="0"/>
          <a:chOff x="0" y="0"/>
          <a:chExt cx="0" cy="0"/>
        </a:xfrm>
      </p:grpSpPr>
      <p:sp>
        <p:nvSpPr>
          <p:cNvPr id="100" name="Google Shape;100;g3cd46e74fb5_0_37:notes">
            <a:extLst>
              <a:ext uri="{FF2B5EF4-FFF2-40B4-BE49-F238E27FC236}">
                <a16:creationId xmlns:a16="http://schemas.microsoft.com/office/drawing/2014/main" id="{E273A47E-D082-1B4E-878C-47A359EFBB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d46e74fb5_0_37:notes">
            <a:extLst>
              <a:ext uri="{FF2B5EF4-FFF2-40B4-BE49-F238E27FC236}">
                <a16:creationId xmlns:a16="http://schemas.microsoft.com/office/drawing/2014/main" id="{6FDB98B1-07B1-C83F-F047-A98790C8A4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31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5679C67E-2539-C29F-D837-68EA1007DFF8}"/>
            </a:ext>
          </a:extLst>
        </p:cNvPr>
        <p:cNvGrpSpPr/>
        <p:nvPr/>
      </p:nvGrpSpPr>
      <p:grpSpPr>
        <a:xfrm>
          <a:off x="0" y="0"/>
          <a:ext cx="0" cy="0"/>
          <a:chOff x="0" y="0"/>
          <a:chExt cx="0" cy="0"/>
        </a:xfrm>
      </p:grpSpPr>
      <p:sp>
        <p:nvSpPr>
          <p:cNvPr id="100" name="Google Shape;100;g3cd46e74fb5_0_37:notes">
            <a:extLst>
              <a:ext uri="{FF2B5EF4-FFF2-40B4-BE49-F238E27FC236}">
                <a16:creationId xmlns:a16="http://schemas.microsoft.com/office/drawing/2014/main" id="{87C00BBD-FABB-2523-83F2-6F10CC72A2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d46e74fb5_0_37:notes">
            <a:extLst>
              <a:ext uri="{FF2B5EF4-FFF2-40B4-BE49-F238E27FC236}">
                <a16:creationId xmlns:a16="http://schemas.microsoft.com/office/drawing/2014/main" id="{D861EDDD-3986-0A8C-6E9A-303D117FBC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843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cd46e74f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cd46e74f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cd46e74f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cd46e74f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u="none" strike="noStrike" kern="0" cap="none" spc="0" normalizeH="0" baseline="0" noProof="0">
              <a:ln>
                <a:noFill/>
              </a:ln>
              <a:solidFill>
                <a:srgbClr val="000000"/>
              </a:solidFill>
              <a:effectLst/>
              <a:uLnTx/>
              <a:uFillTx/>
              <a:latin typeface="Hanken Grotesk" pitchFamily="2" charset="77"/>
              <a:sym typeface="Arial"/>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200" u="none" strike="noStrike" kern="0" cap="none" spc="0" normalizeH="0" baseline="0" noProof="0">
                <a:ln>
                  <a:noFill/>
                </a:ln>
                <a:solidFill>
                  <a:srgbClr val="000000"/>
                </a:solidFill>
                <a:effectLst/>
                <a:uLnTx/>
                <a:uFillTx/>
                <a:latin typeface="Hanken Grotesk" pitchFamily="2" charset="77"/>
                <a:sym typeface="Arial"/>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58750" indent="0">
              <a:buNone/>
            </a:pPr>
            <a:r>
              <a:rPr lang="nl-NL" noProof="0"/>
              <a:t>Zeggenschap is een term die veel gebruikt wordt in de gezondheidzorg en het sociaal domein. Maar wat bedoelen we er precies mee? Want zeggenschap gaat over veel verschillende onderwerpen. Een professional kan bijvoorbeeld zeggenschap hebben over de directe zorg aan een patiënt of cliënt. Ook kun je zeggenschap hebben binnen je team en organisatie, door mee te beslissen over beleid dat jouw beroep raakt, maar ook zeggenschap op landelijk niveau door mee te praten over belangrijke onderwerpen. En dan zijn er ook nog verschillende vormen van zeggenschap.  </a:t>
            </a:r>
          </a:p>
          <a:p>
            <a:pPr marL="158750" indent="0">
              <a:buNone/>
            </a:pPr>
            <a:endParaRPr lang="nl-NL" noProof="0"/>
          </a:p>
          <a:p>
            <a:pPr marL="158750" indent="0">
              <a:buNone/>
            </a:pPr>
            <a:r>
              <a:rPr lang="nl-NL" noProof="0"/>
              <a:t>Om te voorkomen dat het begrip zeggenschap verschillend wordt geïnterpreteerd, uitgelegd en ingezet, gebruikt het Landelijk Actieplan Zeggenschap (LAZ) de volgende definitie:  </a:t>
            </a:r>
          </a:p>
          <a:p>
            <a:pPr marL="158750" indent="0">
              <a:buNone/>
            </a:pPr>
            <a:endParaRPr lang="nl-NL" noProof="0"/>
          </a:p>
          <a:p>
            <a:pPr marL="158750" indent="0">
              <a:buNone/>
            </a:pPr>
            <a:r>
              <a:rPr lang="nl-NL" noProof="0"/>
              <a:t>Professionals in zorg en sociaal werk:  </a:t>
            </a:r>
          </a:p>
          <a:p>
            <a:r>
              <a:rPr lang="nl-NL" noProof="0"/>
              <a:t>kunnen zelf beslissen als het gaat over hun beroep, en  </a:t>
            </a:r>
          </a:p>
          <a:p>
            <a:r>
              <a:rPr lang="nl-NL" noProof="0"/>
              <a:t>krijgen en nemen inspraak en invloed wanneer zaken hun beroep raken. </a:t>
            </a:r>
          </a:p>
          <a:p>
            <a:endParaRPr lang="nl-NL" noProof="0"/>
          </a:p>
          <a:p>
            <a:pPr marL="158750" indent="0">
              <a:buNone/>
            </a:pPr>
            <a:r>
              <a:rPr lang="nl-NL" noProof="0"/>
              <a:t>Dit heeft altijd als doel om samen met anderen de kwaliteit van zorg en ondersteuning, én werktevredenheid te behouden of te verbeteren. Zo hebben zij invloed op beslissingen die hen raken, op individueel, team-, organisatie-, regionaal en landelijk niveau.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u="none" strike="noStrike" kern="0" cap="none" spc="0" normalizeH="0" baseline="0" noProof="0">
              <a:ln>
                <a:noFill/>
              </a:ln>
              <a:solidFill>
                <a:srgbClr val="000000"/>
              </a:solidFill>
              <a:effectLst/>
              <a:uLnTx/>
              <a:uFillTx/>
              <a:latin typeface="Hanken Grotesk" pitchFamily="2" charset="77"/>
              <a:sym typeface="Arial"/>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200" u="none" strike="noStrike" kern="0" cap="none" spc="0" normalizeH="0" baseline="0" noProof="0">
                <a:ln>
                  <a:noFill/>
                </a:ln>
                <a:solidFill>
                  <a:srgbClr val="000000"/>
                </a:solidFill>
                <a:effectLst/>
                <a:uLnTx/>
                <a:uFillTx/>
                <a:latin typeface="Hanken Grotesk" pitchFamily="2" charset="77"/>
                <a:sym typeface="Arial"/>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latin typeface="Hanken Grotesk" pitchFamily="2" charset="77"/>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latin typeface="Hanken Grotesk" pitchFamily="2" charset="77"/>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58750" indent="0">
              <a:buNone/>
            </a:pPr>
            <a:r>
              <a:rPr lang="nl-NL" noProof="0"/>
              <a:t>Zeggenschap is dus een waardevol middel om oplossingen te vinden voor de grote vraagstukken in de gezondheidszorg en samenleving zoals:  </a:t>
            </a:r>
          </a:p>
          <a:p>
            <a:endParaRPr lang="nl-NL" noProof="0"/>
          </a:p>
          <a:p>
            <a:r>
              <a:rPr lang="nl-NL" noProof="0"/>
              <a:t>Betere kwaliteit van zorg en leven  </a:t>
            </a:r>
          </a:p>
          <a:p>
            <a:r>
              <a:rPr lang="nl-NL" noProof="0"/>
              <a:t>Professionele ontwikkeling van het beroep </a:t>
            </a:r>
          </a:p>
          <a:p>
            <a:r>
              <a:rPr lang="nl-NL" noProof="0"/>
              <a:t>Behoud van professionals  </a:t>
            </a:r>
          </a:p>
          <a:p>
            <a:r>
              <a:rPr lang="nl-NL" noProof="0"/>
              <a:t>Toekomstbestendige zorg en dienstverlening  </a:t>
            </a:r>
          </a:p>
          <a:p>
            <a:endParaRPr lang="nl-NL" noProof="0"/>
          </a:p>
          <a:p>
            <a:pPr marL="158750" indent="0">
              <a:buNone/>
            </a:pPr>
            <a:r>
              <a:rPr lang="nl-NL" noProof="0"/>
              <a:t>Om met deze uitdagingen goede zorg en ondersteuning te kunnen blijven bieden, is het nodig dat professionals een sterke positie hebben, zowel binnen hun organisatie als op regionaal en landelijk niveau. Zeggenschap is een belangrijk middel om die positie te versterken. Wanneer professionals ervaren dat ze meer invloed op hun werk hebben, leidt dat tot meer motivatie en werkplezier, een positieve werkomgeving, minder ziekteverzuim, minder verloop en waardevolle oplossingen voor betere zorg en ondersteuning.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latin typeface="Hanken Grotesk" pitchFamily="2" charset="77"/>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latin typeface="Hanken Grotesk" pitchFamily="2" charset="77"/>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cd46e74fb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cd46e74fb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15000"/>
              </a:lnSpc>
              <a:spcBef>
                <a:spcPts val="1200"/>
              </a:spcBef>
              <a:buClr>
                <a:schemeClr val="dk1"/>
              </a:buClr>
              <a:buNone/>
            </a:pPr>
            <a:r>
              <a:rPr lang="nl-NL"/>
              <a:t>De buitenste cirkel (betrokkenheid) bevat alle zaken waar we ons zorgen over maken, maar geen controle over hebben. De binnenste cirkel (onze invloed) bestaat uit zaken waar we direct iets aan kunnen veranderen. We focussen ons vandaag specifiek op die binnenste cirkel, omdat dit de enige plek is waar onze energie ook echt resultaat oplevert. Door onze aandacht hierop te richten voorkomen we dat we kostbare tijd verspillen aan frustraties waar we niets aan kunnen doen.</a:t>
            </a:r>
            <a:endParaRPr lang="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cd46e74fb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cd46e74fb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1200"/>
              </a:spcBef>
              <a:buNone/>
            </a:pPr>
            <a:r>
              <a:rPr lang="nl-NL" u="sng" noProof="0">
                <a:latin typeface="Montserrat"/>
              </a:rPr>
              <a:t>Tip vooraf:</a:t>
            </a:r>
            <a:r>
              <a:rPr lang="nl-NL" noProof="0">
                <a:latin typeface="Montserrat"/>
              </a:rPr>
              <a:t> Zorg dat de top 3 opvallendste resultaten uit de enquête (MTO, LMZ of Spreek-je-uit-oproep) vooraf op de slides zijn ingevuld op de plek van de vierkante haken.</a:t>
            </a:r>
            <a:r>
              <a:rPr lang="nl-NL">
                <a:latin typeface="Montserrat"/>
              </a:rPr>
              <a:t> Dupliceer de PowerPoint-slide van werkvorm A zodat je één slide hebt per resultaat.</a:t>
            </a:r>
            <a:endParaRPr lang="nl-NL" noProof="0"/>
          </a:p>
          <a:p>
            <a:pPr marL="0" lvl="0" indent="0" algn="l">
              <a:spcBef>
                <a:spcPts val="1200"/>
              </a:spcBef>
              <a:spcAft>
                <a:spcPts val="0"/>
              </a:spcAft>
              <a:buSzPts val="1100"/>
              <a:buNone/>
            </a:pPr>
            <a:endParaRPr lang="nl-NL" noProof="0"/>
          </a:p>
          <a:p>
            <a:pPr marL="0" indent="0">
              <a:spcBef>
                <a:spcPts val="1200"/>
              </a:spcBef>
              <a:buNone/>
            </a:pPr>
            <a:r>
              <a:rPr lang="nl-NL">
                <a:latin typeface="Montserrat"/>
              </a:rPr>
              <a:t>Benodigdheden: </a:t>
            </a:r>
            <a:endParaRPr lang="nl-NL"/>
          </a:p>
          <a:p>
            <a:pPr marL="171450" indent="-171450">
              <a:spcBef>
                <a:spcPts val="1200"/>
              </a:spcBef>
              <a:buFont typeface="Calibri"/>
              <a:buChar char="-"/>
            </a:pPr>
            <a:r>
              <a:rPr lang="nl-NL">
                <a:latin typeface="Montserrat"/>
              </a:rPr>
              <a:t>Handleiding 'Het goede gesprek: resultaten duiden'</a:t>
            </a:r>
            <a:endParaRPr lang="nl-NL"/>
          </a:p>
          <a:p>
            <a:pPr marL="171450" indent="-171450">
              <a:spcBef>
                <a:spcPts val="1200"/>
              </a:spcBef>
              <a:buFont typeface="Calibri"/>
              <a:buChar char="-"/>
            </a:pPr>
            <a:r>
              <a:rPr lang="nl-NL">
                <a:latin typeface="Montserrat"/>
              </a:rPr>
              <a:t>PowerPoint-slide met de top drie resultaten en notulen-slide.</a:t>
            </a:r>
          </a:p>
          <a:p>
            <a:pPr marL="171450" indent="-171450">
              <a:spcBef>
                <a:spcPts val="1200"/>
              </a:spcBef>
              <a:buFont typeface="Calibri"/>
              <a:buChar char="-"/>
            </a:pPr>
            <a:r>
              <a:rPr lang="nl-NL">
                <a:latin typeface="Montserrat"/>
              </a:rPr>
              <a:t>Digitaal of fysiek notitieblok.</a:t>
            </a:r>
          </a:p>
          <a:p>
            <a:pPr marL="0" indent="0">
              <a:spcBef>
                <a:spcPts val="1200"/>
              </a:spcBef>
              <a:buNone/>
            </a:pPr>
            <a:endParaRPr lang="nl-NL"/>
          </a:p>
          <a:p>
            <a:pPr marL="0" lvl="0" indent="0" algn="l" rtl="0">
              <a:spcBef>
                <a:spcPts val="1200"/>
              </a:spcBef>
              <a:spcAft>
                <a:spcPts val="0"/>
              </a:spcAft>
              <a:buSzPts val="1100"/>
              <a:buNone/>
            </a:pPr>
            <a:r>
              <a:rPr lang="nl-NL" noProof="0"/>
              <a:t>1. Presenteer het eerste onderzoeksresultaat dat op de slide staat.</a:t>
            </a:r>
          </a:p>
          <a:p>
            <a:pPr marL="0" lvl="0" indent="0" algn="l" rtl="0">
              <a:spcBef>
                <a:spcPts val="1200"/>
              </a:spcBef>
              <a:spcAft>
                <a:spcPts val="0"/>
              </a:spcAft>
              <a:buSzPts val="1100"/>
              <a:buNone/>
            </a:pPr>
            <a:r>
              <a:rPr lang="nl-NL" noProof="0"/>
              <a:t>2. Geef de deelnemers even kort nadenktijd om het cijfer op zich in te laten werken.</a:t>
            </a:r>
          </a:p>
          <a:p>
            <a:pPr marL="0" lvl="0" indent="0" algn="l" rtl="0">
              <a:spcBef>
                <a:spcPts val="1200"/>
              </a:spcBef>
              <a:spcAft>
                <a:spcPts val="0"/>
              </a:spcAft>
              <a:buSzPts val="1100"/>
              <a:buNone/>
            </a:pPr>
            <a:r>
              <a:rPr lang="nl-NL" noProof="0">
                <a:latin typeface="Montserrat"/>
              </a:rPr>
              <a:t>3. Open het gesprek met de centrale vraag: "</a:t>
            </a:r>
            <a:r>
              <a:rPr lang="nl-NL">
                <a:latin typeface="Montserrat"/>
              </a:rPr>
              <a:t>wat</a:t>
            </a:r>
            <a:r>
              <a:rPr lang="nl-NL" noProof="0">
                <a:latin typeface="Montserrat"/>
              </a:rPr>
              <a:t> herkennen jullie hierin?"</a:t>
            </a:r>
          </a:p>
          <a:p>
            <a:pPr marL="0" lvl="0" indent="0" algn="l" rtl="0">
              <a:spcBef>
                <a:spcPts val="1200"/>
              </a:spcBef>
              <a:spcAft>
                <a:spcPts val="0"/>
              </a:spcAft>
              <a:buSzPts val="1100"/>
              <a:buNone/>
            </a:pPr>
            <a:r>
              <a:rPr lang="nl-NL" noProof="0"/>
              <a:t>4. Begeleid het gesprek en vraag door: zoek naar de concrete verhalen en oorzaken áchter dit cijfer.</a:t>
            </a:r>
          </a:p>
          <a:p>
            <a:pPr marL="0" lvl="0" indent="0" algn="l" rtl="0">
              <a:spcBef>
                <a:spcPts val="1200"/>
              </a:spcBef>
              <a:spcAft>
                <a:spcPts val="0"/>
              </a:spcAft>
              <a:buSzPts val="1100"/>
              <a:buNone/>
            </a:pPr>
            <a:r>
              <a:rPr lang="nl-NL" noProof="0"/>
              <a:t>5. Herhaal dit proces bij de volgende slides voor de overige geselecteerde resultaten.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F6929F09-7160-1AB8-726D-4E0025D19568}"/>
            </a:ext>
          </a:extLst>
        </p:cNvPr>
        <p:cNvGrpSpPr/>
        <p:nvPr/>
      </p:nvGrpSpPr>
      <p:grpSpPr>
        <a:xfrm>
          <a:off x="0" y="0"/>
          <a:ext cx="0" cy="0"/>
          <a:chOff x="0" y="0"/>
          <a:chExt cx="0" cy="0"/>
        </a:xfrm>
      </p:grpSpPr>
      <p:sp>
        <p:nvSpPr>
          <p:cNvPr id="80" name="Google Shape;80;g3cd46e74fb5_0_20:notes">
            <a:extLst>
              <a:ext uri="{FF2B5EF4-FFF2-40B4-BE49-F238E27FC236}">
                <a16:creationId xmlns:a16="http://schemas.microsoft.com/office/drawing/2014/main" id="{93F02E26-58AA-5D69-9E59-059375F0EF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cd46e74fb5_0_20:notes">
            <a:extLst>
              <a:ext uri="{FF2B5EF4-FFF2-40B4-BE49-F238E27FC236}">
                <a16:creationId xmlns:a16="http://schemas.microsoft.com/office/drawing/2014/main" id="{2E070168-E44F-8516-4D9A-830409F7F4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15000"/>
              </a:lnSpc>
              <a:spcBef>
                <a:spcPts val="1200"/>
              </a:spcBef>
              <a:buClr>
                <a:schemeClr val="dk1"/>
              </a:buClr>
              <a:buNone/>
            </a:pPr>
            <a:r>
              <a:rPr lang="nl-NL" u="sng">
                <a:latin typeface="Montserrat"/>
              </a:rPr>
              <a:t>Tip vooraf:</a:t>
            </a:r>
            <a:r>
              <a:rPr lang="nl-NL" u="none">
                <a:latin typeface="Montserrat"/>
              </a:rPr>
              <a:t> </a:t>
            </a:r>
            <a:r>
              <a:rPr lang="nl-NL">
                <a:latin typeface="Montserrat"/>
              </a:rPr>
              <a:t>Maak van elk resultaat uit de top drie evenveel kaartjes als het aantal deelnemers dat je verwacht. Zo kan iedere deelnemer vrij kiezen welk resultaat hij of zij wil bespreken (bij 10 deelnemers maak je dus 10 x 3 kaartjes).</a:t>
            </a:r>
          </a:p>
          <a:p>
            <a:pPr marL="158750" indent="0">
              <a:lnSpc>
                <a:spcPct val="115000"/>
              </a:lnSpc>
              <a:spcBef>
                <a:spcPts val="1200"/>
              </a:spcBef>
              <a:buClr>
                <a:schemeClr val="dk1"/>
              </a:buClr>
              <a:buNone/>
            </a:pPr>
            <a:endParaRPr lang="nl-NL"/>
          </a:p>
          <a:p>
            <a:pPr marL="158750" indent="0">
              <a:lnSpc>
                <a:spcPct val="115000"/>
              </a:lnSpc>
              <a:spcBef>
                <a:spcPts val="1200"/>
              </a:spcBef>
              <a:buClr>
                <a:schemeClr val="dk1"/>
              </a:buClr>
              <a:buNone/>
            </a:pPr>
            <a:r>
              <a:rPr lang="nl-NL"/>
              <a:t>Benodigdheden:</a:t>
            </a:r>
          </a:p>
          <a:p>
            <a:pPr marL="330200" indent="-171450">
              <a:lnSpc>
                <a:spcPct val="115000"/>
              </a:lnSpc>
              <a:spcBef>
                <a:spcPts val="1200"/>
              </a:spcBef>
              <a:buClr>
                <a:schemeClr val="dk1"/>
              </a:buClr>
              <a:buFont typeface="Calibri"/>
              <a:buChar char="-"/>
            </a:pPr>
            <a:r>
              <a:rPr lang="nl-NL">
                <a:latin typeface="Montserrat"/>
              </a:rPr>
              <a:t>Handleiding 'Het goede gesprek: resultaten duiden'</a:t>
            </a:r>
          </a:p>
          <a:p>
            <a:pPr marL="330200" indent="-171450">
              <a:lnSpc>
                <a:spcPct val="114999"/>
              </a:lnSpc>
              <a:spcBef>
                <a:spcPts val="1200"/>
              </a:spcBef>
              <a:buFont typeface="Calibri"/>
              <a:buChar char="-"/>
            </a:pPr>
            <a:r>
              <a:rPr lang="nl-NL">
                <a:latin typeface="Montserrat"/>
              </a:rPr>
              <a:t>Zelfgemaakte kaartjes met de onderzoeksresultaten.</a:t>
            </a:r>
            <a:endParaRPr lang="nl-NL"/>
          </a:p>
          <a:p>
            <a:pPr marL="330200" indent="-171450">
              <a:lnSpc>
                <a:spcPct val="114999"/>
              </a:lnSpc>
              <a:spcBef>
                <a:spcPts val="1200"/>
              </a:spcBef>
              <a:buFont typeface="Calibri"/>
              <a:buChar char="-"/>
            </a:pPr>
            <a:r>
              <a:rPr lang="nl-NL">
                <a:latin typeface="Montserrat"/>
              </a:rPr>
              <a:t>Pennen en papier voor elke deelnemer.</a:t>
            </a:r>
            <a:endParaRPr lang="nl-NL"/>
          </a:p>
          <a:p>
            <a:pPr marL="158750" indent="0">
              <a:lnSpc>
                <a:spcPct val="115000"/>
              </a:lnSpc>
              <a:spcBef>
                <a:spcPts val="1200"/>
              </a:spcBef>
              <a:buClr>
                <a:schemeClr val="dk1"/>
              </a:buClr>
              <a:buNone/>
            </a:pPr>
            <a:endParaRPr lang="nl-NL"/>
          </a:p>
          <a:p>
            <a:pPr marL="158750" indent="0">
              <a:lnSpc>
                <a:spcPct val="115000"/>
              </a:lnSpc>
              <a:spcBef>
                <a:spcPts val="1200"/>
              </a:spcBef>
              <a:buClr>
                <a:schemeClr val="dk1"/>
              </a:buClr>
              <a:buNone/>
            </a:pPr>
            <a:r>
              <a:rPr lang="nl-NL"/>
              <a:t>1. Leg de kaartjes in stapeltjes per onderzoeksresultaat centraal op de tafel.</a:t>
            </a:r>
          </a:p>
          <a:p>
            <a:pPr marL="158750" indent="0">
              <a:lnSpc>
                <a:spcPct val="115000"/>
              </a:lnSpc>
              <a:spcBef>
                <a:spcPts val="1200"/>
              </a:spcBef>
              <a:buClr>
                <a:schemeClr val="dk1"/>
              </a:buClr>
              <a:buNone/>
            </a:pPr>
            <a:r>
              <a:rPr lang="nl-NL"/>
              <a:t>2. Vraag elke deelnemer om één kaartje/resultaat te kiezen dat hen het meeste aanspreekt of verbaast.</a:t>
            </a:r>
          </a:p>
          <a:p>
            <a:pPr marL="158750" indent="0">
              <a:lnSpc>
                <a:spcPct val="115000"/>
              </a:lnSpc>
              <a:spcBef>
                <a:spcPts val="1200"/>
              </a:spcBef>
              <a:buClr>
                <a:schemeClr val="dk1"/>
              </a:buClr>
              <a:buNone/>
            </a:pPr>
            <a:r>
              <a:rPr lang="nl-NL"/>
              <a:t>3. Ruim na de uitleg een paar minuten stilte in. Vraag de deelnemers om op basis van hun eigen praktijkervaring de vraag te beantwoorden: "Wat maakt dat we dit cijfer scoren?" Laat hen dit eerst met zoveel mogelijk details voor zichzelf opschrijven. </a:t>
            </a:r>
          </a:p>
          <a:p>
            <a:pPr marL="158750" indent="0">
              <a:lnSpc>
                <a:spcPct val="115000"/>
              </a:lnSpc>
              <a:spcBef>
                <a:spcPts val="1200"/>
              </a:spcBef>
              <a:buClr>
                <a:schemeClr val="dk1"/>
              </a:buClr>
              <a:buNone/>
            </a:pPr>
            <a:r>
              <a:rPr lang="nl-NL"/>
              <a:t>4. Start daarna het groepsgesprek waarin iedereen zijn opgeschreven ervaringen en verklaringen deelt. </a:t>
            </a:r>
          </a:p>
          <a:p>
            <a:pPr marL="158750" indent="0">
              <a:lnSpc>
                <a:spcPct val="115000"/>
              </a:lnSpc>
              <a:spcBef>
                <a:spcPts val="1200"/>
              </a:spcBef>
              <a:buClr>
                <a:schemeClr val="dk1"/>
              </a:buClr>
              <a:buNone/>
            </a:pPr>
            <a:r>
              <a:rPr lang="nl-NL"/>
              <a:t>5. Focus als facilitator op het duiden van de resultaten: wat is de diepere oorzaak van dit cijfer en waarom is dit zo belangrijk voor de teams?</a:t>
            </a:r>
          </a:p>
        </p:txBody>
      </p:sp>
    </p:spTree>
    <p:extLst>
      <p:ext uri="{BB962C8B-B14F-4D97-AF65-F5344CB8AC3E}">
        <p14:creationId xmlns:p14="http://schemas.microsoft.com/office/powerpoint/2010/main" val="162244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58750" indent="0">
              <a:buNone/>
            </a:pPr>
            <a:endParaRPr lang="nl-NL"/>
          </a:p>
        </p:txBody>
      </p:sp>
    </p:spTree>
    <p:extLst>
      <p:ext uri="{BB962C8B-B14F-4D97-AF65-F5344CB8AC3E}">
        <p14:creationId xmlns:p14="http://schemas.microsoft.com/office/powerpoint/2010/main" val="195778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b="0" i="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b="0" i="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b="0" i="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b="0" i="0"/>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b="0" i="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b="0" i="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b="0" i="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b="0" i="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b="0" i="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b="0" i="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b="0" i="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b="0" i="0">
              <a:latin typeface="Montserrat" pitchFamily="2" charset="77"/>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b="0" i="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b="0" i="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b="0" i="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b="0" i="0"/>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b="0" i="0">
                <a:solidFill>
                  <a:schemeClr val="dk2"/>
                </a:solidFill>
                <a:latin typeface="Montserrat" pitchFamily="2" charset="77"/>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nl-NL" smtClean="0"/>
              <a:pPr/>
              <a:t>‹nr.›</a:t>
            </a:fld>
            <a:endParaRPr lang="nl-NL"/>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emf"/><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53">
          <a:extLst>
            <a:ext uri="{FF2B5EF4-FFF2-40B4-BE49-F238E27FC236}">
              <a16:creationId xmlns:a16="http://schemas.microsoft.com/office/drawing/2014/main" id="{DF3B7755-F555-87F9-5C78-4EC9E301BD37}"/>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t 1">
                <a:extLst>
                  <a:ext uri="{FF2B5EF4-FFF2-40B4-BE49-F238E27FC236}">
                    <a16:creationId xmlns:a16="http://schemas.microsoft.com/office/drawing/2014/main" id="{A3F1A94F-A33E-14F8-DA63-A0EB8D9D5159}"/>
                  </a:ext>
                </a:extLst>
              </p14:cNvPr>
              <p14:cNvContentPartPr/>
              <p14:nvPr/>
            </p14:nvContentPartPr>
            <p14:xfrm>
              <a:off x="-735752" y="3824484"/>
              <a:ext cx="480" cy="480"/>
            </p14:xfrm>
          </p:contentPart>
        </mc:Choice>
        <mc:Fallback xmlns="">
          <p:pic>
            <p:nvPicPr>
              <p:cNvPr id="2" name="Inkt 1">
                <a:extLst>
                  <a:ext uri="{FF2B5EF4-FFF2-40B4-BE49-F238E27FC236}">
                    <a16:creationId xmlns:a16="http://schemas.microsoft.com/office/drawing/2014/main" id="{A3F1A94F-A33E-14F8-DA63-A0EB8D9D5159}"/>
                  </a:ext>
                </a:extLst>
              </p:cNvPr>
              <p:cNvPicPr/>
              <p:nvPr/>
            </p:nvPicPr>
            <p:blipFill>
              <a:blip r:embed="rId4"/>
              <a:stretch>
                <a:fillRect/>
              </a:stretch>
            </p:blipFill>
            <p:spPr>
              <a:xfrm>
                <a:off x="-743912" y="3816324"/>
                <a:ext cx="16800" cy="16800"/>
              </a:xfrm>
              <a:prstGeom prst="rect">
                <a:avLst/>
              </a:prstGeom>
            </p:spPr>
          </p:pic>
        </mc:Fallback>
      </mc:AlternateContent>
      <p:pic>
        <p:nvPicPr>
          <p:cNvPr id="8" name="Afbeelding 7">
            <a:extLst>
              <a:ext uri="{FF2B5EF4-FFF2-40B4-BE49-F238E27FC236}">
                <a16:creationId xmlns:a16="http://schemas.microsoft.com/office/drawing/2014/main" id="{A981D5FC-EFC4-7CB0-2F24-60C9428BBFD7}"/>
              </a:ext>
            </a:extLst>
          </p:cNvPr>
          <p:cNvPicPr>
            <a:picLocks noChangeAspect="1"/>
          </p:cNvPicPr>
          <p:nvPr/>
        </p:nvPicPr>
        <p:blipFill>
          <a:blip r:embed="rId5"/>
          <a:stretch>
            <a:fillRect/>
          </a:stretch>
        </p:blipFill>
        <p:spPr>
          <a:xfrm>
            <a:off x="278405" y="212500"/>
            <a:ext cx="1720111" cy="441273"/>
          </a:xfrm>
          <a:prstGeom prst="rect">
            <a:avLst/>
          </a:prstGeom>
        </p:spPr>
      </p:pic>
      <p:sp>
        <p:nvSpPr>
          <p:cNvPr id="16" name="Rechthoek 1">
            <a:extLst>
              <a:ext uri="{FF2B5EF4-FFF2-40B4-BE49-F238E27FC236}">
                <a16:creationId xmlns:a16="http://schemas.microsoft.com/office/drawing/2014/main" id="{545A6906-1144-0A75-C724-B37E6C0194D8}"/>
              </a:ext>
            </a:extLst>
          </p:cNvPr>
          <p:cNvSpPr/>
          <p:nvPr/>
        </p:nvSpPr>
        <p:spPr>
          <a:xfrm>
            <a:off x="669445" y="871764"/>
            <a:ext cx="10853110" cy="5574506"/>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pic>
        <p:nvPicPr>
          <p:cNvPr id="21" name="Afbeelding 20">
            <a:extLst>
              <a:ext uri="{FF2B5EF4-FFF2-40B4-BE49-F238E27FC236}">
                <a16:creationId xmlns:a16="http://schemas.microsoft.com/office/drawing/2014/main" id="{3C0115AB-0759-24F7-BBFD-393627820940}"/>
              </a:ext>
            </a:extLst>
          </p:cNvPr>
          <p:cNvPicPr>
            <a:picLocks noChangeAspect="1"/>
          </p:cNvPicPr>
          <p:nvPr/>
        </p:nvPicPr>
        <p:blipFill>
          <a:blip r:embed="rId6"/>
          <a:stretch>
            <a:fillRect/>
          </a:stretch>
        </p:blipFill>
        <p:spPr>
          <a:xfrm>
            <a:off x="1498140" y="3816794"/>
            <a:ext cx="2054506" cy="2054506"/>
          </a:xfrm>
          <a:prstGeom prst="rect">
            <a:avLst/>
          </a:prstGeom>
        </p:spPr>
      </p:pic>
      <p:pic>
        <p:nvPicPr>
          <p:cNvPr id="23" name="Afbeelding 22">
            <a:extLst>
              <a:ext uri="{FF2B5EF4-FFF2-40B4-BE49-F238E27FC236}">
                <a16:creationId xmlns:a16="http://schemas.microsoft.com/office/drawing/2014/main" id="{8BA00449-0381-6D55-5A87-20A5B96E1217}"/>
              </a:ext>
            </a:extLst>
          </p:cNvPr>
          <p:cNvPicPr>
            <a:picLocks noChangeAspect="1"/>
          </p:cNvPicPr>
          <p:nvPr/>
        </p:nvPicPr>
        <p:blipFill>
          <a:blip r:embed="rId7"/>
          <a:stretch>
            <a:fillRect/>
          </a:stretch>
        </p:blipFill>
        <p:spPr>
          <a:xfrm>
            <a:off x="8490352" y="3931730"/>
            <a:ext cx="2054506" cy="2054506"/>
          </a:xfrm>
          <a:prstGeom prst="rect">
            <a:avLst/>
          </a:prstGeom>
        </p:spPr>
      </p:pic>
      <p:sp>
        <p:nvSpPr>
          <p:cNvPr id="4" name="Google Shape;86;p13">
            <a:extLst>
              <a:ext uri="{FF2B5EF4-FFF2-40B4-BE49-F238E27FC236}">
                <a16:creationId xmlns:a16="http://schemas.microsoft.com/office/drawing/2014/main" id="{76B47EEB-EEA8-230A-975E-7097EFE0F68B}"/>
              </a:ext>
            </a:extLst>
          </p:cNvPr>
          <p:cNvSpPr txBox="1"/>
          <p:nvPr/>
        </p:nvSpPr>
        <p:spPr>
          <a:xfrm>
            <a:off x="605111" y="1701393"/>
            <a:ext cx="10983594" cy="2031325"/>
          </a:xfrm>
          <a:prstGeom prst="rect">
            <a:avLst/>
          </a:prstGeom>
          <a:noFill/>
          <a:ln>
            <a:noFill/>
          </a:ln>
        </p:spPr>
        <p:txBody>
          <a:bodyPr spcFirstLastPara="1" wrap="square" lIns="0" tIns="0" rIns="0" bIns="0" anchor="t" anchorCtr="0">
            <a:spAutoFit/>
          </a:bodyPr>
          <a:lstStyle/>
          <a:p>
            <a:pPr algn="ctr">
              <a:lnSpc>
                <a:spcPct val="110000"/>
              </a:lnSpc>
            </a:pPr>
            <a:r>
              <a:rPr lang="nl-NL" sz="6000" b="1" noProof="0">
                <a:solidFill>
                  <a:schemeClr val="tx1"/>
                </a:solidFill>
                <a:latin typeface="Montserrat"/>
                <a:sym typeface="Playfair Display"/>
              </a:rPr>
              <a:t>Het goede gesprek:</a:t>
            </a:r>
          </a:p>
          <a:p>
            <a:pPr algn="ctr">
              <a:lnSpc>
                <a:spcPct val="110000"/>
              </a:lnSpc>
            </a:pPr>
            <a:r>
              <a:rPr lang="nl-NL" sz="6000" b="1">
                <a:solidFill>
                  <a:schemeClr val="tx1"/>
                </a:solidFill>
                <a:latin typeface="Montserrat"/>
                <a:sym typeface="Playfair Display"/>
              </a:rPr>
              <a:t>resultaten duiden</a:t>
            </a:r>
            <a:endParaRPr lang="nl-NL" b="1" noProof="0">
              <a:solidFill>
                <a:schemeClr val="tx1"/>
              </a:solidFill>
              <a:latin typeface="Montserrat" pitchFamily="2" charset="77"/>
            </a:endParaRPr>
          </a:p>
        </p:txBody>
      </p:sp>
      <p:sp>
        <p:nvSpPr>
          <p:cNvPr id="5" name="Google Shape;87;p13">
            <a:extLst>
              <a:ext uri="{FF2B5EF4-FFF2-40B4-BE49-F238E27FC236}">
                <a16:creationId xmlns:a16="http://schemas.microsoft.com/office/drawing/2014/main" id="{42755D79-7010-6ABA-CCE5-49A44A2FC265}"/>
              </a:ext>
            </a:extLst>
          </p:cNvPr>
          <p:cNvSpPr txBox="1"/>
          <p:nvPr/>
        </p:nvSpPr>
        <p:spPr>
          <a:xfrm>
            <a:off x="4079111" y="4119149"/>
            <a:ext cx="4033777" cy="443198"/>
          </a:xfrm>
          <a:prstGeom prst="rect">
            <a:avLst/>
          </a:prstGeom>
          <a:noFill/>
          <a:ln>
            <a:noFill/>
          </a:ln>
        </p:spPr>
        <p:txBody>
          <a:bodyPr spcFirstLastPara="1" wrap="square" lIns="0" tIns="0" rIns="0" bIns="0" anchor="t" anchorCtr="0">
            <a:spAutoFit/>
          </a:bodyPr>
          <a:lstStyle/>
          <a:p>
            <a:pPr algn="ctr">
              <a:lnSpc>
                <a:spcPct val="159944"/>
              </a:lnSpc>
            </a:pPr>
            <a:r>
              <a:rPr lang="nl-NL" sz="1800" b="1" noProof="0">
                <a:solidFill>
                  <a:schemeClr val="tx1"/>
                </a:solidFill>
                <a:latin typeface="Montserrat" pitchFamily="2" charset="77"/>
                <a:ea typeface="Inter"/>
              </a:rPr>
              <a:t>Wat zit er achter de cijfers?</a:t>
            </a:r>
          </a:p>
        </p:txBody>
      </p:sp>
      <p:sp>
        <p:nvSpPr>
          <p:cNvPr id="7" name="Tekstvak 6">
            <a:extLst>
              <a:ext uri="{FF2B5EF4-FFF2-40B4-BE49-F238E27FC236}">
                <a16:creationId xmlns:a16="http://schemas.microsoft.com/office/drawing/2014/main" id="{DD614F12-E569-DE6E-A1EF-91AC169E9A9B}"/>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extLst>
      <p:ext uri="{BB962C8B-B14F-4D97-AF65-F5344CB8AC3E}">
        <p14:creationId xmlns:p14="http://schemas.microsoft.com/office/powerpoint/2010/main" val="95273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p:cNvGrpSpPr/>
        <p:nvPr/>
      </p:nvGrpSpPr>
      <p:grpSpPr>
        <a:xfrm>
          <a:off x="0" y="0"/>
          <a:ext cx="0" cy="0"/>
          <a:chOff x="0" y="0"/>
          <a:chExt cx="0" cy="0"/>
        </a:xfrm>
      </p:grpSpPr>
      <p:pic>
        <p:nvPicPr>
          <p:cNvPr id="2" name="Afbeelding 1">
            <a:extLst>
              <a:ext uri="{FF2B5EF4-FFF2-40B4-BE49-F238E27FC236}">
                <a16:creationId xmlns:a16="http://schemas.microsoft.com/office/drawing/2014/main" id="{F12767CD-1039-72DC-08C7-BB79460183E3}"/>
              </a:ext>
            </a:extLst>
          </p:cNvPr>
          <p:cNvPicPr>
            <a:picLocks noChangeAspect="1"/>
          </p:cNvPicPr>
          <p:nvPr/>
        </p:nvPicPr>
        <p:blipFill>
          <a:blip r:embed="rId3"/>
          <a:stretch>
            <a:fillRect/>
          </a:stretch>
        </p:blipFill>
        <p:spPr>
          <a:xfrm>
            <a:off x="278405" y="212500"/>
            <a:ext cx="1720111" cy="441273"/>
          </a:xfrm>
          <a:prstGeom prst="rect">
            <a:avLst/>
          </a:prstGeom>
        </p:spPr>
      </p:pic>
      <p:sp>
        <p:nvSpPr>
          <p:cNvPr id="4" name="Google Shape;86;p13">
            <a:extLst>
              <a:ext uri="{FF2B5EF4-FFF2-40B4-BE49-F238E27FC236}">
                <a16:creationId xmlns:a16="http://schemas.microsoft.com/office/drawing/2014/main" id="{7A57280F-68AD-47C4-FC53-DC31BD683281}"/>
              </a:ext>
            </a:extLst>
          </p:cNvPr>
          <p:cNvSpPr txBox="1"/>
          <p:nvPr/>
        </p:nvSpPr>
        <p:spPr>
          <a:xfrm>
            <a:off x="2168333" y="2375430"/>
            <a:ext cx="7855328" cy="203132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nl-NL" sz="6000" b="1" u="none" strike="noStrike" kern="0" cap="none" spc="0" normalizeH="0" baseline="0" noProof="0">
                <a:ln>
                  <a:noFill/>
                </a:ln>
                <a:solidFill>
                  <a:srgbClr val="000000"/>
                </a:solidFill>
                <a:effectLst/>
                <a:uLnTx/>
                <a:uFillTx/>
                <a:latin typeface="Montserrat"/>
                <a:sym typeface="Playfair Display"/>
              </a:rPr>
              <a:t>Wat gebeurt er met de input?</a:t>
            </a:r>
            <a:endParaRPr kumimoji="0" lang="nl-NL" sz="1867" b="1" u="none" strike="noStrike" kern="0" cap="none" spc="0" normalizeH="0" baseline="0" noProof="0">
              <a:ln>
                <a:noFill/>
              </a:ln>
              <a:solidFill>
                <a:srgbClr val="000000"/>
              </a:solidFill>
              <a:effectLst/>
              <a:uLnTx/>
              <a:uFillTx/>
              <a:latin typeface="Montserrat" pitchFamily="2" charset="77"/>
              <a:sym typeface="Arial"/>
            </a:endParaRPr>
          </a:p>
        </p:txBody>
      </p:sp>
      <p:sp>
        <p:nvSpPr>
          <p:cNvPr id="5" name="Google Shape;87;p13">
            <a:extLst>
              <a:ext uri="{FF2B5EF4-FFF2-40B4-BE49-F238E27FC236}">
                <a16:creationId xmlns:a16="http://schemas.microsoft.com/office/drawing/2014/main" id="{67C73EC1-3AC2-130D-8D31-6D362B20280E}"/>
              </a:ext>
            </a:extLst>
          </p:cNvPr>
          <p:cNvSpPr txBox="1"/>
          <p:nvPr/>
        </p:nvSpPr>
        <p:spPr>
          <a:xfrm>
            <a:off x="2992053" y="5094114"/>
            <a:ext cx="6207889" cy="6647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a:ln>
                  <a:noFill/>
                </a:ln>
                <a:solidFill>
                  <a:srgbClr val="000000"/>
                </a:solidFill>
                <a:effectLst/>
                <a:uLnTx/>
                <a:uFillTx/>
                <a:latin typeface="Montserrat"/>
                <a:sym typeface="Arial"/>
              </a:rPr>
              <a:t>Wij nemen deze input mee in het bepalen van vervolgstappen, prioriteiten en mogelijke doelen ​</a:t>
            </a:r>
          </a:p>
        </p:txBody>
      </p:sp>
      <p:sp>
        <p:nvSpPr>
          <p:cNvPr id="8" name="Google Shape;88;p13">
            <a:extLst>
              <a:ext uri="{FF2B5EF4-FFF2-40B4-BE49-F238E27FC236}">
                <a16:creationId xmlns:a16="http://schemas.microsoft.com/office/drawing/2014/main" id="{AD6D74A6-09FF-6CBF-6165-F05859A754C6}"/>
              </a:ext>
            </a:extLst>
          </p:cNvPr>
          <p:cNvSpPr txBox="1"/>
          <p:nvPr/>
        </p:nvSpPr>
        <p:spPr>
          <a:xfrm>
            <a:off x="4333875" y="1574498"/>
            <a:ext cx="3524250" cy="3693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000000"/>
                </a:solidFill>
                <a:effectLst/>
                <a:uLnTx/>
                <a:uFillTx/>
                <a:latin typeface="Montserrat" pitchFamily="2" charset="77"/>
                <a:ea typeface="Inter"/>
                <a:cs typeface="Inter"/>
                <a:sym typeface="Inter"/>
              </a:rPr>
              <a:t>Wat nu?</a:t>
            </a:r>
            <a:endParaRPr kumimoji="0" lang="en-US" sz="1867" u="none" strike="noStrike" kern="0" cap="none" spc="0" normalizeH="0" baseline="0" noProof="0">
              <a:ln>
                <a:noFill/>
              </a:ln>
              <a:solidFill>
                <a:srgbClr val="000000"/>
              </a:solidFill>
              <a:effectLst/>
              <a:uLnTx/>
              <a:uFillTx/>
              <a:latin typeface="Montserrat" pitchFamily="2" charset="77"/>
              <a:sym typeface="Arial"/>
            </a:endParaRPr>
          </a:p>
        </p:txBody>
      </p:sp>
      <p:pic>
        <p:nvPicPr>
          <p:cNvPr id="12" name="Afbeelding 11">
            <a:extLst>
              <a:ext uri="{FF2B5EF4-FFF2-40B4-BE49-F238E27FC236}">
                <a16:creationId xmlns:a16="http://schemas.microsoft.com/office/drawing/2014/main" id="{6124F9DC-88AC-39D3-B00F-FC107AC72F7A}"/>
              </a:ext>
            </a:extLst>
          </p:cNvPr>
          <p:cNvPicPr>
            <a:picLocks noChangeAspect="1"/>
          </p:cNvPicPr>
          <p:nvPr/>
        </p:nvPicPr>
        <p:blipFill>
          <a:blip r:embed="rId4"/>
          <a:stretch>
            <a:fillRect/>
          </a:stretch>
        </p:blipFill>
        <p:spPr>
          <a:xfrm>
            <a:off x="35801" y="1004959"/>
            <a:ext cx="2855261" cy="6411359"/>
          </a:xfrm>
          <a:prstGeom prst="rect">
            <a:avLst/>
          </a:prstGeom>
        </p:spPr>
      </p:pic>
      <p:sp>
        <p:nvSpPr>
          <p:cNvPr id="3" name="Tekstvak 2">
            <a:extLst>
              <a:ext uri="{FF2B5EF4-FFF2-40B4-BE49-F238E27FC236}">
                <a16:creationId xmlns:a16="http://schemas.microsoft.com/office/drawing/2014/main" id="{D0F62550-93D5-8BB9-82F3-4EC254AC1C1A}"/>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a:extLst>
            <a:ext uri="{FF2B5EF4-FFF2-40B4-BE49-F238E27FC236}">
              <a16:creationId xmlns:a16="http://schemas.microsoft.com/office/drawing/2014/main" id="{442388F4-2375-8D8C-9F0D-EFFE6CA73E4F}"/>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4762D63F-B21D-4723-B6E6-20FC47EA8C4C}"/>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86;p13">
            <a:extLst>
              <a:ext uri="{FF2B5EF4-FFF2-40B4-BE49-F238E27FC236}">
                <a16:creationId xmlns:a16="http://schemas.microsoft.com/office/drawing/2014/main" id="{2D266B1F-971D-7383-BF25-89652A42E7ED}"/>
              </a:ext>
            </a:extLst>
          </p:cNvPr>
          <p:cNvSpPr txBox="1"/>
          <p:nvPr/>
        </p:nvSpPr>
        <p:spPr>
          <a:xfrm>
            <a:off x="1835377" y="2476995"/>
            <a:ext cx="8521239" cy="182819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nl-NL" sz="5400" b="1" u="none" strike="noStrike" kern="0" cap="none" spc="0" normalizeH="0" baseline="0" noProof="0">
                <a:ln>
                  <a:noFill/>
                </a:ln>
                <a:solidFill>
                  <a:srgbClr val="000000"/>
                </a:solidFill>
                <a:effectLst/>
                <a:uLnTx/>
                <a:uFillTx/>
                <a:latin typeface="Montserrat"/>
                <a:sym typeface="Playfair Display"/>
              </a:rPr>
              <a:t>Wat ga je morgen concreet anders doen?</a:t>
            </a:r>
            <a:endParaRPr kumimoji="0" lang="nl-NL" sz="1800" b="1" u="none" strike="noStrike" kern="0" cap="none" spc="0" normalizeH="0" baseline="0" noProof="0">
              <a:ln>
                <a:noFill/>
              </a:ln>
              <a:solidFill>
                <a:srgbClr val="000000"/>
              </a:solidFill>
              <a:effectLst/>
              <a:uLnTx/>
              <a:uFillTx/>
              <a:latin typeface="Montserrat" pitchFamily="2" charset="77"/>
              <a:sym typeface="Arial"/>
            </a:endParaRPr>
          </a:p>
        </p:txBody>
      </p:sp>
      <p:sp>
        <p:nvSpPr>
          <p:cNvPr id="5" name="Google Shape;88;p13">
            <a:extLst>
              <a:ext uri="{FF2B5EF4-FFF2-40B4-BE49-F238E27FC236}">
                <a16:creationId xmlns:a16="http://schemas.microsoft.com/office/drawing/2014/main" id="{9FDFEA0A-E329-06DC-FBDE-08267264D9C6}"/>
              </a:ext>
            </a:extLst>
          </p:cNvPr>
          <p:cNvSpPr txBox="1"/>
          <p:nvPr/>
        </p:nvSpPr>
        <p:spPr>
          <a:xfrm>
            <a:off x="3836916" y="1574498"/>
            <a:ext cx="4518159" cy="3693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nl-NL" sz="1500" b="1" i="0" u="none" strike="noStrike" kern="0" cap="none" spc="0" normalizeH="0" baseline="0" noProof="0">
                <a:ln>
                  <a:noFill/>
                </a:ln>
                <a:solidFill>
                  <a:srgbClr val="000000"/>
                </a:solidFill>
                <a:effectLst/>
                <a:uLnTx/>
                <a:uFillTx/>
                <a:latin typeface="Montserrat" pitchFamily="2" charset="77"/>
                <a:ea typeface="Inter"/>
                <a:cs typeface="Inter"/>
                <a:sym typeface="Inter"/>
              </a:rPr>
              <a:t>Wat neem je mee uit deze bijeenkomst?</a:t>
            </a:r>
            <a:endParaRPr kumimoji="0" lang="nl-NL" sz="1600" u="none" strike="noStrike" kern="0" cap="none" spc="0" normalizeH="0" baseline="0" noProof="0">
              <a:ln>
                <a:noFill/>
              </a:ln>
              <a:solidFill>
                <a:srgbClr val="000000"/>
              </a:solidFill>
              <a:effectLst/>
              <a:uLnTx/>
              <a:uFillTx/>
              <a:latin typeface="Montserrat" pitchFamily="2" charset="77"/>
              <a:sym typeface="Arial"/>
            </a:endParaRPr>
          </a:p>
        </p:txBody>
      </p:sp>
      <p:pic>
        <p:nvPicPr>
          <p:cNvPr id="6" name="Afbeelding 5">
            <a:extLst>
              <a:ext uri="{FF2B5EF4-FFF2-40B4-BE49-F238E27FC236}">
                <a16:creationId xmlns:a16="http://schemas.microsoft.com/office/drawing/2014/main" id="{90C0B87C-F81A-E8F5-6BAA-028D87D9F79C}"/>
              </a:ext>
            </a:extLst>
          </p:cNvPr>
          <p:cNvPicPr>
            <a:picLocks noChangeAspect="1"/>
          </p:cNvPicPr>
          <p:nvPr/>
        </p:nvPicPr>
        <p:blipFill>
          <a:blip r:embed="rId4"/>
          <a:stretch>
            <a:fillRect/>
          </a:stretch>
        </p:blipFill>
        <p:spPr>
          <a:xfrm>
            <a:off x="9453282" y="3983002"/>
            <a:ext cx="2771497" cy="2874997"/>
          </a:xfrm>
          <a:prstGeom prst="rect">
            <a:avLst/>
          </a:prstGeom>
        </p:spPr>
      </p:pic>
      <p:sp>
        <p:nvSpPr>
          <p:cNvPr id="4" name="Tekstvak 3">
            <a:extLst>
              <a:ext uri="{FF2B5EF4-FFF2-40B4-BE49-F238E27FC236}">
                <a16:creationId xmlns:a16="http://schemas.microsoft.com/office/drawing/2014/main" id="{EB57AA34-325B-2DDB-7A8A-A347BFEFF1E6}"/>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Tree>
    <p:extLst>
      <p:ext uri="{BB962C8B-B14F-4D97-AF65-F5344CB8AC3E}">
        <p14:creationId xmlns:p14="http://schemas.microsoft.com/office/powerpoint/2010/main" val="12282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a:extLst>
            <a:ext uri="{FF2B5EF4-FFF2-40B4-BE49-F238E27FC236}">
              <a16:creationId xmlns:a16="http://schemas.microsoft.com/office/drawing/2014/main" id="{6C240228-39AE-D049-23AE-8851508E88FC}"/>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2C13A5F3-0B8B-2CCD-F5C8-97DCF7479FB8}"/>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86;p13">
            <a:extLst>
              <a:ext uri="{FF2B5EF4-FFF2-40B4-BE49-F238E27FC236}">
                <a16:creationId xmlns:a16="http://schemas.microsoft.com/office/drawing/2014/main" id="{692CF512-5ABE-C652-486F-7EBF790D1D7E}"/>
              </a:ext>
            </a:extLst>
          </p:cNvPr>
          <p:cNvSpPr txBox="1"/>
          <p:nvPr/>
        </p:nvSpPr>
        <p:spPr>
          <a:xfrm>
            <a:off x="677562" y="2476995"/>
            <a:ext cx="10836869" cy="182819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nl-NL" sz="5400" b="1" u="none" strike="noStrike" kern="0" cap="none" spc="0" normalizeH="0" baseline="0" noProof="0">
                <a:ln>
                  <a:noFill/>
                </a:ln>
                <a:solidFill>
                  <a:srgbClr val="000000"/>
                </a:solidFill>
                <a:effectLst/>
                <a:uLnTx/>
                <a:uFillTx/>
                <a:latin typeface="Montserrat"/>
                <a:sym typeface="Playfair Display"/>
              </a:rPr>
              <a:t>Voor nieuwe </a:t>
            </a:r>
            <a:r>
              <a:rPr kumimoji="0" lang="nl-NL" sz="5400" b="1" u="none" strike="noStrike" kern="0" cap="none" spc="0" normalizeH="0" baseline="0" noProof="0">
                <a:ln>
                  <a:noFill/>
                </a:ln>
                <a:solidFill>
                  <a:srgbClr val="000000"/>
                </a:solidFill>
                <a:effectLst/>
                <a:uLnTx/>
                <a:uFillTx/>
                <a:latin typeface="Montserrat"/>
                <a:sym typeface="Arial"/>
              </a:rPr>
              <a:t>ideeën</a:t>
            </a:r>
            <a:r>
              <a:rPr kumimoji="0" lang="nl-NL" sz="5400" b="1" u="none" strike="noStrike" kern="0" cap="none" spc="0" normalizeH="0" baseline="0" noProof="0">
                <a:ln>
                  <a:noFill/>
                </a:ln>
                <a:solidFill>
                  <a:srgbClr val="000000"/>
                </a:solidFill>
                <a:effectLst/>
                <a:uLnTx/>
                <a:uFillTx/>
                <a:latin typeface="Montserrat"/>
                <a:sym typeface="Playfair Display"/>
              </a:rPr>
              <a:t>, vragen of input vanuit je team:</a:t>
            </a:r>
            <a:endParaRPr kumimoji="0" lang="nl-NL" sz="1800" b="1" u="none" strike="noStrike" kern="0" cap="none" spc="0" normalizeH="0" baseline="0" noProof="0">
              <a:ln>
                <a:noFill/>
              </a:ln>
              <a:solidFill>
                <a:srgbClr val="000000"/>
              </a:solidFill>
              <a:effectLst/>
              <a:uLnTx/>
              <a:uFillTx/>
              <a:latin typeface="Montserrat" pitchFamily="2" charset="77"/>
              <a:sym typeface="Arial"/>
            </a:endParaRPr>
          </a:p>
        </p:txBody>
      </p:sp>
      <p:sp>
        <p:nvSpPr>
          <p:cNvPr id="4" name="Google Shape;87;p13">
            <a:extLst>
              <a:ext uri="{FF2B5EF4-FFF2-40B4-BE49-F238E27FC236}">
                <a16:creationId xmlns:a16="http://schemas.microsoft.com/office/drawing/2014/main" id="{49AF1957-FEE3-46EE-4DB7-E083AAD6B3B2}"/>
              </a:ext>
            </a:extLst>
          </p:cNvPr>
          <p:cNvSpPr txBox="1"/>
          <p:nvPr/>
        </p:nvSpPr>
        <p:spPr>
          <a:xfrm>
            <a:off x="2992053" y="5094114"/>
            <a:ext cx="6207889" cy="6647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a:ln>
                  <a:noFill/>
                </a:ln>
                <a:solidFill>
                  <a:srgbClr val="000000"/>
                </a:solidFill>
                <a:effectLst/>
                <a:uLnTx/>
                <a:uFillTx/>
                <a:latin typeface="Montserrat"/>
                <a:sym typeface="Arial"/>
              </a:rPr>
              <a:t>[naam contactpersoon]</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a:ln>
                  <a:noFill/>
                </a:ln>
                <a:solidFill>
                  <a:srgbClr val="000000"/>
                </a:solidFill>
                <a:effectLst/>
                <a:uLnTx/>
                <a:uFillTx/>
                <a:latin typeface="Montserrat"/>
                <a:sym typeface="Arial"/>
              </a:rPr>
              <a:t>[emailadres]</a:t>
            </a:r>
          </a:p>
        </p:txBody>
      </p:sp>
      <p:sp>
        <p:nvSpPr>
          <p:cNvPr id="5" name="Google Shape;88;p13">
            <a:extLst>
              <a:ext uri="{FF2B5EF4-FFF2-40B4-BE49-F238E27FC236}">
                <a16:creationId xmlns:a16="http://schemas.microsoft.com/office/drawing/2014/main" id="{85D21561-568D-77B3-486A-3C0D47084BCB}"/>
              </a:ext>
            </a:extLst>
          </p:cNvPr>
          <p:cNvSpPr txBox="1"/>
          <p:nvPr/>
        </p:nvSpPr>
        <p:spPr>
          <a:xfrm>
            <a:off x="3918731" y="1574498"/>
            <a:ext cx="4354529" cy="3693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nl-NL" sz="1500" b="1" i="0" u="none" strike="noStrike" kern="0" cap="none" spc="0" normalizeH="0" baseline="0" noProof="0">
                <a:ln>
                  <a:noFill/>
                </a:ln>
                <a:solidFill>
                  <a:srgbClr val="000000"/>
                </a:solidFill>
                <a:effectLst/>
                <a:uLnTx/>
                <a:uFillTx/>
                <a:latin typeface="Montserrat" pitchFamily="2" charset="77"/>
                <a:ea typeface="Inter"/>
                <a:cs typeface="Inter"/>
                <a:sym typeface="Inter"/>
              </a:rPr>
              <a:t>Blijf in contact voor meer zeggenschap</a:t>
            </a:r>
            <a:endParaRPr kumimoji="0" lang="nl-NL" sz="1867" u="none" strike="noStrike" kern="0" cap="none" spc="0" normalizeH="0" baseline="0" noProof="0">
              <a:ln>
                <a:noFill/>
              </a:ln>
              <a:solidFill>
                <a:srgbClr val="000000"/>
              </a:solidFill>
              <a:effectLst/>
              <a:uLnTx/>
              <a:uFillTx/>
              <a:latin typeface="Montserrat" pitchFamily="2" charset="77"/>
              <a:sym typeface="Arial"/>
            </a:endParaRPr>
          </a:p>
        </p:txBody>
      </p:sp>
      <p:pic>
        <p:nvPicPr>
          <p:cNvPr id="6" name="Afbeelding 5">
            <a:extLst>
              <a:ext uri="{FF2B5EF4-FFF2-40B4-BE49-F238E27FC236}">
                <a16:creationId xmlns:a16="http://schemas.microsoft.com/office/drawing/2014/main" id="{F47BE26A-AE22-420C-9537-7537225C2F86}"/>
              </a:ext>
            </a:extLst>
          </p:cNvPr>
          <p:cNvPicPr>
            <a:picLocks noChangeAspect="1"/>
          </p:cNvPicPr>
          <p:nvPr/>
        </p:nvPicPr>
        <p:blipFill>
          <a:blip r:embed="rId4"/>
          <a:stretch>
            <a:fillRect/>
          </a:stretch>
        </p:blipFill>
        <p:spPr>
          <a:xfrm>
            <a:off x="9789459" y="3839506"/>
            <a:ext cx="1832657" cy="3018494"/>
          </a:xfrm>
          <a:prstGeom prst="rect">
            <a:avLst/>
          </a:prstGeom>
        </p:spPr>
      </p:pic>
      <p:sp>
        <p:nvSpPr>
          <p:cNvPr id="8" name="Tekstvak 7">
            <a:extLst>
              <a:ext uri="{FF2B5EF4-FFF2-40B4-BE49-F238E27FC236}">
                <a16:creationId xmlns:a16="http://schemas.microsoft.com/office/drawing/2014/main" id="{9B64AA7F-DE94-D589-66FC-F675008299A3}"/>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Tree>
    <p:extLst>
      <p:ext uri="{BB962C8B-B14F-4D97-AF65-F5344CB8AC3E}">
        <p14:creationId xmlns:p14="http://schemas.microsoft.com/office/powerpoint/2010/main" val="306130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a:extLst>
            <a:ext uri="{FF2B5EF4-FFF2-40B4-BE49-F238E27FC236}">
              <a16:creationId xmlns:a16="http://schemas.microsoft.com/office/drawing/2014/main" id="{370B10F1-679B-49FE-F121-44B71A1B392B}"/>
            </a:ext>
          </a:extLst>
        </p:cNvPr>
        <p:cNvGrpSpPr/>
        <p:nvPr/>
      </p:nvGrpSpPr>
      <p:grpSpPr>
        <a:xfrm>
          <a:off x="0" y="0"/>
          <a:ext cx="0" cy="0"/>
          <a:chOff x="0" y="0"/>
          <a:chExt cx="0" cy="0"/>
        </a:xfrm>
      </p:grpSpPr>
      <p:sp>
        <p:nvSpPr>
          <p:cNvPr id="6" name="Rechthoek 1">
            <a:extLst>
              <a:ext uri="{FF2B5EF4-FFF2-40B4-BE49-F238E27FC236}">
                <a16:creationId xmlns:a16="http://schemas.microsoft.com/office/drawing/2014/main" id="{B838B603-F267-17D7-2A74-F1041BCE7555}"/>
              </a:ext>
            </a:extLst>
          </p:cNvPr>
          <p:cNvSpPr/>
          <p:nvPr/>
        </p:nvSpPr>
        <p:spPr>
          <a:xfrm>
            <a:off x="669445" y="871764"/>
            <a:ext cx="10853110" cy="5574506"/>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pic>
        <p:nvPicPr>
          <p:cNvPr id="8" name="Afbeelding 7">
            <a:extLst>
              <a:ext uri="{FF2B5EF4-FFF2-40B4-BE49-F238E27FC236}">
                <a16:creationId xmlns:a16="http://schemas.microsoft.com/office/drawing/2014/main" id="{3342846C-43EC-2339-B413-B3A7007453A6}"/>
              </a:ext>
            </a:extLst>
          </p:cNvPr>
          <p:cNvPicPr>
            <a:picLocks noChangeAspect="1"/>
          </p:cNvPicPr>
          <p:nvPr/>
        </p:nvPicPr>
        <p:blipFill>
          <a:blip r:embed="rId3"/>
          <a:stretch>
            <a:fillRect/>
          </a:stretch>
        </p:blipFill>
        <p:spPr>
          <a:xfrm>
            <a:off x="1498140" y="2631764"/>
            <a:ext cx="2054506" cy="2054506"/>
          </a:xfrm>
          <a:prstGeom prst="rect">
            <a:avLst/>
          </a:prstGeom>
        </p:spPr>
      </p:pic>
      <p:pic>
        <p:nvPicPr>
          <p:cNvPr id="9" name="Afbeelding 8">
            <a:extLst>
              <a:ext uri="{FF2B5EF4-FFF2-40B4-BE49-F238E27FC236}">
                <a16:creationId xmlns:a16="http://schemas.microsoft.com/office/drawing/2014/main" id="{2A87051B-2AF3-2BA2-574D-70FF8166A218}"/>
              </a:ext>
            </a:extLst>
          </p:cNvPr>
          <p:cNvPicPr>
            <a:picLocks noChangeAspect="1"/>
          </p:cNvPicPr>
          <p:nvPr/>
        </p:nvPicPr>
        <p:blipFill>
          <a:blip r:embed="rId4"/>
          <a:stretch>
            <a:fillRect/>
          </a:stretch>
        </p:blipFill>
        <p:spPr>
          <a:xfrm>
            <a:off x="8639354" y="3156417"/>
            <a:ext cx="2054506" cy="2054506"/>
          </a:xfrm>
          <a:prstGeom prst="rect">
            <a:avLst/>
          </a:prstGeom>
        </p:spPr>
      </p:pic>
      <p:pic>
        <p:nvPicPr>
          <p:cNvPr id="2" name="Afbeelding 1">
            <a:extLst>
              <a:ext uri="{FF2B5EF4-FFF2-40B4-BE49-F238E27FC236}">
                <a16:creationId xmlns:a16="http://schemas.microsoft.com/office/drawing/2014/main" id="{08049E53-32E0-0B0C-128B-0E6EB61BEAFF}"/>
              </a:ext>
            </a:extLst>
          </p:cNvPr>
          <p:cNvPicPr>
            <a:picLocks noChangeAspect="1"/>
          </p:cNvPicPr>
          <p:nvPr/>
        </p:nvPicPr>
        <p:blipFill>
          <a:blip r:embed="rId5"/>
          <a:stretch>
            <a:fillRect/>
          </a:stretch>
        </p:blipFill>
        <p:spPr>
          <a:xfrm>
            <a:off x="278405" y="212500"/>
            <a:ext cx="1720111" cy="441273"/>
          </a:xfrm>
          <a:prstGeom prst="rect">
            <a:avLst/>
          </a:prstGeom>
        </p:spPr>
      </p:pic>
      <p:sp>
        <p:nvSpPr>
          <p:cNvPr id="3" name="Google Shape;86;p13">
            <a:extLst>
              <a:ext uri="{FF2B5EF4-FFF2-40B4-BE49-F238E27FC236}">
                <a16:creationId xmlns:a16="http://schemas.microsoft.com/office/drawing/2014/main" id="{C945F6F3-A127-2CB2-0622-A57E579C52A3}"/>
              </a:ext>
            </a:extLst>
          </p:cNvPr>
          <p:cNvSpPr txBox="1"/>
          <p:nvPr/>
        </p:nvSpPr>
        <p:spPr>
          <a:xfrm>
            <a:off x="98326" y="2889961"/>
            <a:ext cx="12093674" cy="91409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nl-NL" sz="5400" b="1" u="none" strike="noStrike" kern="0" cap="none" spc="0" normalizeH="0" baseline="0" noProof="0">
                <a:ln>
                  <a:noFill/>
                </a:ln>
                <a:solidFill>
                  <a:srgbClr val="000000"/>
                </a:solidFill>
                <a:effectLst/>
                <a:uLnTx/>
                <a:uFillTx/>
                <a:latin typeface="Montserrat"/>
                <a:sym typeface="Playfair Display"/>
              </a:rPr>
              <a:t>Bedankt!</a:t>
            </a:r>
            <a:endParaRPr kumimoji="0" lang="nl-NL" sz="1800" b="1" u="none" strike="noStrike" kern="0" cap="none" spc="0" normalizeH="0" baseline="0" noProof="0">
              <a:ln>
                <a:noFill/>
              </a:ln>
              <a:solidFill>
                <a:srgbClr val="000000"/>
              </a:solidFill>
              <a:effectLst/>
              <a:uLnTx/>
              <a:uFillTx/>
              <a:latin typeface="Montserrat" pitchFamily="2" charset="77"/>
              <a:sym typeface="Arial"/>
            </a:endParaRPr>
          </a:p>
        </p:txBody>
      </p:sp>
      <p:sp>
        <p:nvSpPr>
          <p:cNvPr id="4" name="Google Shape;87;p13">
            <a:extLst>
              <a:ext uri="{FF2B5EF4-FFF2-40B4-BE49-F238E27FC236}">
                <a16:creationId xmlns:a16="http://schemas.microsoft.com/office/drawing/2014/main" id="{11407630-3431-44E9-89BD-400C6C00A236}"/>
              </a:ext>
            </a:extLst>
          </p:cNvPr>
          <p:cNvSpPr txBox="1"/>
          <p:nvPr/>
        </p:nvSpPr>
        <p:spPr>
          <a:xfrm>
            <a:off x="2992053" y="5094114"/>
            <a:ext cx="6207889" cy="6647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a:ln>
                  <a:noFill/>
                </a:ln>
                <a:solidFill>
                  <a:srgbClr val="000000"/>
                </a:solidFill>
                <a:effectLst/>
                <a:uLnTx/>
                <a:uFillTx/>
                <a:latin typeface="Montserrat"/>
                <a:sym typeface="Arial"/>
              </a:rPr>
              <a:t>[naam contactpersoon]</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a:ln>
                  <a:noFill/>
                </a:ln>
                <a:solidFill>
                  <a:srgbClr val="000000"/>
                </a:solidFill>
                <a:effectLst/>
                <a:uLnTx/>
                <a:uFillTx/>
                <a:latin typeface="Montserrat"/>
                <a:sym typeface="Arial"/>
              </a:rPr>
              <a:t>[emailadres]</a:t>
            </a:r>
          </a:p>
        </p:txBody>
      </p:sp>
      <p:sp>
        <p:nvSpPr>
          <p:cNvPr id="10" name="Tekstvak 9">
            <a:extLst>
              <a:ext uri="{FF2B5EF4-FFF2-40B4-BE49-F238E27FC236}">
                <a16:creationId xmlns:a16="http://schemas.microsoft.com/office/drawing/2014/main" id="{A0765214-3802-17E1-3BF6-ACB3932B5EE2}"/>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Tree>
    <p:extLst>
      <p:ext uri="{BB962C8B-B14F-4D97-AF65-F5344CB8AC3E}">
        <p14:creationId xmlns:p14="http://schemas.microsoft.com/office/powerpoint/2010/main" val="364599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Rechthoek 5">
            <a:extLst>
              <a:ext uri="{FF2B5EF4-FFF2-40B4-BE49-F238E27FC236}">
                <a16:creationId xmlns:a16="http://schemas.microsoft.com/office/drawing/2014/main" id="{1D8DDF62-847F-EE3E-5499-117FC12A6AE2}"/>
              </a:ext>
            </a:extLst>
          </p:cNvPr>
          <p:cNvSpPr/>
          <p:nvPr/>
        </p:nvSpPr>
        <p:spPr>
          <a:xfrm>
            <a:off x="6419321" y="2026161"/>
            <a:ext cx="5116258" cy="343991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5" name="Rechthoek 2">
            <a:extLst>
              <a:ext uri="{FF2B5EF4-FFF2-40B4-BE49-F238E27FC236}">
                <a16:creationId xmlns:a16="http://schemas.microsoft.com/office/drawing/2014/main" id="{16D43DFF-D8A5-E469-3358-1CA543A308C2}"/>
              </a:ext>
            </a:extLst>
          </p:cNvPr>
          <p:cNvSpPr/>
          <p:nvPr/>
        </p:nvSpPr>
        <p:spPr>
          <a:xfrm>
            <a:off x="566110" y="1994126"/>
            <a:ext cx="5234379" cy="4047261"/>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60" name="Google Shape;60;p14"/>
          <p:cNvSpPr txBox="1">
            <a:spLocks noGrp="1"/>
          </p:cNvSpPr>
          <p:nvPr>
            <p:ph type="title"/>
          </p:nvPr>
        </p:nvSpPr>
        <p:spPr>
          <a:xfrm>
            <a:off x="415600" y="971413"/>
            <a:ext cx="11360800" cy="763600"/>
          </a:xfrm>
          <a:prstGeom prst="rect">
            <a:avLst/>
          </a:prstGeom>
        </p:spPr>
        <p:txBody>
          <a:bodyPr spcFirstLastPara="1" wrap="square" lIns="121900" tIns="121900" rIns="121900" bIns="121900" anchor="t" anchorCtr="0">
            <a:noAutofit/>
          </a:bodyPr>
          <a:lstStyle/>
          <a:p>
            <a:r>
              <a:rPr lang="nl" sz="4200" b="1">
                <a:latin typeface="Montserrat" pitchFamily="2" charset="77"/>
              </a:rPr>
              <a:t>Waarom zijn we hier?</a:t>
            </a:r>
            <a:endParaRPr sz="4200" b="1">
              <a:latin typeface="Montserrat" pitchFamily="2" charset="77"/>
            </a:endParaRPr>
          </a:p>
        </p:txBody>
      </p:sp>
      <p:sp>
        <p:nvSpPr>
          <p:cNvPr id="61" name="Google Shape;61;p14"/>
          <p:cNvSpPr txBox="1">
            <a:spLocks noGrp="1"/>
          </p:cNvSpPr>
          <p:nvPr>
            <p:ph type="body" idx="1"/>
          </p:nvPr>
        </p:nvSpPr>
        <p:spPr>
          <a:xfrm>
            <a:off x="1138460" y="2734069"/>
            <a:ext cx="3899157" cy="3307318"/>
          </a:xfrm>
          <a:prstGeom prst="rect">
            <a:avLst/>
          </a:prstGeom>
        </p:spPr>
        <p:txBody>
          <a:bodyPr spcFirstLastPara="1" wrap="square" lIns="121900" tIns="121900" rIns="121900" bIns="121900" anchor="t" anchorCtr="0">
            <a:normAutofit/>
          </a:bodyPr>
          <a:lstStyle/>
          <a:p>
            <a:pPr marL="0" indent="0">
              <a:buNone/>
            </a:pPr>
            <a:r>
              <a:rPr lang="nl" sz="2000" b="1">
                <a:solidFill>
                  <a:schemeClr val="tx1"/>
                </a:solidFill>
                <a:latin typeface="Montserrat" pitchFamily="2" charset="77"/>
              </a:rPr>
              <a:t>Het doel</a:t>
            </a:r>
            <a:endParaRPr sz="2000" b="1">
              <a:solidFill>
                <a:schemeClr val="tx1"/>
              </a:solidFill>
              <a:latin typeface="Montserrat" pitchFamily="2" charset="77"/>
            </a:endParaRPr>
          </a:p>
          <a:p>
            <a:pPr marL="0" indent="0">
              <a:lnSpc>
                <a:spcPct val="150000"/>
              </a:lnSpc>
              <a:spcBef>
                <a:spcPts val="1600"/>
              </a:spcBef>
              <a:spcAft>
                <a:spcPts val="1600"/>
              </a:spcAft>
              <a:buNone/>
            </a:pPr>
            <a:r>
              <a:rPr lang="nl" sz="1400">
                <a:solidFill>
                  <a:schemeClr val="tx1"/>
                </a:solidFill>
                <a:latin typeface="Hanken Grotesk" pitchFamily="2" charset="77"/>
              </a:rPr>
              <a:t>Vandaag duiden we samen de resultaten over de ervaren zeggenschap. </a:t>
            </a:r>
            <a:br>
              <a:rPr lang="nl" sz="1400">
                <a:solidFill>
                  <a:schemeClr val="tx1"/>
                </a:solidFill>
                <a:latin typeface="Hanken Grotesk" pitchFamily="2" charset="77"/>
              </a:rPr>
            </a:br>
            <a:r>
              <a:rPr lang="nl" sz="1400">
                <a:solidFill>
                  <a:schemeClr val="tx1"/>
                </a:solidFill>
                <a:latin typeface="Hanken Grotesk" pitchFamily="2" charset="77"/>
              </a:rPr>
              <a:t>Jullie praktijkervaring staat daarbij centraal.</a:t>
            </a:r>
          </a:p>
          <a:p>
            <a:pPr marL="0" indent="0">
              <a:lnSpc>
                <a:spcPct val="150000"/>
              </a:lnSpc>
              <a:spcBef>
                <a:spcPts val="1600"/>
              </a:spcBef>
              <a:spcAft>
                <a:spcPts val="1600"/>
              </a:spcAft>
              <a:buNone/>
            </a:pPr>
            <a:endParaRPr lang="nl" sz="1400">
              <a:solidFill>
                <a:schemeClr val="tx1"/>
              </a:solidFill>
              <a:latin typeface="Hanken Grotesk" pitchFamily="2" charset="77"/>
            </a:endParaRPr>
          </a:p>
        </p:txBody>
      </p:sp>
      <p:sp>
        <p:nvSpPr>
          <p:cNvPr id="62" name="Google Shape;62;p14"/>
          <p:cNvSpPr txBox="1">
            <a:spLocks noGrp="1"/>
          </p:cNvSpPr>
          <p:nvPr>
            <p:ph type="body" idx="1"/>
          </p:nvPr>
        </p:nvSpPr>
        <p:spPr>
          <a:xfrm>
            <a:off x="6848275" y="2734069"/>
            <a:ext cx="4538400" cy="2012743"/>
          </a:xfrm>
          <a:prstGeom prst="rect">
            <a:avLst/>
          </a:prstGeom>
        </p:spPr>
        <p:txBody>
          <a:bodyPr spcFirstLastPara="1" wrap="square" lIns="121900" tIns="121900" rIns="121900" bIns="121900" anchor="t" anchorCtr="0">
            <a:normAutofit/>
          </a:bodyPr>
          <a:lstStyle/>
          <a:p>
            <a:pPr marL="0" indent="0">
              <a:buNone/>
            </a:pPr>
            <a:r>
              <a:rPr lang="nl" sz="2000" b="1">
                <a:solidFill>
                  <a:schemeClr val="tx1"/>
                </a:solidFill>
                <a:latin typeface="Montserrat" pitchFamily="2" charset="77"/>
              </a:rPr>
              <a:t>Wat we gaan doen</a:t>
            </a:r>
            <a:endParaRPr sz="2000" b="1">
              <a:solidFill>
                <a:schemeClr val="tx1"/>
              </a:solidFill>
              <a:latin typeface="Montserrat" pitchFamily="2" charset="77"/>
            </a:endParaRPr>
          </a:p>
          <a:p>
            <a:endParaRPr lang="nl" sz="1600">
              <a:solidFill>
                <a:schemeClr val="tx1"/>
              </a:solidFill>
            </a:endParaRPr>
          </a:p>
          <a:p>
            <a:pPr>
              <a:lnSpc>
                <a:spcPct val="150000"/>
              </a:lnSpc>
            </a:pPr>
            <a:r>
              <a:rPr lang="nl" sz="1400">
                <a:solidFill>
                  <a:schemeClr val="tx1"/>
                </a:solidFill>
                <a:latin typeface="Hanken Grotesk" pitchFamily="2" charset="77"/>
              </a:rPr>
              <a:t>ieders stem horen;</a:t>
            </a:r>
            <a:endParaRPr sz="1400">
              <a:solidFill>
                <a:schemeClr val="tx1"/>
              </a:solidFill>
              <a:latin typeface="Hanken Grotesk" pitchFamily="2" charset="77"/>
            </a:endParaRPr>
          </a:p>
          <a:p>
            <a:pPr>
              <a:lnSpc>
                <a:spcPct val="150000"/>
              </a:lnSpc>
            </a:pPr>
            <a:r>
              <a:rPr lang="nl" sz="1400">
                <a:solidFill>
                  <a:schemeClr val="tx1"/>
                </a:solidFill>
                <a:latin typeface="Hanken Grotesk" pitchFamily="2" charset="77"/>
              </a:rPr>
              <a:t>ieders perspectief begrijpen;</a:t>
            </a:r>
          </a:p>
          <a:p>
            <a:pPr>
              <a:lnSpc>
                <a:spcPct val="150000"/>
              </a:lnSpc>
            </a:pPr>
            <a:r>
              <a:rPr lang="nl" sz="1400">
                <a:solidFill>
                  <a:schemeClr val="tx1"/>
                </a:solidFill>
                <a:latin typeface="Hanken Grotesk" pitchFamily="2" charset="77"/>
              </a:rPr>
              <a:t>vervolgstappen afspreken.</a:t>
            </a:r>
            <a:endParaRPr sz="1400">
              <a:solidFill>
                <a:schemeClr val="tx1"/>
              </a:solidFill>
              <a:latin typeface="Hanken Grotesk" pitchFamily="2" charset="77"/>
            </a:endParaRPr>
          </a:p>
        </p:txBody>
      </p:sp>
      <p:pic>
        <p:nvPicPr>
          <p:cNvPr id="3" name="Afbeelding 2">
            <a:extLst>
              <a:ext uri="{FF2B5EF4-FFF2-40B4-BE49-F238E27FC236}">
                <a16:creationId xmlns:a16="http://schemas.microsoft.com/office/drawing/2014/main" id="{7FDD7738-D382-10D6-E385-99BDBA7847FD}"/>
              </a:ext>
            </a:extLst>
          </p:cNvPr>
          <p:cNvPicPr>
            <a:picLocks noChangeAspect="1"/>
          </p:cNvPicPr>
          <p:nvPr/>
        </p:nvPicPr>
        <p:blipFill>
          <a:blip r:embed="rId3"/>
          <a:stretch>
            <a:fillRect/>
          </a:stretch>
        </p:blipFill>
        <p:spPr>
          <a:xfrm>
            <a:off x="278405" y="212500"/>
            <a:ext cx="1720111" cy="441273"/>
          </a:xfrm>
          <a:prstGeom prst="rect">
            <a:avLst/>
          </a:prstGeom>
        </p:spPr>
      </p:pic>
      <p:pic>
        <p:nvPicPr>
          <p:cNvPr id="9" name="Afbeelding 8">
            <a:extLst>
              <a:ext uri="{FF2B5EF4-FFF2-40B4-BE49-F238E27FC236}">
                <a16:creationId xmlns:a16="http://schemas.microsoft.com/office/drawing/2014/main" id="{4654B327-BFC1-A608-B484-85BD8CEFF32E}"/>
              </a:ext>
            </a:extLst>
          </p:cNvPr>
          <p:cNvPicPr>
            <a:picLocks noChangeAspect="1"/>
          </p:cNvPicPr>
          <p:nvPr/>
        </p:nvPicPr>
        <p:blipFill>
          <a:blip r:embed="rId4"/>
          <a:stretch>
            <a:fillRect/>
          </a:stretch>
        </p:blipFill>
        <p:spPr>
          <a:xfrm rot="4500000">
            <a:off x="6998625" y="3496902"/>
            <a:ext cx="325644" cy="325644"/>
          </a:xfrm>
          <a:prstGeom prst="rect">
            <a:avLst/>
          </a:prstGeom>
        </p:spPr>
      </p:pic>
      <p:pic>
        <p:nvPicPr>
          <p:cNvPr id="10" name="Afbeelding 9">
            <a:extLst>
              <a:ext uri="{FF2B5EF4-FFF2-40B4-BE49-F238E27FC236}">
                <a16:creationId xmlns:a16="http://schemas.microsoft.com/office/drawing/2014/main" id="{CFF04DBA-C5F5-810F-F3C7-3D7D2ED23CA1}"/>
              </a:ext>
            </a:extLst>
          </p:cNvPr>
          <p:cNvPicPr>
            <a:picLocks noChangeAspect="1"/>
          </p:cNvPicPr>
          <p:nvPr/>
        </p:nvPicPr>
        <p:blipFill>
          <a:blip r:embed="rId4"/>
          <a:stretch>
            <a:fillRect/>
          </a:stretch>
        </p:blipFill>
        <p:spPr>
          <a:xfrm rot="4500000">
            <a:off x="6998625" y="3822022"/>
            <a:ext cx="325644" cy="325644"/>
          </a:xfrm>
          <a:prstGeom prst="rect">
            <a:avLst/>
          </a:prstGeom>
        </p:spPr>
      </p:pic>
      <p:pic>
        <p:nvPicPr>
          <p:cNvPr id="11" name="Afbeelding 10">
            <a:extLst>
              <a:ext uri="{FF2B5EF4-FFF2-40B4-BE49-F238E27FC236}">
                <a16:creationId xmlns:a16="http://schemas.microsoft.com/office/drawing/2014/main" id="{C6CCA505-48F9-6A01-4F8A-5DF7D6800DA3}"/>
              </a:ext>
            </a:extLst>
          </p:cNvPr>
          <p:cNvPicPr>
            <a:picLocks noChangeAspect="1"/>
          </p:cNvPicPr>
          <p:nvPr/>
        </p:nvPicPr>
        <p:blipFill>
          <a:blip r:embed="rId4"/>
          <a:stretch>
            <a:fillRect/>
          </a:stretch>
        </p:blipFill>
        <p:spPr>
          <a:xfrm rot="4500000">
            <a:off x="6998625" y="4137811"/>
            <a:ext cx="325644" cy="325644"/>
          </a:xfrm>
          <a:prstGeom prst="rect">
            <a:avLst/>
          </a:prstGeom>
        </p:spPr>
      </p:pic>
      <p:sp>
        <p:nvSpPr>
          <p:cNvPr id="6" name="Tekstvak 5">
            <a:extLst>
              <a:ext uri="{FF2B5EF4-FFF2-40B4-BE49-F238E27FC236}">
                <a16:creationId xmlns:a16="http://schemas.microsoft.com/office/drawing/2014/main" id="{88DBD96C-C078-6D0B-C051-19ACE12C0083}"/>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11" name="Rechthoek 5">
            <a:extLst>
              <a:ext uri="{FF2B5EF4-FFF2-40B4-BE49-F238E27FC236}">
                <a16:creationId xmlns:a16="http://schemas.microsoft.com/office/drawing/2014/main" id="{DFF4B8C7-D25A-1A12-3CF2-B2DA248CEF0D}"/>
              </a:ext>
            </a:extLst>
          </p:cNvPr>
          <p:cNvSpPr/>
          <p:nvPr/>
        </p:nvSpPr>
        <p:spPr>
          <a:xfrm rot="5400000" flipH="1">
            <a:off x="4847503" y="2538718"/>
            <a:ext cx="1960699" cy="350712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7" name="Rechthoek 5">
            <a:extLst>
              <a:ext uri="{FF2B5EF4-FFF2-40B4-BE49-F238E27FC236}">
                <a16:creationId xmlns:a16="http://schemas.microsoft.com/office/drawing/2014/main" id="{ECC63590-A0A8-4ACB-FD71-52C386EC1A57}"/>
              </a:ext>
            </a:extLst>
          </p:cNvPr>
          <p:cNvSpPr/>
          <p:nvPr/>
        </p:nvSpPr>
        <p:spPr>
          <a:xfrm rot="16530209">
            <a:off x="8815885" y="2600233"/>
            <a:ext cx="1993205" cy="3398521"/>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pic>
        <p:nvPicPr>
          <p:cNvPr id="8" name="Afbeelding 7">
            <a:extLst>
              <a:ext uri="{FF2B5EF4-FFF2-40B4-BE49-F238E27FC236}">
                <a16:creationId xmlns:a16="http://schemas.microsoft.com/office/drawing/2014/main" id="{0E32420E-AC53-805A-1C70-41C37757FA3A}"/>
              </a:ext>
            </a:extLst>
          </p:cNvPr>
          <p:cNvPicPr>
            <a:picLocks noChangeAspect="1"/>
          </p:cNvPicPr>
          <p:nvPr/>
        </p:nvPicPr>
        <p:blipFill>
          <a:blip r:embed="rId3"/>
          <a:stretch>
            <a:fillRect/>
          </a:stretch>
        </p:blipFill>
        <p:spPr>
          <a:xfrm rot="10563308">
            <a:off x="9823335" y="5176466"/>
            <a:ext cx="621238" cy="441406"/>
          </a:xfrm>
          <a:prstGeom prst="rect">
            <a:avLst/>
          </a:prstGeom>
        </p:spPr>
      </p:pic>
      <p:sp>
        <p:nvSpPr>
          <p:cNvPr id="2" name="Rechthoek 5">
            <a:extLst>
              <a:ext uri="{FF2B5EF4-FFF2-40B4-BE49-F238E27FC236}">
                <a16:creationId xmlns:a16="http://schemas.microsoft.com/office/drawing/2014/main" id="{C0796E27-7B17-42E8-94EE-C28B2D61E645}"/>
              </a:ext>
            </a:extLst>
          </p:cNvPr>
          <p:cNvSpPr/>
          <p:nvPr/>
        </p:nvSpPr>
        <p:spPr>
          <a:xfrm rot="10800000">
            <a:off x="807003" y="3009418"/>
            <a:ext cx="3029210" cy="2288376"/>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69" name="Google Shape;69;p15"/>
          <p:cNvSpPr txBox="1">
            <a:spLocks noGrp="1"/>
          </p:cNvSpPr>
          <p:nvPr>
            <p:ph type="body" idx="1"/>
          </p:nvPr>
        </p:nvSpPr>
        <p:spPr>
          <a:xfrm>
            <a:off x="1016899" y="3609744"/>
            <a:ext cx="2691671" cy="1858512"/>
          </a:xfrm>
          <a:prstGeom prst="rect">
            <a:avLst/>
          </a:prstGeom>
        </p:spPr>
        <p:txBody>
          <a:bodyPr spcFirstLastPara="1" wrap="square" lIns="121900" tIns="121900" rIns="121900" bIns="121900" anchor="t" anchorCtr="0">
            <a:normAutofit/>
          </a:bodyPr>
          <a:lstStyle/>
          <a:p>
            <a:pPr marL="0" indent="0">
              <a:buNone/>
            </a:pPr>
            <a:r>
              <a:rPr lang="nl-NL" b="1" noProof="0">
                <a:solidFill>
                  <a:schemeClr val="tx1"/>
                </a:solidFill>
                <a:latin typeface="Montserrat" pitchFamily="2" charset="77"/>
              </a:rPr>
              <a:t>Veiligheid</a:t>
            </a:r>
          </a:p>
          <a:p>
            <a:pPr marL="0" indent="0">
              <a:lnSpc>
                <a:spcPct val="160000"/>
              </a:lnSpc>
              <a:buClr>
                <a:srgbClr val="000000"/>
              </a:buClr>
              <a:buFont typeface="Arial"/>
              <a:buNone/>
            </a:pPr>
            <a:r>
              <a:rPr lang="nl-NL" sz="1400" noProof="0">
                <a:solidFill>
                  <a:schemeClr val="tx1"/>
                </a:solidFill>
                <a:latin typeface="Hanken Grotesk" pitchFamily="2" charset="77"/>
              </a:rPr>
              <a:t>Wat hier besproken wordt, blijft in deze ruimte. </a:t>
            </a:r>
          </a:p>
        </p:txBody>
      </p:sp>
      <p:sp>
        <p:nvSpPr>
          <p:cNvPr id="70" name="Google Shape;70;p15"/>
          <p:cNvSpPr txBox="1">
            <a:spLocks noGrp="1"/>
          </p:cNvSpPr>
          <p:nvPr>
            <p:ph type="body" idx="1"/>
          </p:nvPr>
        </p:nvSpPr>
        <p:spPr>
          <a:xfrm>
            <a:off x="4586146" y="3609744"/>
            <a:ext cx="2874579" cy="1858512"/>
          </a:xfrm>
          <a:prstGeom prst="rect">
            <a:avLst/>
          </a:prstGeom>
        </p:spPr>
        <p:txBody>
          <a:bodyPr spcFirstLastPara="1" wrap="square" lIns="121900" tIns="121900" rIns="121900" bIns="121900" anchor="t" anchorCtr="0">
            <a:normAutofit/>
          </a:bodyPr>
          <a:lstStyle/>
          <a:p>
            <a:pPr marL="0" indent="0">
              <a:buNone/>
            </a:pPr>
            <a:r>
              <a:rPr lang="nl-NL" b="1" noProof="0">
                <a:solidFill>
                  <a:schemeClr val="tx1"/>
                </a:solidFill>
                <a:latin typeface="Montserrat" pitchFamily="2" charset="77"/>
              </a:rPr>
              <a:t>Openheid</a:t>
            </a:r>
          </a:p>
          <a:p>
            <a:pPr marL="0" indent="0">
              <a:lnSpc>
                <a:spcPct val="160000"/>
              </a:lnSpc>
              <a:buClr>
                <a:srgbClr val="000000"/>
              </a:buClr>
              <a:buNone/>
            </a:pPr>
            <a:r>
              <a:rPr lang="nl-NL" sz="1400" noProof="0">
                <a:solidFill>
                  <a:schemeClr val="tx1"/>
                </a:solidFill>
                <a:latin typeface="Hanken Grotesk" pitchFamily="2" charset="77"/>
              </a:rPr>
              <a:t>Geen oordeel. Luister om te begrijpen, niet om te reageren.</a:t>
            </a:r>
          </a:p>
        </p:txBody>
      </p:sp>
      <p:sp>
        <p:nvSpPr>
          <p:cNvPr id="71" name="Google Shape;71;p15"/>
          <p:cNvSpPr txBox="1">
            <a:spLocks noGrp="1"/>
          </p:cNvSpPr>
          <p:nvPr>
            <p:ph type="body" idx="1"/>
          </p:nvPr>
        </p:nvSpPr>
        <p:spPr>
          <a:xfrm>
            <a:off x="8481812" y="3609744"/>
            <a:ext cx="2654151" cy="1858512"/>
          </a:xfrm>
          <a:prstGeom prst="rect">
            <a:avLst/>
          </a:prstGeom>
        </p:spPr>
        <p:txBody>
          <a:bodyPr spcFirstLastPara="1" wrap="square" lIns="121900" tIns="121900" rIns="121900" bIns="121900" anchor="t" anchorCtr="0">
            <a:normAutofit/>
          </a:bodyPr>
          <a:lstStyle/>
          <a:p>
            <a:pPr marL="0" indent="0">
              <a:buNone/>
            </a:pPr>
            <a:r>
              <a:rPr lang="nl-NL" b="1" noProof="0">
                <a:solidFill>
                  <a:schemeClr val="tx1"/>
                </a:solidFill>
                <a:latin typeface="Montserrat" pitchFamily="2" charset="77"/>
              </a:rPr>
              <a:t>Gelijkwaardig</a:t>
            </a:r>
          </a:p>
          <a:p>
            <a:pPr marL="0" indent="0">
              <a:lnSpc>
                <a:spcPct val="160000"/>
              </a:lnSpc>
              <a:buClr>
                <a:srgbClr val="000000"/>
              </a:buClr>
              <a:buNone/>
            </a:pPr>
            <a:r>
              <a:rPr lang="nl-NL" sz="1400" noProof="0">
                <a:solidFill>
                  <a:schemeClr val="tx1"/>
                </a:solidFill>
                <a:latin typeface="Hanken Grotesk" pitchFamily="2" charset="77"/>
              </a:rPr>
              <a:t>Iedere stem telt even zwaar, ongeacht je functie. </a:t>
            </a:r>
          </a:p>
        </p:txBody>
      </p:sp>
      <p:pic>
        <p:nvPicPr>
          <p:cNvPr id="4" name="Afbeelding 3">
            <a:extLst>
              <a:ext uri="{FF2B5EF4-FFF2-40B4-BE49-F238E27FC236}">
                <a16:creationId xmlns:a16="http://schemas.microsoft.com/office/drawing/2014/main" id="{8A3E98F8-E1FC-C68A-F65F-51A3369DE64A}"/>
              </a:ext>
            </a:extLst>
          </p:cNvPr>
          <p:cNvPicPr>
            <a:picLocks noChangeAspect="1"/>
          </p:cNvPicPr>
          <p:nvPr/>
        </p:nvPicPr>
        <p:blipFill>
          <a:blip r:embed="rId4"/>
          <a:stretch>
            <a:fillRect/>
          </a:stretch>
        </p:blipFill>
        <p:spPr>
          <a:xfrm>
            <a:off x="278405" y="212500"/>
            <a:ext cx="1720111" cy="441273"/>
          </a:xfrm>
          <a:prstGeom prst="rect">
            <a:avLst/>
          </a:prstGeom>
        </p:spPr>
      </p:pic>
      <p:sp>
        <p:nvSpPr>
          <p:cNvPr id="3" name="Google Shape;179;p20">
            <a:extLst>
              <a:ext uri="{FF2B5EF4-FFF2-40B4-BE49-F238E27FC236}">
                <a16:creationId xmlns:a16="http://schemas.microsoft.com/office/drawing/2014/main" id="{C588B58B-FBB1-BB66-392B-CB01D71F4734}"/>
              </a:ext>
            </a:extLst>
          </p:cNvPr>
          <p:cNvSpPr txBox="1"/>
          <p:nvPr/>
        </p:nvSpPr>
        <p:spPr>
          <a:xfrm>
            <a:off x="536892" y="1855243"/>
            <a:ext cx="8267539" cy="344710"/>
          </a:xfrm>
          <a:prstGeom prst="rect">
            <a:avLst/>
          </a:prstGeom>
          <a:noFill/>
          <a:ln>
            <a:noFill/>
          </a:ln>
        </p:spPr>
        <p:txBody>
          <a:bodyPr spcFirstLastPara="1" wrap="square" lIns="0" tIns="0" rIns="0" bIns="0" anchor="t" anchorCtr="0">
            <a:spAutoFit/>
          </a:bodyPr>
          <a:lstStyle/>
          <a:p>
            <a:pPr>
              <a:lnSpc>
                <a:spcPct val="160000"/>
              </a:lnSpc>
            </a:pPr>
            <a:r>
              <a:rPr lang="nl-NL" sz="1400" noProof="0">
                <a:solidFill>
                  <a:schemeClr val="tx1"/>
                </a:solidFill>
                <a:latin typeface="Hanken Grotesk" pitchFamily="2" charset="77"/>
                <a:sym typeface="Inter"/>
              </a:rPr>
              <a:t>Om het goede gesprek te kunnen voeren spreken we het volgende af:</a:t>
            </a:r>
            <a:endParaRPr lang="nl-NL" sz="1400" noProof="0">
              <a:solidFill>
                <a:schemeClr val="tx1"/>
              </a:solidFill>
              <a:latin typeface="Hanken Grotesk" pitchFamily="2" charset="77"/>
            </a:endParaRPr>
          </a:p>
        </p:txBody>
      </p:sp>
      <p:pic>
        <p:nvPicPr>
          <p:cNvPr id="5" name="Afbeelding 4">
            <a:extLst>
              <a:ext uri="{FF2B5EF4-FFF2-40B4-BE49-F238E27FC236}">
                <a16:creationId xmlns:a16="http://schemas.microsoft.com/office/drawing/2014/main" id="{ABADACA9-D4D8-8F8B-6168-EE6E2BEEAA83}"/>
              </a:ext>
            </a:extLst>
          </p:cNvPr>
          <p:cNvPicPr>
            <a:picLocks noChangeAspect="1"/>
          </p:cNvPicPr>
          <p:nvPr/>
        </p:nvPicPr>
        <p:blipFill>
          <a:blip r:embed="rId3"/>
          <a:stretch>
            <a:fillRect/>
          </a:stretch>
        </p:blipFill>
        <p:spPr>
          <a:xfrm rot="16984581">
            <a:off x="2846543" y="5065516"/>
            <a:ext cx="621238" cy="441406"/>
          </a:xfrm>
          <a:prstGeom prst="rect">
            <a:avLst/>
          </a:prstGeom>
        </p:spPr>
      </p:pic>
      <p:pic>
        <p:nvPicPr>
          <p:cNvPr id="13" name="Afbeelding 12">
            <a:extLst>
              <a:ext uri="{FF2B5EF4-FFF2-40B4-BE49-F238E27FC236}">
                <a16:creationId xmlns:a16="http://schemas.microsoft.com/office/drawing/2014/main" id="{15A3EDCC-3402-D6CF-284A-40540B0626E2}"/>
              </a:ext>
            </a:extLst>
          </p:cNvPr>
          <p:cNvPicPr>
            <a:picLocks noChangeAspect="1"/>
          </p:cNvPicPr>
          <p:nvPr/>
        </p:nvPicPr>
        <p:blipFill>
          <a:blip r:embed="rId3"/>
          <a:stretch>
            <a:fillRect/>
          </a:stretch>
        </p:blipFill>
        <p:spPr>
          <a:xfrm rot="2414667">
            <a:off x="4971053" y="4946680"/>
            <a:ext cx="621238" cy="441406"/>
          </a:xfrm>
          <a:prstGeom prst="rect">
            <a:avLst/>
          </a:prstGeom>
        </p:spPr>
      </p:pic>
      <p:sp>
        <p:nvSpPr>
          <p:cNvPr id="17" name="Google Shape;60;p14">
            <a:extLst>
              <a:ext uri="{FF2B5EF4-FFF2-40B4-BE49-F238E27FC236}">
                <a16:creationId xmlns:a16="http://schemas.microsoft.com/office/drawing/2014/main" id="{92CF77E2-036C-59FA-9AA6-035CBE544294}"/>
              </a:ext>
            </a:extLst>
          </p:cNvPr>
          <p:cNvSpPr txBox="1">
            <a:spLocks/>
          </p:cNvSpPr>
          <p:nvPr/>
        </p:nvSpPr>
        <p:spPr>
          <a:xfrm>
            <a:off x="415600" y="971413"/>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4200">
                <a:latin typeface="Montserrat" pitchFamily="2" charset="77"/>
              </a:rPr>
              <a:t>Onze afspraken</a:t>
            </a:r>
          </a:p>
        </p:txBody>
      </p:sp>
      <p:sp>
        <p:nvSpPr>
          <p:cNvPr id="9" name="Tekstvak 8">
            <a:extLst>
              <a:ext uri="{FF2B5EF4-FFF2-40B4-BE49-F238E27FC236}">
                <a16:creationId xmlns:a16="http://schemas.microsoft.com/office/drawing/2014/main" id="{5AFEC3C3-BB4A-9FC6-6D88-CED51244F3DF}"/>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26C602CC-7ACB-875B-8D47-7C597AE06421}"/>
              </a:ext>
            </a:extLst>
          </p:cNvPr>
          <p:cNvPicPr>
            <a:picLocks noChangeAspect="1"/>
          </p:cNvPicPr>
          <p:nvPr/>
        </p:nvPicPr>
        <p:blipFill>
          <a:blip r:embed="rId3"/>
          <a:stretch>
            <a:fillRect/>
          </a:stretch>
        </p:blipFill>
        <p:spPr>
          <a:xfrm rot="6520778">
            <a:off x="3681025" y="2571051"/>
            <a:ext cx="482600" cy="490334"/>
          </a:xfrm>
          <a:prstGeom prst="rect">
            <a:avLst/>
          </a:prstGeom>
        </p:spPr>
      </p:pic>
      <p:pic>
        <p:nvPicPr>
          <p:cNvPr id="18" name="Afbeelding 17">
            <a:extLst>
              <a:ext uri="{FF2B5EF4-FFF2-40B4-BE49-F238E27FC236}">
                <a16:creationId xmlns:a16="http://schemas.microsoft.com/office/drawing/2014/main" id="{3A776140-1070-779F-4590-EAB483FEC806}"/>
              </a:ext>
            </a:extLst>
          </p:cNvPr>
          <p:cNvPicPr>
            <a:picLocks noChangeAspect="1"/>
          </p:cNvPicPr>
          <p:nvPr/>
        </p:nvPicPr>
        <p:blipFill>
          <a:blip r:embed="rId3"/>
          <a:stretch>
            <a:fillRect/>
          </a:stretch>
        </p:blipFill>
        <p:spPr>
          <a:xfrm rot="16200000">
            <a:off x="5675488" y="3778149"/>
            <a:ext cx="1540125" cy="1094299"/>
          </a:xfrm>
          <a:prstGeom prst="rect">
            <a:avLst/>
          </a:prstGeom>
        </p:spPr>
      </p:pic>
      <p:sp>
        <p:nvSpPr>
          <p:cNvPr id="17" name="Rechthoek 5">
            <a:extLst>
              <a:ext uri="{FF2B5EF4-FFF2-40B4-BE49-F238E27FC236}">
                <a16:creationId xmlns:a16="http://schemas.microsoft.com/office/drawing/2014/main" id="{13E6A281-32CD-EA12-1B16-8F878066F1A5}"/>
              </a:ext>
            </a:extLst>
          </p:cNvPr>
          <p:cNvSpPr/>
          <p:nvPr/>
        </p:nvSpPr>
        <p:spPr>
          <a:xfrm rot="10800000">
            <a:off x="6318308" y="3099445"/>
            <a:ext cx="5384137" cy="2023543"/>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 name="csX0" fmla="*/ 0 w 5121708"/>
              <a:gd name="csY0" fmla="*/ 168811 h 3502932"/>
              <a:gd name="csX1" fmla="*/ 5121708 w 5121708"/>
              <a:gd name="csY1" fmla="*/ 0 h 3502932"/>
              <a:gd name="csX2" fmla="*/ 5054366 w 5121708"/>
              <a:gd name="csY2" fmla="*/ 3502932 h 3502932"/>
              <a:gd name="csX3" fmla="*/ 107043 w 5121708"/>
              <a:gd name="csY3" fmla="*/ 3463168 h 3502932"/>
              <a:gd name="csX4" fmla="*/ 0 w 5121708"/>
              <a:gd name="csY4" fmla="*/ 168811 h 3502932"/>
              <a:gd name="csX0" fmla="*/ 0 w 5241527"/>
              <a:gd name="csY0" fmla="*/ 286064 h 3620185"/>
              <a:gd name="csX1" fmla="*/ 5241527 w 5241527"/>
              <a:gd name="csY1" fmla="*/ 0 h 3620185"/>
              <a:gd name="csX2" fmla="*/ 5054366 w 5241527"/>
              <a:gd name="csY2" fmla="*/ 3620185 h 3620185"/>
              <a:gd name="csX3" fmla="*/ 107043 w 5241527"/>
              <a:gd name="csY3" fmla="*/ 3580421 h 3620185"/>
              <a:gd name="csX4" fmla="*/ 0 w 5241527"/>
              <a:gd name="csY4" fmla="*/ 286064 h 3620185"/>
              <a:gd name="csX0" fmla="*/ 0 w 5054366"/>
              <a:gd name="csY0" fmla="*/ 53045 h 3387166"/>
              <a:gd name="csX1" fmla="*/ 4976435 w 5054366"/>
              <a:gd name="csY1" fmla="*/ 0 h 3387166"/>
              <a:gd name="csX2" fmla="*/ 5054366 w 5054366"/>
              <a:gd name="csY2" fmla="*/ 3387166 h 3387166"/>
              <a:gd name="csX3" fmla="*/ 107043 w 5054366"/>
              <a:gd name="csY3" fmla="*/ 3347402 h 3387166"/>
              <a:gd name="csX4" fmla="*/ 0 w 5054366"/>
              <a:gd name="csY4" fmla="*/ 53045 h 3387166"/>
            </a:gdLst>
            <a:ahLst/>
            <a:cxnLst>
              <a:cxn ang="0">
                <a:pos x="csX0" y="csY0"/>
              </a:cxn>
              <a:cxn ang="0">
                <a:pos x="csX1" y="csY1"/>
              </a:cxn>
              <a:cxn ang="0">
                <a:pos x="csX2" y="csY2"/>
              </a:cxn>
              <a:cxn ang="0">
                <a:pos x="csX3" y="csY3"/>
              </a:cxn>
              <a:cxn ang="0">
                <a:pos x="csX4" y="csY4"/>
              </a:cxn>
            </a:cxnLst>
            <a:rect l="l" t="t" r="r" b="b"/>
            <a:pathLst>
              <a:path w="5054366" h="3387166">
                <a:moveTo>
                  <a:pt x="0" y="53045"/>
                </a:moveTo>
                <a:lnTo>
                  <a:pt x="4976435" y="0"/>
                </a:lnTo>
                <a:lnTo>
                  <a:pt x="5054366" y="3387166"/>
                </a:lnTo>
                <a:lnTo>
                  <a:pt x="107043" y="3347402"/>
                </a:lnTo>
                <a:lnTo>
                  <a:pt x="0" y="53045"/>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5" name="Rechthoek 5">
            <a:extLst>
              <a:ext uri="{FF2B5EF4-FFF2-40B4-BE49-F238E27FC236}">
                <a16:creationId xmlns:a16="http://schemas.microsoft.com/office/drawing/2014/main" id="{183B7808-5C27-C4CF-CBC4-04D9EBE9ACEA}"/>
              </a:ext>
            </a:extLst>
          </p:cNvPr>
          <p:cNvSpPr/>
          <p:nvPr/>
        </p:nvSpPr>
        <p:spPr>
          <a:xfrm rot="10800000">
            <a:off x="608039" y="2736970"/>
            <a:ext cx="4649132" cy="2273284"/>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11" name="TextBox 11"/>
          <p:cNvSpPr txBox="1"/>
          <p:nvPr/>
        </p:nvSpPr>
        <p:spPr>
          <a:xfrm>
            <a:off x="977972" y="3327545"/>
            <a:ext cx="3718162" cy="1199687"/>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nl-NL" sz="1800" b="1" i="0" u="none" strike="noStrike" kern="1200" cap="none" spc="0" normalizeH="0" baseline="0" noProof="0">
                <a:ln>
                  <a:noFill/>
                </a:ln>
                <a:solidFill>
                  <a:srgbClr val="000000"/>
                </a:solidFill>
                <a:effectLst/>
                <a:uLnTx/>
                <a:uFillTx/>
                <a:latin typeface="Montserrat" pitchFamily="2" charset="77"/>
                <a:ea typeface="Montserrat Bold"/>
                <a:cs typeface="Montserrat Bold"/>
                <a:sym typeface="Montserrat Bold"/>
              </a:rPr>
              <a:t>Als professional kun je beslissen als het over jouw beroep gaat </a:t>
            </a:r>
          </a:p>
        </p:txBody>
      </p:sp>
      <p:sp>
        <p:nvSpPr>
          <p:cNvPr id="12" name="TextBox 12"/>
          <p:cNvSpPr txBox="1"/>
          <p:nvPr/>
        </p:nvSpPr>
        <p:spPr>
          <a:xfrm>
            <a:off x="6856061" y="3555236"/>
            <a:ext cx="4186172" cy="1199687"/>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ct val="0"/>
              </a:spcBef>
              <a:spcAft>
                <a:spcPts val="0"/>
              </a:spcAft>
              <a:buClr>
                <a:srgbClr val="000000"/>
              </a:buClr>
              <a:buSzTx/>
              <a:buFont typeface="Arial"/>
              <a:buNone/>
              <a:tabLst/>
              <a:defRPr/>
            </a:pPr>
            <a:r>
              <a:rPr kumimoji="0" lang="nl-NL" sz="1800" b="1" i="0" u="none" strike="noStrike" kern="1200" cap="none" spc="0" normalizeH="0" baseline="0" noProof="0" dirty="0">
                <a:ln>
                  <a:noFill/>
                </a:ln>
                <a:solidFill>
                  <a:srgbClr val="000000"/>
                </a:solidFill>
                <a:effectLst/>
                <a:uLnTx/>
                <a:uFillTx/>
                <a:latin typeface="Montserrat" pitchFamily="2" charset="77"/>
                <a:ea typeface="+mn-ea"/>
                <a:cs typeface="+mn-cs"/>
                <a:sym typeface="Montserrat Bold"/>
              </a:rPr>
              <a:t>en krijg én neem je de kans om inspraak en invloed te hebben wanneer het je beroep raakt. </a:t>
            </a:r>
          </a:p>
        </p:txBody>
      </p:sp>
      <p:pic>
        <p:nvPicPr>
          <p:cNvPr id="13" name="Afbeelding 12">
            <a:extLst>
              <a:ext uri="{FF2B5EF4-FFF2-40B4-BE49-F238E27FC236}">
                <a16:creationId xmlns:a16="http://schemas.microsoft.com/office/drawing/2014/main" id="{4CCCBBCA-647E-633A-B973-0C384EE47638}"/>
              </a:ext>
            </a:extLst>
          </p:cNvPr>
          <p:cNvPicPr>
            <a:picLocks noChangeAspect="1"/>
          </p:cNvPicPr>
          <p:nvPr/>
        </p:nvPicPr>
        <p:blipFill>
          <a:blip r:embed="rId4"/>
          <a:stretch>
            <a:fillRect/>
          </a:stretch>
        </p:blipFill>
        <p:spPr>
          <a:xfrm>
            <a:off x="278405" y="212500"/>
            <a:ext cx="1720111" cy="441273"/>
          </a:xfrm>
          <a:prstGeom prst="rect">
            <a:avLst/>
          </a:prstGeom>
        </p:spPr>
      </p:pic>
      <p:sp>
        <p:nvSpPr>
          <p:cNvPr id="2" name="Tekstvak 1">
            <a:extLst>
              <a:ext uri="{FF2B5EF4-FFF2-40B4-BE49-F238E27FC236}">
                <a16:creationId xmlns:a16="http://schemas.microsoft.com/office/drawing/2014/main" id="{83F2FF6A-164F-E470-B219-C87EA25C92AC}"/>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
        <p:nvSpPr>
          <p:cNvPr id="6" name="Google Shape;60;p14">
            <a:extLst>
              <a:ext uri="{FF2B5EF4-FFF2-40B4-BE49-F238E27FC236}">
                <a16:creationId xmlns:a16="http://schemas.microsoft.com/office/drawing/2014/main" id="{63F45138-3E6E-B9BA-1E4B-C54779241CFB}"/>
              </a:ext>
            </a:extLst>
          </p:cNvPr>
          <p:cNvSpPr txBox="1">
            <a:spLocks/>
          </p:cNvSpPr>
          <p:nvPr/>
        </p:nvSpPr>
        <p:spPr>
          <a:xfrm>
            <a:off x="415600" y="971413"/>
            <a:ext cx="11568582"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0000"/>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200" u="none" strike="noStrike" kern="0" cap="none" normalizeH="0" baseline="0" noProof="0">
                <a:ln>
                  <a:noFill/>
                </a:ln>
                <a:solidFill>
                  <a:srgbClr val="000000"/>
                </a:solidFill>
                <a:effectLst/>
                <a:uLnTx/>
                <a:uFillTx/>
                <a:latin typeface="Montserrat" pitchFamily="2" charset="77"/>
                <a:sym typeface="Arial"/>
              </a:rPr>
              <a:t>Wat verstaan we onder zeggenschap?</a:t>
            </a:r>
          </a:p>
        </p:txBody>
      </p:sp>
      <p:sp>
        <p:nvSpPr>
          <p:cNvPr id="3" name="Tekstvak 2">
            <a:extLst>
              <a:ext uri="{FF2B5EF4-FFF2-40B4-BE49-F238E27FC236}">
                <a16:creationId xmlns:a16="http://schemas.microsoft.com/office/drawing/2014/main" id="{8BCCDCFB-BAA9-2367-8928-2271E8C564AB}"/>
              </a:ext>
            </a:extLst>
          </p:cNvPr>
          <p:cNvSpPr txBox="1"/>
          <p:nvPr/>
        </p:nvSpPr>
        <p:spPr>
          <a:xfrm>
            <a:off x="13156442" y="4053385"/>
            <a:ext cx="184731" cy="379656"/>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64937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5">
            <a:extLst>
              <a:ext uri="{FF2B5EF4-FFF2-40B4-BE49-F238E27FC236}">
                <a16:creationId xmlns:a16="http://schemas.microsoft.com/office/drawing/2014/main" id="{13876CF4-BBFC-6AEC-5B72-C8C113A34CFB}"/>
              </a:ext>
            </a:extLst>
          </p:cNvPr>
          <p:cNvSpPr/>
          <p:nvPr/>
        </p:nvSpPr>
        <p:spPr>
          <a:xfrm rot="16200000" flipH="1">
            <a:off x="9446248" y="1687518"/>
            <a:ext cx="1419696" cy="3626586"/>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 name="csX0" fmla="*/ 246242 w 4881534"/>
              <a:gd name="csY0" fmla="*/ 214730 h 3502932"/>
              <a:gd name="csX1" fmla="*/ 4881534 w 4881534"/>
              <a:gd name="csY1" fmla="*/ 0 h 3502932"/>
              <a:gd name="csX2" fmla="*/ 4814192 w 4881534"/>
              <a:gd name="csY2" fmla="*/ 3502932 h 3502932"/>
              <a:gd name="csX3" fmla="*/ 1 w 4881534"/>
              <a:gd name="csY3" fmla="*/ 3252112 h 3502932"/>
              <a:gd name="csX4" fmla="*/ 246242 w 4881534"/>
              <a:gd name="csY4" fmla="*/ 214730 h 3502932"/>
            </a:gdLst>
            <a:ahLst/>
            <a:cxnLst>
              <a:cxn ang="0">
                <a:pos x="csX0" y="csY0"/>
              </a:cxn>
              <a:cxn ang="0">
                <a:pos x="csX1" y="csY1"/>
              </a:cxn>
              <a:cxn ang="0">
                <a:pos x="csX2" y="csY2"/>
              </a:cxn>
              <a:cxn ang="0">
                <a:pos x="csX3" y="csY3"/>
              </a:cxn>
              <a:cxn ang="0">
                <a:pos x="csX4" y="csY4"/>
              </a:cxn>
            </a:cxnLst>
            <a:rect l="l" t="t" r="r" b="b"/>
            <a:pathLst>
              <a:path w="4881534" h="3502932">
                <a:moveTo>
                  <a:pt x="246242" y="214730"/>
                </a:moveTo>
                <a:lnTo>
                  <a:pt x="4881534" y="0"/>
                </a:lnTo>
                <a:lnTo>
                  <a:pt x="4814192" y="3502932"/>
                </a:lnTo>
                <a:lnTo>
                  <a:pt x="1" y="3252112"/>
                </a:lnTo>
                <a:lnTo>
                  <a:pt x="246242" y="21473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25" name="Rechthoek 5">
            <a:extLst>
              <a:ext uri="{FF2B5EF4-FFF2-40B4-BE49-F238E27FC236}">
                <a16:creationId xmlns:a16="http://schemas.microsoft.com/office/drawing/2014/main" id="{4F0B7C7C-05AC-D701-701A-6B4C1A596D5B}"/>
              </a:ext>
            </a:extLst>
          </p:cNvPr>
          <p:cNvSpPr/>
          <p:nvPr/>
        </p:nvSpPr>
        <p:spPr>
          <a:xfrm rot="5400000" flipH="1">
            <a:off x="3420249" y="2124140"/>
            <a:ext cx="1858559" cy="2648874"/>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 name="csX0" fmla="*/ 246242 w 4881534"/>
              <a:gd name="csY0" fmla="*/ 214730 h 3502932"/>
              <a:gd name="csX1" fmla="*/ 4881534 w 4881534"/>
              <a:gd name="csY1" fmla="*/ 0 h 3502932"/>
              <a:gd name="csX2" fmla="*/ 4814192 w 4881534"/>
              <a:gd name="csY2" fmla="*/ 3502932 h 3502932"/>
              <a:gd name="csX3" fmla="*/ 1 w 4881534"/>
              <a:gd name="csY3" fmla="*/ 3252112 h 3502932"/>
              <a:gd name="csX4" fmla="*/ 246242 w 4881534"/>
              <a:gd name="csY4" fmla="*/ 214730 h 3502932"/>
            </a:gdLst>
            <a:ahLst/>
            <a:cxnLst>
              <a:cxn ang="0">
                <a:pos x="csX0" y="csY0"/>
              </a:cxn>
              <a:cxn ang="0">
                <a:pos x="csX1" y="csY1"/>
              </a:cxn>
              <a:cxn ang="0">
                <a:pos x="csX2" y="csY2"/>
              </a:cxn>
              <a:cxn ang="0">
                <a:pos x="csX3" y="csY3"/>
              </a:cxn>
              <a:cxn ang="0">
                <a:pos x="csX4" y="csY4"/>
              </a:cxn>
            </a:cxnLst>
            <a:rect l="l" t="t" r="r" b="b"/>
            <a:pathLst>
              <a:path w="4881534" h="3502932">
                <a:moveTo>
                  <a:pt x="246242" y="214730"/>
                </a:moveTo>
                <a:lnTo>
                  <a:pt x="4881534" y="0"/>
                </a:lnTo>
                <a:lnTo>
                  <a:pt x="4814192" y="3502932"/>
                </a:lnTo>
                <a:lnTo>
                  <a:pt x="1" y="3252112"/>
                </a:lnTo>
                <a:lnTo>
                  <a:pt x="246242" y="21473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pic>
        <p:nvPicPr>
          <p:cNvPr id="26" name="Afbeelding 25">
            <a:extLst>
              <a:ext uri="{FF2B5EF4-FFF2-40B4-BE49-F238E27FC236}">
                <a16:creationId xmlns:a16="http://schemas.microsoft.com/office/drawing/2014/main" id="{07F34520-03AA-0CA9-082B-89CEEB5ED76F}"/>
              </a:ext>
            </a:extLst>
          </p:cNvPr>
          <p:cNvPicPr>
            <a:picLocks noChangeAspect="1"/>
          </p:cNvPicPr>
          <p:nvPr/>
        </p:nvPicPr>
        <p:blipFill>
          <a:blip r:embed="rId3"/>
          <a:stretch>
            <a:fillRect/>
          </a:stretch>
        </p:blipFill>
        <p:spPr>
          <a:xfrm rot="2414667">
            <a:off x="3620608" y="4171217"/>
            <a:ext cx="529376" cy="376136"/>
          </a:xfrm>
          <a:prstGeom prst="rect">
            <a:avLst/>
          </a:prstGeom>
        </p:spPr>
      </p:pic>
      <p:pic>
        <p:nvPicPr>
          <p:cNvPr id="17" name="Afbeelding 16">
            <a:extLst>
              <a:ext uri="{FF2B5EF4-FFF2-40B4-BE49-F238E27FC236}">
                <a16:creationId xmlns:a16="http://schemas.microsoft.com/office/drawing/2014/main" id="{B946E989-FE2D-9D4F-EF86-85201F18FF73}"/>
              </a:ext>
            </a:extLst>
          </p:cNvPr>
          <p:cNvPicPr>
            <a:picLocks noChangeAspect="1"/>
          </p:cNvPicPr>
          <p:nvPr/>
        </p:nvPicPr>
        <p:blipFill>
          <a:blip r:embed="rId4"/>
          <a:stretch>
            <a:fillRect/>
          </a:stretch>
        </p:blipFill>
        <p:spPr>
          <a:xfrm rot="17320778">
            <a:off x="6315809" y="4020462"/>
            <a:ext cx="482600" cy="342900"/>
          </a:xfrm>
          <a:prstGeom prst="rect">
            <a:avLst/>
          </a:prstGeom>
        </p:spPr>
      </p:pic>
      <p:sp>
        <p:nvSpPr>
          <p:cNvPr id="18" name="Rechthoek 5">
            <a:extLst>
              <a:ext uri="{FF2B5EF4-FFF2-40B4-BE49-F238E27FC236}">
                <a16:creationId xmlns:a16="http://schemas.microsoft.com/office/drawing/2014/main" id="{F077213C-5916-5034-EA64-25C70F7EB790}"/>
              </a:ext>
            </a:extLst>
          </p:cNvPr>
          <p:cNvSpPr/>
          <p:nvPr/>
        </p:nvSpPr>
        <p:spPr>
          <a:xfrm>
            <a:off x="5780515" y="2671092"/>
            <a:ext cx="2284676" cy="1569195"/>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16" name="Rechthoek 5">
            <a:extLst>
              <a:ext uri="{FF2B5EF4-FFF2-40B4-BE49-F238E27FC236}">
                <a16:creationId xmlns:a16="http://schemas.microsoft.com/office/drawing/2014/main" id="{8743038C-75F7-DD9A-D2A6-1E8D84F4CD25}"/>
              </a:ext>
            </a:extLst>
          </p:cNvPr>
          <p:cNvSpPr/>
          <p:nvPr/>
        </p:nvSpPr>
        <p:spPr>
          <a:xfrm>
            <a:off x="620570" y="2537656"/>
            <a:ext cx="2077072" cy="186096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5" name="Freeform 5"/>
          <p:cNvSpPr/>
          <p:nvPr/>
        </p:nvSpPr>
        <p:spPr>
          <a:xfrm>
            <a:off x="3769751" y="4788274"/>
            <a:ext cx="865351" cy="2053303"/>
          </a:xfrm>
          <a:custGeom>
            <a:avLst/>
            <a:gdLst/>
            <a:ahLst/>
            <a:cxnLst/>
            <a:rect l="l" t="t" r="r" b="b"/>
            <a:pathLst>
              <a:path w="1434341" h="3616209">
                <a:moveTo>
                  <a:pt x="0" y="0"/>
                </a:moveTo>
                <a:lnTo>
                  <a:pt x="1434341" y="0"/>
                </a:lnTo>
                <a:lnTo>
                  <a:pt x="1434341" y="3616208"/>
                </a:lnTo>
                <a:lnTo>
                  <a:pt x="0" y="3616208"/>
                </a:lnTo>
                <a:lnTo>
                  <a:pt x="0" y="0"/>
                </a:lnTo>
                <a:close/>
              </a:path>
            </a:pathLst>
          </a:custGeom>
          <a:blipFill>
            <a:blip r:embed="rId5"/>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a:latin typeface="Hanken Grotesk" pitchFamily="2" charset="77"/>
            </a:endParaRPr>
          </a:p>
        </p:txBody>
      </p:sp>
      <p:sp>
        <p:nvSpPr>
          <p:cNvPr id="6" name="Freeform 6"/>
          <p:cNvSpPr/>
          <p:nvPr/>
        </p:nvSpPr>
        <p:spPr>
          <a:xfrm flipH="1">
            <a:off x="6330926" y="4450286"/>
            <a:ext cx="1343693" cy="2250253"/>
          </a:xfrm>
          <a:custGeom>
            <a:avLst/>
            <a:gdLst/>
            <a:ahLst/>
            <a:cxnLst/>
            <a:rect l="l" t="t" r="r" b="b"/>
            <a:pathLst>
              <a:path w="2159346" h="3616209">
                <a:moveTo>
                  <a:pt x="0" y="0"/>
                </a:moveTo>
                <a:lnTo>
                  <a:pt x="2159345" y="0"/>
                </a:lnTo>
                <a:lnTo>
                  <a:pt x="2159345" y="3616208"/>
                </a:lnTo>
                <a:lnTo>
                  <a:pt x="0" y="3616208"/>
                </a:lnTo>
                <a:lnTo>
                  <a:pt x="0" y="0"/>
                </a:lnTo>
                <a:close/>
              </a:path>
            </a:pathLst>
          </a:custGeom>
          <a:blipFill>
            <a:blip r:embed="rId6"/>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a:latin typeface="Hanken Grotesk" pitchFamily="2" charset="77"/>
            </a:endParaRPr>
          </a:p>
        </p:txBody>
      </p:sp>
      <p:sp>
        <p:nvSpPr>
          <p:cNvPr id="10" name="Freeform 10"/>
          <p:cNvSpPr/>
          <p:nvPr/>
        </p:nvSpPr>
        <p:spPr>
          <a:xfrm>
            <a:off x="1222797" y="4607677"/>
            <a:ext cx="1323792" cy="2053303"/>
          </a:xfrm>
          <a:custGeom>
            <a:avLst/>
            <a:gdLst/>
            <a:ahLst/>
            <a:cxnLst/>
            <a:rect l="l" t="t" r="r" b="b"/>
            <a:pathLst>
              <a:path w="2582299" h="3900791">
                <a:moveTo>
                  <a:pt x="0" y="0"/>
                </a:moveTo>
                <a:lnTo>
                  <a:pt x="2582299" y="0"/>
                </a:lnTo>
                <a:lnTo>
                  <a:pt x="2582299" y="3900790"/>
                </a:lnTo>
                <a:lnTo>
                  <a:pt x="0" y="3900790"/>
                </a:lnTo>
                <a:lnTo>
                  <a:pt x="0" y="0"/>
                </a:lnTo>
                <a:close/>
              </a:path>
            </a:pathLst>
          </a:custGeom>
          <a:blipFill>
            <a:blip r:embed="rId7"/>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a:latin typeface="Hanken Grotesk" pitchFamily="2" charset="77"/>
            </a:endParaRPr>
          </a:p>
        </p:txBody>
      </p:sp>
      <p:sp>
        <p:nvSpPr>
          <p:cNvPr id="11" name="TextBox 11"/>
          <p:cNvSpPr txBox="1"/>
          <p:nvPr/>
        </p:nvSpPr>
        <p:spPr>
          <a:xfrm>
            <a:off x="933166" y="2800958"/>
            <a:ext cx="1422545" cy="1309461"/>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609"/>
              </a:lnSpc>
              <a:spcBef>
                <a:spcPct val="0"/>
              </a:spcBef>
            </a:pPr>
            <a:r>
              <a:rPr lang="nl-NL" sz="1867" b="1" noProof="0">
                <a:latin typeface="Montserrat" pitchFamily="2" charset="77"/>
                <a:ea typeface="HK Grotesk Bold"/>
                <a:cs typeface="HK Grotesk Bold"/>
                <a:sym typeface="HK Grotesk Bold"/>
              </a:rPr>
              <a:t>Betere kwaliteit</a:t>
            </a:r>
          </a:p>
          <a:p>
            <a:pPr algn="ctr">
              <a:lnSpc>
                <a:spcPts val="2611"/>
              </a:lnSpc>
              <a:spcBef>
                <a:spcPct val="0"/>
              </a:spcBef>
            </a:pPr>
            <a:r>
              <a:rPr lang="nl-NL" sz="1867" b="1" noProof="0">
                <a:latin typeface="Montserrat" pitchFamily="2" charset="77"/>
                <a:ea typeface="HK Grotesk Bold"/>
                <a:cs typeface="HK Grotesk Bold"/>
                <a:sym typeface="HK Grotesk Bold"/>
              </a:rPr>
              <a:t> van zorg en leven</a:t>
            </a:r>
          </a:p>
        </p:txBody>
      </p:sp>
      <p:sp>
        <p:nvSpPr>
          <p:cNvPr id="12" name="TextBox 12"/>
          <p:cNvSpPr txBox="1"/>
          <p:nvPr/>
        </p:nvSpPr>
        <p:spPr>
          <a:xfrm>
            <a:off x="3263095" y="2957675"/>
            <a:ext cx="2054340" cy="976036"/>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611"/>
              </a:lnSpc>
              <a:spcBef>
                <a:spcPct val="0"/>
              </a:spcBef>
            </a:pPr>
            <a:r>
              <a:rPr lang="nl-NL" sz="1867" b="1" noProof="0">
                <a:latin typeface="Montserrat" pitchFamily="2" charset="77"/>
                <a:sym typeface="HK Grotesk Bold"/>
              </a:rPr>
              <a:t>Professionele ontwikkeling </a:t>
            </a:r>
          </a:p>
          <a:p>
            <a:pPr algn="ctr">
              <a:lnSpc>
                <a:spcPts val="2613"/>
              </a:lnSpc>
              <a:spcBef>
                <a:spcPct val="0"/>
              </a:spcBef>
            </a:pPr>
            <a:r>
              <a:rPr lang="nl-NL" sz="1867" b="1" noProof="0">
                <a:latin typeface="Montserrat" pitchFamily="2" charset="77"/>
                <a:sym typeface="HK Grotesk Bold"/>
              </a:rPr>
              <a:t>van het beroep</a:t>
            </a:r>
          </a:p>
        </p:txBody>
      </p:sp>
      <p:sp>
        <p:nvSpPr>
          <p:cNvPr id="13" name="TextBox 13"/>
          <p:cNvSpPr txBox="1"/>
          <p:nvPr/>
        </p:nvSpPr>
        <p:spPr>
          <a:xfrm>
            <a:off x="6018518" y="3101945"/>
            <a:ext cx="1811551" cy="687496"/>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776"/>
              </a:lnSpc>
              <a:spcBef>
                <a:spcPct val="0"/>
              </a:spcBef>
            </a:pPr>
            <a:r>
              <a:rPr lang="nl-NL" sz="1867" b="1" noProof="0">
                <a:latin typeface="Montserrat" pitchFamily="2" charset="77"/>
                <a:sym typeface="HK Grotesk Bold"/>
              </a:rPr>
              <a:t>Behoud van professionals</a:t>
            </a:r>
          </a:p>
        </p:txBody>
      </p:sp>
      <p:sp>
        <p:nvSpPr>
          <p:cNvPr id="14" name="TextBox 14"/>
          <p:cNvSpPr txBox="1"/>
          <p:nvPr/>
        </p:nvSpPr>
        <p:spPr>
          <a:xfrm>
            <a:off x="8342801" y="3117025"/>
            <a:ext cx="3526800" cy="687496"/>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775"/>
              </a:lnSpc>
              <a:spcBef>
                <a:spcPct val="0"/>
              </a:spcBef>
            </a:pPr>
            <a:r>
              <a:rPr lang="nl-NL" sz="1867" b="1" noProof="0">
                <a:latin typeface="Montserrat" pitchFamily="2" charset="77"/>
                <a:sym typeface="HK Grotesk Bold"/>
              </a:rPr>
              <a:t>Toekomstbestendige </a:t>
            </a:r>
          </a:p>
          <a:p>
            <a:pPr algn="ctr">
              <a:lnSpc>
                <a:spcPts val="2776"/>
              </a:lnSpc>
              <a:spcBef>
                <a:spcPct val="0"/>
              </a:spcBef>
            </a:pPr>
            <a:r>
              <a:rPr lang="nl-NL" sz="1867" b="1" noProof="0">
                <a:latin typeface="Montserrat" pitchFamily="2" charset="77"/>
                <a:sym typeface="HK Grotesk Bold"/>
              </a:rPr>
              <a:t>zorg en dienstverlening</a:t>
            </a:r>
          </a:p>
        </p:txBody>
      </p:sp>
      <p:sp>
        <p:nvSpPr>
          <p:cNvPr id="7" name="Freeform 7"/>
          <p:cNvSpPr/>
          <p:nvPr/>
        </p:nvSpPr>
        <p:spPr>
          <a:xfrm>
            <a:off x="8918904" y="4100424"/>
            <a:ext cx="2648576" cy="2597633"/>
          </a:xfrm>
          <a:custGeom>
            <a:avLst/>
            <a:gdLst/>
            <a:ahLst/>
            <a:cxnLst/>
            <a:rect l="l" t="t" r="r" b="b"/>
            <a:pathLst>
              <a:path w="4372601" h="4372601">
                <a:moveTo>
                  <a:pt x="0" y="0"/>
                </a:moveTo>
                <a:lnTo>
                  <a:pt x="4372601" y="0"/>
                </a:lnTo>
                <a:lnTo>
                  <a:pt x="4372601" y="4372601"/>
                </a:lnTo>
                <a:lnTo>
                  <a:pt x="0" y="4372601"/>
                </a:lnTo>
                <a:lnTo>
                  <a:pt x="0" y="0"/>
                </a:lnTo>
                <a:close/>
              </a:path>
            </a:pathLst>
          </a:custGeom>
          <a:blipFill>
            <a:blip r:embed="rId8"/>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a:latin typeface="Hanken Grotesk" pitchFamily="2" charset="77"/>
            </a:endParaRPr>
          </a:p>
        </p:txBody>
      </p:sp>
      <p:pic>
        <p:nvPicPr>
          <p:cNvPr id="23" name="Afbeelding 22">
            <a:extLst>
              <a:ext uri="{FF2B5EF4-FFF2-40B4-BE49-F238E27FC236}">
                <a16:creationId xmlns:a16="http://schemas.microsoft.com/office/drawing/2014/main" id="{0AFD788D-787E-93A3-984D-13ECFCFE5419}"/>
              </a:ext>
            </a:extLst>
          </p:cNvPr>
          <p:cNvPicPr>
            <a:picLocks noChangeAspect="1"/>
          </p:cNvPicPr>
          <p:nvPr/>
        </p:nvPicPr>
        <p:blipFill>
          <a:blip r:embed="rId9"/>
          <a:stretch>
            <a:fillRect/>
          </a:stretch>
        </p:blipFill>
        <p:spPr>
          <a:xfrm>
            <a:off x="278405" y="212500"/>
            <a:ext cx="1720111" cy="441273"/>
          </a:xfrm>
          <a:prstGeom prst="rect">
            <a:avLst/>
          </a:prstGeom>
        </p:spPr>
      </p:pic>
      <p:pic>
        <p:nvPicPr>
          <p:cNvPr id="20" name="Afbeelding 19">
            <a:extLst>
              <a:ext uri="{FF2B5EF4-FFF2-40B4-BE49-F238E27FC236}">
                <a16:creationId xmlns:a16="http://schemas.microsoft.com/office/drawing/2014/main" id="{541B633B-55D3-0F69-EC97-20DB64C070C4}"/>
              </a:ext>
            </a:extLst>
          </p:cNvPr>
          <p:cNvPicPr>
            <a:picLocks noChangeAspect="1"/>
          </p:cNvPicPr>
          <p:nvPr/>
        </p:nvPicPr>
        <p:blipFill>
          <a:blip r:embed="rId4"/>
          <a:stretch>
            <a:fillRect/>
          </a:stretch>
        </p:blipFill>
        <p:spPr>
          <a:xfrm rot="2386837">
            <a:off x="1701552" y="4182280"/>
            <a:ext cx="482600" cy="342900"/>
          </a:xfrm>
          <a:prstGeom prst="rect">
            <a:avLst/>
          </a:prstGeom>
        </p:spPr>
      </p:pic>
      <p:pic>
        <p:nvPicPr>
          <p:cNvPr id="28" name="Afbeelding 27">
            <a:extLst>
              <a:ext uri="{FF2B5EF4-FFF2-40B4-BE49-F238E27FC236}">
                <a16:creationId xmlns:a16="http://schemas.microsoft.com/office/drawing/2014/main" id="{709EC07F-9B2E-3FAE-1209-22872901C2CF}"/>
              </a:ext>
            </a:extLst>
          </p:cNvPr>
          <p:cNvPicPr>
            <a:picLocks noChangeAspect="1"/>
          </p:cNvPicPr>
          <p:nvPr/>
        </p:nvPicPr>
        <p:blipFill>
          <a:blip r:embed="rId3"/>
          <a:stretch>
            <a:fillRect/>
          </a:stretch>
        </p:blipFill>
        <p:spPr>
          <a:xfrm rot="2414667">
            <a:off x="9740412" y="4010975"/>
            <a:ext cx="529376" cy="376136"/>
          </a:xfrm>
          <a:prstGeom prst="rect">
            <a:avLst/>
          </a:prstGeom>
        </p:spPr>
      </p:pic>
      <p:sp>
        <p:nvSpPr>
          <p:cNvPr id="30" name="Google Shape;60;p14">
            <a:extLst>
              <a:ext uri="{FF2B5EF4-FFF2-40B4-BE49-F238E27FC236}">
                <a16:creationId xmlns:a16="http://schemas.microsoft.com/office/drawing/2014/main" id="{5AA25FD6-0103-91F6-9767-F57DB0303086}"/>
              </a:ext>
            </a:extLst>
          </p:cNvPr>
          <p:cNvSpPr txBox="1">
            <a:spLocks/>
          </p:cNvSpPr>
          <p:nvPr/>
        </p:nvSpPr>
        <p:spPr>
          <a:xfrm>
            <a:off x="415600" y="971413"/>
            <a:ext cx="113608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0000"/>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nl-NL" sz="4200">
                <a:latin typeface="Montserrat" pitchFamily="2" charset="77"/>
              </a:rPr>
              <a:t>Waarom zeggenschap versterken?</a:t>
            </a:r>
          </a:p>
        </p:txBody>
      </p:sp>
      <p:sp>
        <p:nvSpPr>
          <p:cNvPr id="2" name="Tekstvak 1">
            <a:extLst>
              <a:ext uri="{FF2B5EF4-FFF2-40B4-BE49-F238E27FC236}">
                <a16:creationId xmlns:a16="http://schemas.microsoft.com/office/drawing/2014/main" id="{DB8C9A00-3B37-3BEF-18B1-1368A35678FF}"/>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p:nvSpPr>
          <p:cNvPr id="7" name="Rechthoek 2">
            <a:extLst>
              <a:ext uri="{FF2B5EF4-FFF2-40B4-BE49-F238E27FC236}">
                <a16:creationId xmlns:a16="http://schemas.microsoft.com/office/drawing/2014/main" id="{D968ABC1-BD25-1C3E-3DD0-5ADA762ACF40}"/>
              </a:ext>
            </a:extLst>
          </p:cNvPr>
          <p:cNvSpPr/>
          <p:nvPr/>
        </p:nvSpPr>
        <p:spPr>
          <a:xfrm>
            <a:off x="6295400" y="2065268"/>
            <a:ext cx="5234379" cy="4047261"/>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8" name="Google Shape;61;p14">
            <a:extLst>
              <a:ext uri="{FF2B5EF4-FFF2-40B4-BE49-F238E27FC236}">
                <a16:creationId xmlns:a16="http://schemas.microsoft.com/office/drawing/2014/main" id="{30571AB9-D6D5-4C54-3C6B-FFDB3465A827}"/>
              </a:ext>
            </a:extLst>
          </p:cNvPr>
          <p:cNvSpPr txBox="1">
            <a:spLocks/>
          </p:cNvSpPr>
          <p:nvPr/>
        </p:nvSpPr>
        <p:spPr>
          <a:xfrm>
            <a:off x="6921566" y="2463852"/>
            <a:ext cx="4608213" cy="396313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nl-NL" sz="2000" u="none" strike="noStrike" kern="0" cap="none" spc="0" normalizeH="0" baseline="0" noProof="0">
                <a:ln>
                  <a:noFill/>
                </a:ln>
                <a:solidFill>
                  <a:srgbClr val="000000"/>
                </a:solidFill>
                <a:effectLst/>
                <a:uLnTx/>
                <a:uFillTx/>
                <a:latin typeface="Montserrat" pitchFamily="2" charset="77"/>
                <a:sym typeface="Arial"/>
              </a:rPr>
              <a:t>De focus</a:t>
            </a:r>
          </a:p>
          <a:p>
            <a:pPr marL="0" marR="0" lvl="0" indent="0" algn="l" defTabSz="914400" rtl="0" eaLnBrk="1" fontAlgn="auto" latinLnBrk="0" hangingPunct="1">
              <a:lnSpc>
                <a:spcPct val="150000"/>
              </a:lnSpc>
              <a:spcBef>
                <a:spcPts val="1600"/>
              </a:spcBef>
              <a:spcAft>
                <a:spcPts val="1600"/>
              </a:spcAft>
              <a:buClr>
                <a:srgbClr val="595959"/>
              </a:buClr>
              <a:buSzPts val="1800"/>
              <a:buFont typeface="Arial"/>
              <a:buNone/>
              <a:tabLst/>
              <a:defRPr/>
            </a:pPr>
            <a:r>
              <a:rPr kumimoji="0" lang="nl-NL" sz="1400" b="0" u="none" strike="noStrike" kern="0" cap="none" spc="0" normalizeH="0" baseline="0" noProof="0">
                <a:ln>
                  <a:noFill/>
                </a:ln>
                <a:solidFill>
                  <a:srgbClr val="000000"/>
                </a:solidFill>
                <a:effectLst/>
                <a:uLnTx/>
                <a:uFillTx/>
                <a:latin typeface="Hanken Grotesk" pitchFamily="2" charset="77"/>
                <a:sym typeface="Arial"/>
              </a:rPr>
              <a:t>We bespreken alleen de zaken in de binnenste cirkel.</a:t>
            </a:r>
          </a:p>
          <a:p>
            <a:pPr marL="285750" marR="0" lvl="0" indent="-285750" algn="l" defTabSz="914400" rtl="0" eaLnBrk="1" fontAlgn="auto" latinLnBrk="0" hangingPunct="1">
              <a:lnSpc>
                <a:spcPct val="100000"/>
              </a:lnSpc>
              <a:spcBef>
                <a:spcPts val="1600"/>
              </a:spcBef>
              <a:spcAft>
                <a:spcPts val="1600"/>
              </a:spcAft>
              <a:buClr>
                <a:srgbClr val="595959"/>
              </a:buClr>
              <a:buSzPts val="1800"/>
              <a:buFont typeface="Arial"/>
              <a:buChar char="●"/>
              <a:tabLst/>
              <a:defRPr/>
            </a:pPr>
            <a:r>
              <a:rPr kumimoji="0" lang="nl-NL" sz="1400" u="none" strike="noStrike" kern="0" cap="none" spc="0" normalizeH="0" baseline="0" noProof="0">
                <a:ln>
                  <a:noFill/>
                </a:ln>
                <a:solidFill>
                  <a:srgbClr val="000000"/>
                </a:solidFill>
                <a:effectLst/>
                <a:uLnTx/>
                <a:uFillTx/>
                <a:latin typeface="Montserrat" pitchFamily="2" charset="77"/>
                <a:sym typeface="Arial"/>
              </a:rPr>
              <a:t>Wat kunnen we zelf veranderen?</a:t>
            </a:r>
          </a:p>
          <a:p>
            <a:pPr marL="285750" marR="0" lvl="0" indent="-285750" algn="l" defTabSz="914400" rtl="0" eaLnBrk="1" fontAlgn="auto" latinLnBrk="0" hangingPunct="1">
              <a:lnSpc>
                <a:spcPct val="100000"/>
              </a:lnSpc>
              <a:spcBef>
                <a:spcPts val="1600"/>
              </a:spcBef>
              <a:spcAft>
                <a:spcPts val="1600"/>
              </a:spcAft>
              <a:buClr>
                <a:srgbClr val="595959"/>
              </a:buClr>
              <a:buSzPts val="1800"/>
              <a:buFont typeface="Arial"/>
              <a:buChar char="●"/>
              <a:tabLst/>
              <a:defRPr/>
            </a:pPr>
            <a:r>
              <a:rPr kumimoji="0" lang="nl-NL" sz="1400" u="none" strike="noStrike" kern="0" cap="none" spc="0" normalizeH="0" baseline="0" noProof="0">
                <a:ln>
                  <a:noFill/>
                </a:ln>
                <a:solidFill>
                  <a:srgbClr val="000000"/>
                </a:solidFill>
                <a:effectLst/>
                <a:uLnTx/>
                <a:uFillTx/>
                <a:latin typeface="Montserrat" pitchFamily="2" charset="77"/>
                <a:sym typeface="Arial"/>
              </a:rPr>
              <a:t>Waar hebben we wie voor nodig?</a:t>
            </a:r>
          </a:p>
          <a:p>
            <a:pPr marL="285750" marR="0" lvl="0" indent="-285750" algn="l" defTabSz="914400" rtl="0" eaLnBrk="1" fontAlgn="auto" latinLnBrk="0" hangingPunct="1">
              <a:lnSpc>
                <a:spcPct val="100000"/>
              </a:lnSpc>
              <a:spcBef>
                <a:spcPts val="1600"/>
              </a:spcBef>
              <a:spcAft>
                <a:spcPts val="1600"/>
              </a:spcAft>
              <a:buClr>
                <a:srgbClr val="595959"/>
              </a:buClr>
              <a:buSzPts val="1800"/>
              <a:buFont typeface="Arial"/>
              <a:buChar char="●"/>
              <a:tabLst/>
              <a:defRPr/>
            </a:pPr>
            <a:r>
              <a:rPr kumimoji="0" lang="nl-NL" sz="1400" u="none" strike="noStrike" kern="0" cap="none" spc="0" normalizeH="0" baseline="0" noProof="0">
                <a:ln>
                  <a:noFill/>
                </a:ln>
                <a:solidFill>
                  <a:srgbClr val="000000"/>
                </a:solidFill>
                <a:effectLst/>
                <a:uLnTx/>
                <a:uFillTx/>
                <a:latin typeface="Montserrat" pitchFamily="2" charset="77"/>
                <a:sym typeface="Arial"/>
              </a:rPr>
              <a:t>Wat is de eerste kleine stap?</a:t>
            </a:r>
          </a:p>
        </p:txBody>
      </p:sp>
      <p:pic>
        <p:nvPicPr>
          <p:cNvPr id="2" name="Afbeelding 1">
            <a:extLst>
              <a:ext uri="{FF2B5EF4-FFF2-40B4-BE49-F238E27FC236}">
                <a16:creationId xmlns:a16="http://schemas.microsoft.com/office/drawing/2014/main" id="{D0DC97E2-99E9-F2DE-90B0-BAC53C273526}"/>
              </a:ext>
            </a:extLst>
          </p:cNvPr>
          <p:cNvPicPr>
            <a:picLocks noChangeAspect="1"/>
          </p:cNvPicPr>
          <p:nvPr/>
        </p:nvPicPr>
        <p:blipFill>
          <a:blip r:embed="rId3"/>
          <a:stretch>
            <a:fillRect/>
          </a:stretch>
        </p:blipFill>
        <p:spPr>
          <a:xfrm>
            <a:off x="278405" y="212500"/>
            <a:ext cx="1720111" cy="441273"/>
          </a:xfrm>
          <a:prstGeom prst="rect">
            <a:avLst/>
          </a:prstGeom>
        </p:spPr>
      </p:pic>
      <p:pic>
        <p:nvPicPr>
          <p:cNvPr id="10" name="Afbeelding 9">
            <a:extLst>
              <a:ext uri="{FF2B5EF4-FFF2-40B4-BE49-F238E27FC236}">
                <a16:creationId xmlns:a16="http://schemas.microsoft.com/office/drawing/2014/main" id="{BF448F79-589A-3BC3-9078-5DC052D98606}"/>
              </a:ext>
            </a:extLst>
          </p:cNvPr>
          <p:cNvPicPr>
            <a:picLocks noChangeAspect="1"/>
          </p:cNvPicPr>
          <p:nvPr/>
        </p:nvPicPr>
        <p:blipFill>
          <a:blip r:embed="rId4"/>
          <a:stretch>
            <a:fillRect/>
          </a:stretch>
        </p:blipFill>
        <p:spPr>
          <a:xfrm>
            <a:off x="662221" y="2119205"/>
            <a:ext cx="3346197" cy="3452693"/>
          </a:xfrm>
          <a:prstGeom prst="rect">
            <a:avLst/>
          </a:prstGeom>
        </p:spPr>
      </p:pic>
      <p:sp>
        <p:nvSpPr>
          <p:cNvPr id="11" name="Google Shape;69;p15">
            <a:extLst>
              <a:ext uri="{FF2B5EF4-FFF2-40B4-BE49-F238E27FC236}">
                <a16:creationId xmlns:a16="http://schemas.microsoft.com/office/drawing/2014/main" id="{7D81B076-A97D-D4DD-A093-61FCC544E90E}"/>
              </a:ext>
            </a:extLst>
          </p:cNvPr>
          <p:cNvSpPr txBox="1">
            <a:spLocks/>
          </p:cNvSpPr>
          <p:nvPr/>
        </p:nvSpPr>
        <p:spPr>
          <a:xfrm>
            <a:off x="1526247" y="3328528"/>
            <a:ext cx="1618145" cy="1034047"/>
          </a:xfrm>
          <a:prstGeom prst="rect">
            <a:avLst/>
          </a:prstGeom>
          <a:noFill/>
          <a:ln>
            <a:noFill/>
          </a:ln>
        </p:spPr>
        <p:txBody>
          <a:bodyPr spcFirstLastPara="1" wrap="square" lIns="121900" tIns="121900" rIns="121900" bIns="121900"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15000"/>
              </a:lnSpc>
              <a:spcBef>
                <a:spcPts val="0"/>
              </a:spcBef>
              <a:spcAft>
                <a:spcPts val="0"/>
              </a:spcAft>
              <a:buClr>
                <a:srgbClr val="595959"/>
              </a:buClr>
              <a:buSzPts val="1800"/>
              <a:buFont typeface="Arial"/>
              <a:buNone/>
              <a:tabLst/>
              <a:defRPr/>
            </a:pPr>
            <a:r>
              <a:rPr lang="nl-NL" sz="2400">
                <a:solidFill>
                  <a:srgbClr val="000000"/>
                </a:solidFill>
                <a:latin typeface="Montserrat"/>
              </a:rPr>
              <a:t>O</a:t>
            </a:r>
            <a:r>
              <a:rPr kumimoji="0" lang="nl-NL" sz="2400" u="none" strike="noStrike" kern="0" cap="none" spc="0" normalizeH="0" baseline="0" noProof="0" err="1">
                <a:ln>
                  <a:noFill/>
                </a:ln>
                <a:solidFill>
                  <a:srgbClr val="000000"/>
                </a:solidFill>
                <a:effectLst/>
                <a:uLnTx/>
                <a:uFillTx/>
                <a:latin typeface="Montserrat"/>
                <a:sym typeface="Arial"/>
              </a:rPr>
              <a:t>nze</a:t>
            </a:r>
            <a:endParaRPr kumimoji="0" lang="nl-NL" sz="2400" u="none" strike="noStrike" kern="0" cap="none" spc="0" normalizeH="0" baseline="0" noProof="0">
              <a:ln>
                <a:noFill/>
              </a:ln>
              <a:solidFill>
                <a:srgbClr val="000000"/>
              </a:solidFill>
              <a:effectLst/>
              <a:uLnTx/>
              <a:uFillTx/>
              <a:latin typeface="Montserrat" pitchFamily="2" charset="77"/>
              <a:sym typeface="Arial"/>
            </a:endParaRPr>
          </a:p>
          <a:p>
            <a:pPr marL="0" marR="0" lvl="0" indent="0" algn="ctr"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nl-NL" sz="2400" u="none" strike="noStrike" kern="0" cap="none" spc="0" normalizeH="0" baseline="0" noProof="0">
                <a:ln>
                  <a:noFill/>
                </a:ln>
                <a:solidFill>
                  <a:srgbClr val="000000"/>
                </a:solidFill>
                <a:effectLst/>
                <a:uLnTx/>
                <a:uFillTx/>
                <a:latin typeface="Montserrat" pitchFamily="2" charset="77"/>
                <a:sym typeface="Arial"/>
              </a:rPr>
              <a:t>invloed</a:t>
            </a:r>
          </a:p>
        </p:txBody>
      </p:sp>
      <p:pic>
        <p:nvPicPr>
          <p:cNvPr id="3" name="Afbeelding 2">
            <a:extLst>
              <a:ext uri="{FF2B5EF4-FFF2-40B4-BE49-F238E27FC236}">
                <a16:creationId xmlns:a16="http://schemas.microsoft.com/office/drawing/2014/main" id="{441064FA-190B-5EB7-3810-500CC592F084}"/>
              </a:ext>
            </a:extLst>
          </p:cNvPr>
          <p:cNvPicPr>
            <a:picLocks noChangeAspect="1"/>
          </p:cNvPicPr>
          <p:nvPr/>
        </p:nvPicPr>
        <p:blipFill>
          <a:blip r:embed="rId5"/>
          <a:stretch>
            <a:fillRect/>
          </a:stretch>
        </p:blipFill>
        <p:spPr>
          <a:xfrm rot="16500115">
            <a:off x="3264055" y="3700266"/>
            <a:ext cx="2870239" cy="2870239"/>
          </a:xfrm>
          <a:prstGeom prst="rect">
            <a:avLst/>
          </a:prstGeom>
        </p:spPr>
      </p:pic>
      <p:sp>
        <p:nvSpPr>
          <p:cNvPr id="13" name="Tekstvak 12">
            <a:extLst>
              <a:ext uri="{FF2B5EF4-FFF2-40B4-BE49-F238E27FC236}">
                <a16:creationId xmlns:a16="http://schemas.microsoft.com/office/drawing/2014/main" id="{8B993A4F-F6FE-6D7F-D325-0C3B1473A998}"/>
              </a:ext>
            </a:extLst>
          </p:cNvPr>
          <p:cNvSpPr txBox="1"/>
          <p:nvPr/>
        </p:nvSpPr>
        <p:spPr>
          <a:xfrm rot="1069847">
            <a:off x="3661891" y="4884135"/>
            <a:ext cx="2421104" cy="595099"/>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600" b="1" u="none" strike="noStrike" kern="0" cap="none" spc="0" normalizeH="0" baseline="0" noProof="0">
                <a:ln>
                  <a:noFill/>
                </a:ln>
                <a:solidFill>
                  <a:srgbClr val="000000"/>
                </a:solidFill>
                <a:effectLst/>
                <a:uLnTx/>
                <a:uFillTx/>
                <a:latin typeface="Montserrat" pitchFamily="2" charset="77"/>
                <a:sym typeface="Arial"/>
              </a:rPr>
              <a:t>Buitenste cirkel</a:t>
            </a:r>
            <a:endParaRPr kumimoji="0" lang="nl-NL" sz="1467" b="1" u="none" strike="noStrike" kern="0" cap="none" spc="0" normalizeH="0" baseline="0" noProof="0">
              <a:ln>
                <a:noFill/>
              </a:ln>
              <a:solidFill>
                <a:srgbClr val="000000"/>
              </a:solidFill>
              <a:effectLst/>
              <a:uLnTx/>
              <a:uFillTx/>
              <a:latin typeface="Montserrat" pitchFamily="2" charset="77"/>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cirkel van betrokkenheid</a:t>
            </a:r>
          </a:p>
        </p:txBody>
      </p:sp>
      <p:sp>
        <p:nvSpPr>
          <p:cNvPr id="6" name="Google Shape;60;p14">
            <a:extLst>
              <a:ext uri="{FF2B5EF4-FFF2-40B4-BE49-F238E27FC236}">
                <a16:creationId xmlns:a16="http://schemas.microsoft.com/office/drawing/2014/main" id="{09DAD634-C832-5266-DC9F-D8C974C37436}"/>
              </a:ext>
            </a:extLst>
          </p:cNvPr>
          <p:cNvSpPr txBox="1">
            <a:spLocks/>
          </p:cNvSpPr>
          <p:nvPr/>
        </p:nvSpPr>
        <p:spPr>
          <a:xfrm>
            <a:off x="415600" y="987210"/>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nl-NL" sz="4200" u="none" strike="noStrike" kern="0" cap="none" spc="0" normalizeH="0" baseline="0" noProof="0">
                <a:ln>
                  <a:noFill/>
                </a:ln>
                <a:solidFill>
                  <a:srgbClr val="000000"/>
                </a:solidFill>
                <a:effectLst/>
                <a:uLnTx/>
                <a:uFillTx/>
                <a:latin typeface="Montserrat" pitchFamily="2" charset="77"/>
                <a:sym typeface="Arial"/>
              </a:rPr>
              <a:t>De cirkel van invloed</a:t>
            </a:r>
          </a:p>
        </p:txBody>
      </p:sp>
      <p:sp>
        <p:nvSpPr>
          <p:cNvPr id="15" name="Rechthoek 5">
            <a:extLst>
              <a:ext uri="{FF2B5EF4-FFF2-40B4-BE49-F238E27FC236}">
                <a16:creationId xmlns:a16="http://schemas.microsoft.com/office/drawing/2014/main" id="{0EEF00E8-02A6-62C3-F786-FCE4FDD1A7D2}"/>
              </a:ext>
            </a:extLst>
          </p:cNvPr>
          <p:cNvSpPr/>
          <p:nvPr/>
        </p:nvSpPr>
        <p:spPr>
          <a:xfrm rot="10800000">
            <a:off x="6981002" y="3845551"/>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16" name="Rechthoek 5">
            <a:extLst>
              <a:ext uri="{FF2B5EF4-FFF2-40B4-BE49-F238E27FC236}">
                <a16:creationId xmlns:a16="http://schemas.microsoft.com/office/drawing/2014/main" id="{229DC7CD-20BE-5209-7806-1EB32F370B4D}"/>
              </a:ext>
            </a:extLst>
          </p:cNvPr>
          <p:cNvSpPr/>
          <p:nvPr/>
        </p:nvSpPr>
        <p:spPr>
          <a:xfrm rot="16437415">
            <a:off x="6981001" y="4475901"/>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17" name="Rechthoek 5">
            <a:extLst>
              <a:ext uri="{FF2B5EF4-FFF2-40B4-BE49-F238E27FC236}">
                <a16:creationId xmlns:a16="http://schemas.microsoft.com/office/drawing/2014/main" id="{B3FAB49C-5741-81BC-E5BE-F4CDB9353346}"/>
              </a:ext>
            </a:extLst>
          </p:cNvPr>
          <p:cNvSpPr/>
          <p:nvPr/>
        </p:nvSpPr>
        <p:spPr>
          <a:xfrm rot="10800000">
            <a:off x="6981002" y="5098278"/>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4" name="Tekstvak 3">
            <a:extLst>
              <a:ext uri="{FF2B5EF4-FFF2-40B4-BE49-F238E27FC236}">
                <a16:creationId xmlns:a16="http://schemas.microsoft.com/office/drawing/2014/main" id="{867AE674-756A-EFDD-C3E0-8335BF66277A}"/>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2" name="Afbeelding 1">
            <a:extLst>
              <a:ext uri="{FF2B5EF4-FFF2-40B4-BE49-F238E27FC236}">
                <a16:creationId xmlns:a16="http://schemas.microsoft.com/office/drawing/2014/main" id="{14555879-5F6E-57B9-DE59-025DA32BBF39}"/>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60;p14">
            <a:extLst>
              <a:ext uri="{FF2B5EF4-FFF2-40B4-BE49-F238E27FC236}">
                <a16:creationId xmlns:a16="http://schemas.microsoft.com/office/drawing/2014/main" id="{1AE0650E-FF09-E9BB-FC87-4D6A6519BD87}"/>
              </a:ext>
            </a:extLst>
          </p:cNvPr>
          <p:cNvSpPr txBox="1">
            <a:spLocks/>
          </p:cNvSpPr>
          <p:nvPr/>
        </p:nvSpPr>
        <p:spPr>
          <a:xfrm>
            <a:off x="415600" y="971413"/>
            <a:ext cx="6563424"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2400">
                <a:latin typeface="Montserrat" pitchFamily="2" charset="77"/>
              </a:rPr>
              <a:t>Werkvorm</a:t>
            </a:r>
          </a:p>
          <a:p>
            <a:r>
              <a:rPr lang="nl-NL" sz="4200">
                <a:latin typeface="Montserrat" pitchFamily="2" charset="77"/>
              </a:rPr>
              <a:t>Het open gesprek</a:t>
            </a:r>
          </a:p>
        </p:txBody>
      </p:sp>
      <p:sp>
        <p:nvSpPr>
          <p:cNvPr id="7" name="Rechthoek 5">
            <a:extLst>
              <a:ext uri="{FF2B5EF4-FFF2-40B4-BE49-F238E27FC236}">
                <a16:creationId xmlns:a16="http://schemas.microsoft.com/office/drawing/2014/main" id="{E7AF926F-325A-AE16-1112-9ED15A9E05FF}"/>
              </a:ext>
            </a:extLst>
          </p:cNvPr>
          <p:cNvSpPr/>
          <p:nvPr/>
        </p:nvSpPr>
        <p:spPr>
          <a:xfrm>
            <a:off x="690872" y="2435157"/>
            <a:ext cx="6288152" cy="2441643"/>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8" name="Google Shape;62;p14">
            <a:extLst>
              <a:ext uri="{FF2B5EF4-FFF2-40B4-BE49-F238E27FC236}">
                <a16:creationId xmlns:a16="http://schemas.microsoft.com/office/drawing/2014/main" id="{6F6E5FD4-548D-7AE0-4645-C1F0BCE8F3B1}"/>
              </a:ext>
            </a:extLst>
          </p:cNvPr>
          <p:cNvSpPr txBox="1">
            <a:spLocks noGrp="1"/>
          </p:cNvSpPr>
          <p:nvPr>
            <p:ph type="body" idx="1"/>
          </p:nvPr>
        </p:nvSpPr>
        <p:spPr>
          <a:xfrm>
            <a:off x="1133274" y="2724787"/>
            <a:ext cx="5467823" cy="2218641"/>
          </a:xfrm>
          <a:prstGeom prst="rect">
            <a:avLst/>
          </a:prstGeom>
        </p:spPr>
        <p:txBody>
          <a:bodyPr spcFirstLastPara="1" wrap="square" lIns="121900" tIns="121900" rIns="121900" bIns="121900" anchor="t" anchorCtr="0">
            <a:normAutofit/>
          </a:bodyPr>
          <a:lstStyle/>
          <a:p>
            <a:pPr marL="0" indent="0">
              <a:buNone/>
            </a:pPr>
            <a:r>
              <a:rPr lang="nl-NL" sz="2000" b="1">
                <a:solidFill>
                  <a:schemeClr val="tx1"/>
                </a:solidFill>
                <a:latin typeface="Montserrat" pitchFamily="2" charset="77"/>
              </a:rPr>
              <a:t>Onderzoeksresultaat 1</a:t>
            </a:r>
          </a:p>
          <a:p>
            <a:pPr marL="0" indent="0">
              <a:spcBef>
                <a:spcPts val="1600"/>
              </a:spcBef>
              <a:spcAft>
                <a:spcPts val="1600"/>
              </a:spcAft>
              <a:buNone/>
            </a:pPr>
            <a:r>
              <a:rPr lang="nl-NL" b="1">
                <a:solidFill>
                  <a:schemeClr val="tx1"/>
                </a:solidFill>
                <a:latin typeface="Montserrat" pitchFamily="2" charset="77"/>
              </a:rPr>
              <a:t>[Bijv.: “80% van de medewerkers heeft behoefte aan meer invloed op de indeling van werkdag, roosters en planning”]</a:t>
            </a:r>
            <a:endParaRPr b="1">
              <a:solidFill>
                <a:schemeClr val="tx1"/>
              </a:solidFill>
              <a:latin typeface="Montserrat" pitchFamily="2" charset="77"/>
            </a:endParaRPr>
          </a:p>
          <a:p>
            <a:pPr marL="152396" indent="0">
              <a:buNone/>
            </a:pPr>
            <a:endParaRPr lang="nl" sz="1600" b="1">
              <a:solidFill>
                <a:schemeClr val="tx1"/>
              </a:solidFill>
            </a:endParaRPr>
          </a:p>
        </p:txBody>
      </p:sp>
      <p:pic>
        <p:nvPicPr>
          <p:cNvPr id="12" name="Afbeelding 11">
            <a:extLst>
              <a:ext uri="{FF2B5EF4-FFF2-40B4-BE49-F238E27FC236}">
                <a16:creationId xmlns:a16="http://schemas.microsoft.com/office/drawing/2014/main" id="{F4EE7824-257C-001B-DFC5-1EDF38C24DE2}"/>
              </a:ext>
            </a:extLst>
          </p:cNvPr>
          <p:cNvPicPr>
            <a:picLocks noChangeAspect="1"/>
          </p:cNvPicPr>
          <p:nvPr/>
        </p:nvPicPr>
        <p:blipFill>
          <a:blip r:embed="rId4"/>
          <a:stretch>
            <a:fillRect/>
          </a:stretch>
        </p:blipFill>
        <p:spPr>
          <a:xfrm>
            <a:off x="6884893" y="2982007"/>
            <a:ext cx="4644765" cy="3495941"/>
          </a:xfrm>
          <a:prstGeom prst="rect">
            <a:avLst/>
          </a:prstGeom>
        </p:spPr>
      </p:pic>
      <p:sp>
        <p:nvSpPr>
          <p:cNvPr id="4" name="Tekstvak 3">
            <a:extLst>
              <a:ext uri="{FF2B5EF4-FFF2-40B4-BE49-F238E27FC236}">
                <a16:creationId xmlns:a16="http://schemas.microsoft.com/office/drawing/2014/main" id="{C12BF471-36D6-AFD9-E86F-C5D695BABF31}"/>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AA4A0F71-681E-091B-E0B0-2A03D3645021}"/>
            </a:ext>
          </a:extLst>
        </p:cNvPr>
        <p:cNvGrpSpPr/>
        <p:nvPr/>
      </p:nvGrpSpPr>
      <p:grpSpPr>
        <a:xfrm>
          <a:off x="0" y="0"/>
          <a:ext cx="0" cy="0"/>
          <a:chOff x="0" y="0"/>
          <a:chExt cx="0" cy="0"/>
        </a:xfrm>
      </p:grpSpPr>
      <p:sp>
        <p:nvSpPr>
          <p:cNvPr id="7" name="Rechthoek 5">
            <a:extLst>
              <a:ext uri="{FF2B5EF4-FFF2-40B4-BE49-F238E27FC236}">
                <a16:creationId xmlns:a16="http://schemas.microsoft.com/office/drawing/2014/main" id="{6708FB90-9483-8EC7-3CD7-FF44DABCA27F}"/>
              </a:ext>
            </a:extLst>
          </p:cNvPr>
          <p:cNvSpPr/>
          <p:nvPr/>
        </p:nvSpPr>
        <p:spPr>
          <a:xfrm rot="10800000">
            <a:off x="690870" y="2435157"/>
            <a:ext cx="9423285" cy="306469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EBCC67"/>
              </a:solidFill>
              <a:latin typeface="Hanken Grotesk" pitchFamily="2" charset="77"/>
            </a:endParaRPr>
          </a:p>
        </p:txBody>
      </p:sp>
      <p:sp>
        <p:nvSpPr>
          <p:cNvPr id="9" name="Google Shape;61;p14">
            <a:extLst>
              <a:ext uri="{FF2B5EF4-FFF2-40B4-BE49-F238E27FC236}">
                <a16:creationId xmlns:a16="http://schemas.microsoft.com/office/drawing/2014/main" id="{EEC244DD-0662-FDE8-AFF3-448D4BD7AD72}"/>
              </a:ext>
            </a:extLst>
          </p:cNvPr>
          <p:cNvSpPr txBox="1">
            <a:spLocks/>
          </p:cNvSpPr>
          <p:nvPr/>
        </p:nvSpPr>
        <p:spPr>
          <a:xfrm>
            <a:off x="1138459" y="2734069"/>
            <a:ext cx="7865454" cy="243981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nSpc>
                <a:spcPct val="150000"/>
              </a:lnSpc>
              <a:spcBef>
                <a:spcPts val="1600"/>
              </a:spcBef>
              <a:spcAft>
                <a:spcPts val="1600"/>
              </a:spcAft>
              <a:buNone/>
            </a:pPr>
            <a:r>
              <a:rPr lang="nl-NL" sz="2000">
                <a:solidFill>
                  <a:schemeClr val="tx1"/>
                </a:solidFill>
                <a:latin typeface="Montserrat" pitchFamily="2" charset="77"/>
              </a:rPr>
              <a:t>Kies een onderzoeksresultaat en beantwoord de vraag</a:t>
            </a:r>
            <a:br>
              <a:rPr lang="nl-NL">
                <a:solidFill>
                  <a:schemeClr val="tx1"/>
                </a:solidFill>
                <a:latin typeface="Montserrat" pitchFamily="2" charset="77"/>
              </a:rPr>
            </a:br>
            <a:br>
              <a:rPr lang="nl-NL" sz="700">
                <a:solidFill>
                  <a:schemeClr val="tx1"/>
                </a:solidFill>
                <a:latin typeface="Montserrat" pitchFamily="2" charset="77"/>
              </a:rPr>
            </a:br>
            <a:r>
              <a:rPr lang="nl-NL">
                <a:solidFill>
                  <a:schemeClr val="tx1"/>
                </a:solidFill>
                <a:latin typeface="Montserrat" pitchFamily="2" charset="77"/>
              </a:rPr>
              <a:t>Wat maakt dat we dit cijfer scoren?</a:t>
            </a:r>
            <a:br>
              <a:rPr lang="nl-NL" b="0">
                <a:solidFill>
                  <a:schemeClr val="tx1"/>
                </a:solidFill>
                <a:latin typeface="Montserrat" pitchFamily="2" charset="77"/>
              </a:rPr>
            </a:br>
            <a:br>
              <a:rPr lang="nl-NL" sz="900" b="0">
                <a:solidFill>
                  <a:schemeClr val="tx1"/>
                </a:solidFill>
                <a:latin typeface="Montserrat" pitchFamily="2" charset="77"/>
              </a:rPr>
            </a:br>
            <a:r>
              <a:rPr lang="nl-NL" b="0">
                <a:solidFill>
                  <a:schemeClr val="tx1"/>
                </a:solidFill>
                <a:latin typeface="Hanken Grotesk" pitchFamily="2" charset="77"/>
              </a:rPr>
              <a:t>Onderbouw je antwoord met een concrete praktijkervaring</a:t>
            </a:r>
            <a:endParaRPr lang="nl-NL" b="0">
              <a:solidFill>
                <a:schemeClr val="tx1"/>
              </a:solidFill>
              <a:latin typeface="Montserrat" pitchFamily="2" charset="77"/>
            </a:endParaRPr>
          </a:p>
        </p:txBody>
      </p:sp>
      <p:pic>
        <p:nvPicPr>
          <p:cNvPr id="2" name="Afbeelding 1">
            <a:extLst>
              <a:ext uri="{FF2B5EF4-FFF2-40B4-BE49-F238E27FC236}">
                <a16:creationId xmlns:a16="http://schemas.microsoft.com/office/drawing/2014/main" id="{C9F9455B-FC2F-D82B-846D-ABB7CCC2E241}"/>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60;p14">
            <a:extLst>
              <a:ext uri="{FF2B5EF4-FFF2-40B4-BE49-F238E27FC236}">
                <a16:creationId xmlns:a16="http://schemas.microsoft.com/office/drawing/2014/main" id="{82488B71-A69C-56D7-A6CA-28D0EF1E2890}"/>
              </a:ext>
            </a:extLst>
          </p:cNvPr>
          <p:cNvSpPr txBox="1">
            <a:spLocks/>
          </p:cNvSpPr>
          <p:nvPr/>
        </p:nvSpPr>
        <p:spPr>
          <a:xfrm>
            <a:off x="415600" y="971413"/>
            <a:ext cx="6563424"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2400">
                <a:latin typeface="Montserrat" pitchFamily="2" charset="77"/>
              </a:rPr>
              <a:t>Werkvorm</a:t>
            </a:r>
          </a:p>
          <a:p>
            <a:r>
              <a:rPr lang="nl-NL" sz="4200">
                <a:latin typeface="Montserrat" pitchFamily="2" charset="77"/>
              </a:rPr>
              <a:t>De check-in</a:t>
            </a:r>
          </a:p>
        </p:txBody>
      </p:sp>
      <p:sp>
        <p:nvSpPr>
          <p:cNvPr id="4" name="Tekstvak 3">
            <a:extLst>
              <a:ext uri="{FF2B5EF4-FFF2-40B4-BE49-F238E27FC236}">
                <a16:creationId xmlns:a16="http://schemas.microsoft.com/office/drawing/2014/main" id="{462A6ED6-814C-1CD5-C287-91D174895B84}"/>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pic>
        <p:nvPicPr>
          <p:cNvPr id="5" name="Afbeelding 4">
            <a:extLst>
              <a:ext uri="{FF2B5EF4-FFF2-40B4-BE49-F238E27FC236}">
                <a16:creationId xmlns:a16="http://schemas.microsoft.com/office/drawing/2014/main" id="{6BA9999F-541E-E880-ECDD-7DFCDD435FE8}"/>
              </a:ext>
            </a:extLst>
          </p:cNvPr>
          <p:cNvPicPr>
            <a:picLocks noChangeAspect="1"/>
          </p:cNvPicPr>
          <p:nvPr/>
        </p:nvPicPr>
        <p:blipFill>
          <a:blip r:embed="rId4"/>
          <a:stretch>
            <a:fillRect/>
          </a:stretch>
        </p:blipFill>
        <p:spPr>
          <a:xfrm>
            <a:off x="8551935" y="4213946"/>
            <a:ext cx="2517423" cy="2147214"/>
          </a:xfrm>
          <a:prstGeom prst="rect">
            <a:avLst/>
          </a:prstGeom>
        </p:spPr>
      </p:pic>
    </p:spTree>
    <p:extLst>
      <p:ext uri="{BB962C8B-B14F-4D97-AF65-F5344CB8AC3E}">
        <p14:creationId xmlns:p14="http://schemas.microsoft.com/office/powerpoint/2010/main" val="213229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DD63F2C-3A95-8EEB-412C-3AA4125AE1EF}"/>
              </a:ext>
            </a:extLst>
          </p:cNvPr>
          <p:cNvSpPr txBox="1">
            <a:spLocks/>
          </p:cNvSpPr>
          <p:nvPr/>
        </p:nvSpPr>
        <p:spPr>
          <a:xfrm>
            <a:off x="7159151" y="236741"/>
            <a:ext cx="4786584" cy="677961"/>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1400" b="0">
                <a:solidFill>
                  <a:schemeClr val="tx1"/>
                </a:solidFill>
                <a:latin typeface="Hanken Grotesk" pitchFamily="2" charset="77"/>
              </a:rPr>
              <a:t>Datum:      	[datum]</a:t>
            </a:r>
          </a:p>
          <a:p>
            <a:r>
              <a:rPr lang="nl-NL" sz="1400" b="0">
                <a:solidFill>
                  <a:schemeClr val="tx1"/>
                </a:solidFill>
                <a:latin typeface="Hanken Grotesk" pitchFamily="2" charset="77"/>
              </a:rPr>
              <a:t>Aanwezigen:	[namen of functies]</a:t>
            </a:r>
          </a:p>
        </p:txBody>
      </p:sp>
      <p:pic>
        <p:nvPicPr>
          <p:cNvPr id="4" name="Afbeelding 3">
            <a:extLst>
              <a:ext uri="{FF2B5EF4-FFF2-40B4-BE49-F238E27FC236}">
                <a16:creationId xmlns:a16="http://schemas.microsoft.com/office/drawing/2014/main" id="{5410E189-FC00-61EF-1DE3-4FD230570845}"/>
              </a:ext>
            </a:extLst>
          </p:cNvPr>
          <p:cNvPicPr>
            <a:picLocks noChangeAspect="1"/>
          </p:cNvPicPr>
          <p:nvPr/>
        </p:nvPicPr>
        <p:blipFill>
          <a:blip r:embed="rId3"/>
          <a:stretch>
            <a:fillRect/>
          </a:stretch>
        </p:blipFill>
        <p:spPr>
          <a:xfrm>
            <a:off x="278405" y="212500"/>
            <a:ext cx="1720111" cy="441273"/>
          </a:xfrm>
          <a:prstGeom prst="rect">
            <a:avLst/>
          </a:prstGeom>
        </p:spPr>
      </p:pic>
      <p:sp>
        <p:nvSpPr>
          <p:cNvPr id="6" name="Google Shape;60;p14">
            <a:extLst>
              <a:ext uri="{FF2B5EF4-FFF2-40B4-BE49-F238E27FC236}">
                <a16:creationId xmlns:a16="http://schemas.microsoft.com/office/drawing/2014/main" id="{1EBD6CAC-74CB-73D8-E063-BC36FF81316F}"/>
              </a:ext>
            </a:extLst>
          </p:cNvPr>
          <p:cNvSpPr txBox="1">
            <a:spLocks/>
          </p:cNvSpPr>
          <p:nvPr/>
        </p:nvSpPr>
        <p:spPr>
          <a:xfrm>
            <a:off x="415599" y="971413"/>
            <a:ext cx="11530136"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2400">
                <a:latin typeface="Montserrat" pitchFamily="2" charset="77"/>
              </a:rPr>
              <a:t>Notulen</a:t>
            </a:r>
          </a:p>
          <a:p>
            <a:r>
              <a:rPr lang="nl-NL" sz="3500">
                <a:latin typeface="Montserrat" pitchFamily="2" charset="77"/>
              </a:rPr>
              <a:t>Wat zijn de behoeften rondom zeggenschap?</a:t>
            </a:r>
          </a:p>
        </p:txBody>
      </p:sp>
      <p:sp>
        <p:nvSpPr>
          <p:cNvPr id="7" name="Google Shape;62;p14">
            <a:extLst>
              <a:ext uri="{FF2B5EF4-FFF2-40B4-BE49-F238E27FC236}">
                <a16:creationId xmlns:a16="http://schemas.microsoft.com/office/drawing/2014/main" id="{BFA6C376-A03A-366D-E252-FE8B11E31AED}"/>
              </a:ext>
            </a:extLst>
          </p:cNvPr>
          <p:cNvSpPr txBox="1">
            <a:spLocks/>
          </p:cNvSpPr>
          <p:nvPr/>
        </p:nvSpPr>
        <p:spPr>
          <a:xfrm>
            <a:off x="415598" y="2284304"/>
            <a:ext cx="8849425" cy="2012743"/>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buFont typeface="Arial"/>
              <a:buNone/>
            </a:pPr>
            <a:r>
              <a:rPr lang="nl-NL" sz="2000">
                <a:solidFill>
                  <a:schemeClr val="tx1"/>
                </a:solidFill>
                <a:latin typeface="Montserrat" pitchFamily="2" charset="77"/>
              </a:rPr>
              <a:t>Belangrijkste punten die zijn besproken:</a:t>
            </a:r>
          </a:p>
          <a:p>
            <a:endParaRPr lang="nl-NL" sz="1600" b="0">
              <a:solidFill>
                <a:schemeClr val="tx1"/>
              </a:solidFill>
              <a:latin typeface="Montserrat" pitchFamily="2" charset="77"/>
            </a:endParaRPr>
          </a:p>
          <a:p>
            <a:pPr>
              <a:lnSpc>
                <a:spcPct val="150000"/>
              </a:lnSpc>
            </a:pPr>
            <a:r>
              <a:rPr lang="nl-NL" sz="1400" b="0">
                <a:solidFill>
                  <a:schemeClr val="tx1"/>
                </a:solidFill>
                <a:latin typeface="Hanken Grotesk" pitchFamily="2" charset="77"/>
              </a:rPr>
              <a:t>[…]</a:t>
            </a:r>
          </a:p>
        </p:txBody>
      </p:sp>
      <p:sp>
        <p:nvSpPr>
          <p:cNvPr id="2" name="Tekstvak 1">
            <a:extLst>
              <a:ext uri="{FF2B5EF4-FFF2-40B4-BE49-F238E27FC236}">
                <a16:creationId xmlns:a16="http://schemas.microsoft.com/office/drawing/2014/main" id="{CFF8F610-6E9B-96BD-0C9C-B0FE4AC0CC81}"/>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extLst>
      <p:ext uri="{BB962C8B-B14F-4D97-AF65-F5344CB8AC3E}">
        <p14:creationId xmlns:p14="http://schemas.microsoft.com/office/powerpoint/2010/main" val="166654948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1166</Words>
  <Application>Microsoft Macintosh PowerPoint</Application>
  <PresentationFormat>Breedbeeld</PresentationFormat>
  <Paragraphs>125</Paragraphs>
  <Slides>13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Hanken Grotesk</vt:lpstr>
      <vt:lpstr>Arial</vt:lpstr>
      <vt:lpstr>Montserrat</vt:lpstr>
      <vt:lpstr>Calibri</vt:lpstr>
      <vt:lpstr>Simple Light</vt:lpstr>
      <vt:lpstr>PowerPoint-presentatie</vt:lpstr>
      <vt:lpstr>Waarom zijn we hier?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Jasmijn Peskens</cp:lastModifiedBy>
  <cp:revision>3</cp:revision>
  <dcterms:modified xsi:type="dcterms:W3CDTF">2026-06-05T14:29:47Z</dcterms:modified>
</cp:coreProperties>
</file>