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x="7556500" cy="5321300"/>
  <p:notesSz cx="6858000" cy="9144000"/>
  <p:embeddedFontLst>
    <p:embeddedFont>
      <p:font typeface="HK Grotesk Bold" charset="1" panose="00000800000000000000"/>
      <p:regular r:id="rId46"/>
    </p:embeddedFont>
    <p:embeddedFont>
      <p:font typeface="Montserrat Bold" charset="1" panose="00000800000000000000"/>
      <p:regular r:id="rId47"/>
    </p:embeddedFont>
    <p:embeddedFont>
      <p:font typeface="HK Grotesk Italics" charset="1" panose="00000500000000000000"/>
      <p:regular r:id="rId48"/>
    </p:embeddedFont>
    <p:embeddedFont>
      <p:font typeface="Montserrat Bold Italics" charset="1" panose="0000080000000000000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font" Target="fonts/font47.fntdata"/><Relationship Id="rId50" Type="http://schemas.openxmlformats.org/officeDocument/2006/relationships/customXml" Target="../customXml/item1.xml"/><Relationship Id="rId7" Type="http://schemas.openxmlformats.org/officeDocument/2006/relationships/slide" Target="slides/slide2.xml"/><Relationship Id="rId16" Type="http://schemas.openxmlformats.org/officeDocument/2006/relationships/slide" Target="slides/slide11.xml"/><Relationship Id="rId2" Type="http://schemas.openxmlformats.org/officeDocument/2006/relationships/presProps" Target="presProps.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font" Target="fonts/font49.fntdata"/><Relationship Id="rId5"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customXml" Target="../customXml/item3.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 Type="http://schemas.openxmlformats.org/officeDocument/2006/relationships/theme" Target="theme/theme1.xml"/><Relationship Id="rId43" Type="http://schemas.openxmlformats.org/officeDocument/2006/relationships/slide" Target="slides/slide38.xml"/><Relationship Id="rId48" Type="http://schemas.openxmlformats.org/officeDocument/2006/relationships/font" Target="fonts/font48.fntdata"/><Relationship Id="rId9" Type="http://schemas.openxmlformats.org/officeDocument/2006/relationships/slide" Target="slides/slide4.xml"/><Relationship Id="rId8" Type="http://schemas.openxmlformats.org/officeDocument/2006/relationships/slide" Target="slides/slide3.xml"/><Relationship Id="rId51" Type="http://schemas.openxmlformats.org/officeDocument/2006/relationships/customXml" Target="../customXml/item2.xml"/><Relationship Id="rId3" Type="http://schemas.openxmlformats.org/officeDocument/2006/relationships/viewProps" Target="viewProps.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font" Target="fonts/font46.fntdata"/><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5.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4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639344" y="2250562"/>
            <a:ext cx="6281313" cy="826875"/>
          </a:xfrm>
          <a:prstGeom prst="rect">
            <a:avLst/>
          </a:prstGeom>
        </p:spPr>
        <p:txBody>
          <a:bodyPr anchor="t" rtlCol="false" tIns="0" lIns="0" bIns="0" rIns="0">
            <a:spAutoFit/>
          </a:bodyPr>
          <a:lstStyle/>
          <a:p>
            <a:pPr algn="ctr">
              <a:lnSpc>
                <a:spcPts val="2182"/>
              </a:lnSpc>
            </a:pPr>
            <a:r>
              <a:rPr lang="en-US" sz="1818" b="true">
                <a:solidFill>
                  <a:srgbClr val="000000"/>
                </a:solidFill>
                <a:latin typeface="HK Grotesk Bold"/>
                <a:ea typeface="HK Grotesk Bold"/>
                <a:cs typeface="HK Grotesk Bold"/>
                <a:sym typeface="HK Grotesk Bold"/>
              </a:rPr>
              <a:t>In</a:t>
            </a:r>
            <a:r>
              <a:rPr lang="en-US" sz="1818" b="true">
                <a:solidFill>
                  <a:srgbClr val="000000"/>
                </a:solidFill>
                <a:latin typeface="HK Grotesk Bold"/>
                <a:ea typeface="HK Grotesk Bold"/>
                <a:cs typeface="HK Grotesk Bold"/>
                <a:sym typeface="HK Grotesk Bold"/>
              </a:rPr>
              <a:t> relevante commissies, werkgroepen en projecten zijn professionals vertegenwoordigd, met duidelijke rollen, beschikbare tijd en afspraken over mandaat.</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251155" y="2032771"/>
            <a:ext cx="7057689" cy="122435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De organisatie monitort structureel hoe zeggenschap zich ontwikkelt.</a:t>
            </a:r>
          </a:p>
          <a:p>
            <a:pPr algn="ctr">
              <a:lnSpc>
                <a:spcPts val="2584"/>
              </a:lnSpc>
            </a:pPr>
          </a:p>
          <a:p>
            <a:pPr algn="ctr">
              <a:lnSpc>
                <a:spcPts val="2586"/>
              </a:lnSpc>
            </a:pPr>
            <a:r>
              <a:rPr lang="en-US" sz="1825" i="true">
                <a:solidFill>
                  <a:srgbClr val="000000"/>
                </a:solidFill>
                <a:latin typeface="HK Grotesk Italics"/>
                <a:ea typeface="HK Grotesk Italics"/>
                <a:cs typeface="HK Grotesk Italics"/>
                <a:sym typeface="HK Grotesk Italics"/>
              </a:rPr>
              <a:t>Bijvoorbeeld via metingen of rapportages.</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691283" y="1987802"/>
            <a:ext cx="6177435" cy="1352395"/>
          </a:xfrm>
          <a:prstGeom prst="rect">
            <a:avLst/>
          </a:prstGeom>
        </p:spPr>
        <p:txBody>
          <a:bodyPr anchor="t" rtlCol="false" tIns="0" lIns="0" bIns="0" rIns="0">
            <a:spAutoFit/>
          </a:bodyPr>
          <a:lstStyle/>
          <a:p>
            <a:pPr algn="ctr">
              <a:lnSpc>
                <a:spcPts val="2190"/>
              </a:lnSpc>
            </a:pPr>
            <a:r>
              <a:rPr lang="en-US" sz="1825" b="true">
                <a:solidFill>
                  <a:srgbClr val="000000"/>
                </a:solidFill>
                <a:latin typeface="HK Grotesk Bold"/>
                <a:ea typeface="HK Grotesk Bold"/>
                <a:cs typeface="HK Grotesk Bold"/>
                <a:sym typeface="HK Grotesk Bold"/>
              </a:rPr>
              <a:t>Binn</a:t>
            </a:r>
            <a:r>
              <a:rPr lang="en-US" sz="1825" b="true">
                <a:solidFill>
                  <a:srgbClr val="000000"/>
                </a:solidFill>
                <a:latin typeface="HK Grotesk Bold"/>
                <a:ea typeface="HK Grotesk Bold"/>
                <a:cs typeface="HK Grotesk Bold"/>
                <a:sym typeface="HK Grotesk Bold"/>
              </a:rPr>
              <a:t>en teams is helder waar professionals zelf beslissen, samen besluiten of geïnformeerd worden. </a:t>
            </a:r>
          </a:p>
          <a:p>
            <a:pPr algn="ctr">
              <a:lnSpc>
                <a:spcPts val="2190"/>
              </a:lnSpc>
            </a:pPr>
          </a:p>
          <a:p>
            <a:pPr algn="ctr">
              <a:lnSpc>
                <a:spcPts val="2190"/>
              </a:lnSpc>
            </a:pPr>
            <a:r>
              <a:rPr lang="en-US" sz="1825" i="true">
                <a:solidFill>
                  <a:srgbClr val="000000"/>
                </a:solidFill>
                <a:latin typeface="HK Grotesk Italics"/>
                <a:ea typeface="HK Grotesk Italics"/>
                <a:cs typeface="HK Grotesk Italics"/>
                <a:sym typeface="HK Grotesk Italics"/>
              </a:rPr>
              <a:t>Denk bijvoorbeeld aan onderwerpen als roosters, werkprocessen of personeelsbeleid.</a:t>
            </a:r>
            <a:r>
              <a:rPr lang="en-US" sz="1825" b="true">
                <a:solidFill>
                  <a:srgbClr val="000000"/>
                </a:solidFill>
                <a:latin typeface="HK Grotesk Bold"/>
                <a:ea typeface="HK Grotesk Bold"/>
                <a:cs typeface="HK Grotesk Bold"/>
                <a:sym typeface="HK Grotesk Bold"/>
              </a:rPr>
              <a:t>​</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514426" y="2123040"/>
            <a:ext cx="6531147" cy="1081920"/>
          </a:xfrm>
          <a:prstGeom prst="rect">
            <a:avLst/>
          </a:prstGeom>
        </p:spPr>
        <p:txBody>
          <a:bodyPr anchor="t" rtlCol="false" tIns="0" lIns="0" bIns="0" rIns="0">
            <a:spAutoFit/>
          </a:bodyPr>
          <a:lstStyle/>
          <a:p>
            <a:pPr algn="ctr">
              <a:lnSpc>
                <a:spcPts val="2190"/>
              </a:lnSpc>
            </a:pPr>
            <a:r>
              <a:rPr lang="en-US" sz="1825" b="true">
                <a:solidFill>
                  <a:srgbClr val="000000"/>
                </a:solidFill>
                <a:latin typeface="HK Grotesk Bold"/>
                <a:ea typeface="HK Grotesk Bold"/>
                <a:cs typeface="HK Grotesk Bold"/>
                <a:sym typeface="HK Grotesk Bold"/>
              </a:rPr>
              <a:t>D</a:t>
            </a:r>
            <a:r>
              <a:rPr lang="en-US" sz="1825" b="true">
                <a:solidFill>
                  <a:srgbClr val="000000"/>
                </a:solidFill>
                <a:latin typeface="HK Grotesk Bold"/>
                <a:ea typeface="HK Grotesk Bold"/>
                <a:cs typeface="HK Grotesk Bold"/>
                <a:sym typeface="HK Grotesk Bold"/>
              </a:rPr>
              <a:t>e professionele raad of vertegenwoordiging van professionals haalt actief input op bij professionals en brengt dit in de organisat</a:t>
            </a:r>
            <a:r>
              <a:rPr lang="en-US" b="true" sz="1825">
                <a:solidFill>
                  <a:srgbClr val="000000"/>
                </a:solidFill>
                <a:latin typeface="HK Grotesk Bold"/>
                <a:ea typeface="HK Grotesk Bold"/>
                <a:cs typeface="HK Grotesk Bold"/>
                <a:sym typeface="HK Grotesk Bold"/>
              </a:rPr>
              <a:t>i</a:t>
            </a:r>
            <a:r>
              <a:rPr lang="en-US" sz="1825" b="true">
                <a:solidFill>
                  <a:srgbClr val="000000"/>
                </a:solidFill>
                <a:latin typeface="HK Grotesk Bold"/>
                <a:ea typeface="HK Grotesk Bold"/>
                <a:cs typeface="HK Grotesk Bold"/>
                <a:sym typeface="HK Grotesk Bold"/>
              </a:rPr>
              <a:t>e </a:t>
            </a:r>
            <a:r>
              <a:rPr lang="en-US" b="true" sz="1825">
                <a:solidFill>
                  <a:srgbClr val="000000"/>
                </a:solidFill>
                <a:latin typeface="HK Grotesk Bold"/>
                <a:ea typeface="HK Grotesk Bold"/>
                <a:cs typeface="HK Grotesk Bold"/>
                <a:sym typeface="HK Grotesk Bold"/>
              </a:rPr>
              <a:t>o</a:t>
            </a:r>
            <a:r>
              <a:rPr lang="en-US" sz="1825" b="true">
                <a:solidFill>
                  <a:srgbClr val="000000"/>
                </a:solidFill>
                <a:latin typeface="HK Grotesk Bold"/>
                <a:ea typeface="HK Grotesk Bold"/>
                <a:cs typeface="HK Grotesk Bold"/>
                <a:sym typeface="HK Grotesk Bold"/>
              </a:rPr>
              <a:t>p d</a:t>
            </a:r>
            <a:r>
              <a:rPr lang="en-US" b="true" sz="1825">
                <a:solidFill>
                  <a:srgbClr val="000000"/>
                </a:solidFill>
                <a:latin typeface="HK Grotesk Bold"/>
                <a:ea typeface="HK Grotesk Bold"/>
                <a:cs typeface="HK Grotesk Bold"/>
                <a:sym typeface="HK Grotesk Bold"/>
              </a:rPr>
              <a:t>e</a:t>
            </a:r>
            <a:r>
              <a:rPr lang="en-US" sz="1825" b="true">
                <a:solidFill>
                  <a:srgbClr val="000000"/>
                </a:solidFill>
                <a:latin typeface="HK Grotesk Bold"/>
                <a:ea typeface="HK Grotesk Bold"/>
                <a:cs typeface="HK Grotesk Bold"/>
                <a:sym typeface="HK Grotesk Bold"/>
              </a:rPr>
              <a:t> ag</a:t>
            </a:r>
            <a:r>
              <a:rPr lang="en-US" b="true" sz="1825">
                <a:solidFill>
                  <a:srgbClr val="000000"/>
                </a:solidFill>
                <a:latin typeface="HK Grotesk Bold"/>
                <a:ea typeface="HK Grotesk Bold"/>
                <a:cs typeface="HK Grotesk Bold"/>
                <a:sym typeface="HK Grotesk Bold"/>
              </a:rPr>
              <a:t>e</a:t>
            </a:r>
            <a:r>
              <a:rPr lang="en-US" sz="1825" b="true">
                <a:solidFill>
                  <a:srgbClr val="000000"/>
                </a:solidFill>
                <a:latin typeface="HK Grotesk Bold"/>
                <a:ea typeface="HK Grotesk Bold"/>
                <a:cs typeface="HK Grotesk Bold"/>
                <a:sym typeface="HK Grotesk Bold"/>
              </a:rPr>
              <a:t>n</a:t>
            </a:r>
            <a:r>
              <a:rPr lang="en-US" b="true" sz="1825">
                <a:solidFill>
                  <a:srgbClr val="000000"/>
                </a:solidFill>
                <a:latin typeface="HK Grotesk Bold"/>
                <a:ea typeface="HK Grotesk Bold"/>
                <a:cs typeface="HK Grotesk Bold"/>
                <a:sym typeface="HK Grotesk Bold"/>
              </a:rPr>
              <a:t>d</a:t>
            </a:r>
            <a:r>
              <a:rPr lang="en-US" sz="1825" b="true">
                <a:solidFill>
                  <a:srgbClr val="000000"/>
                </a:solidFill>
                <a:latin typeface="HK Grotesk Bold"/>
                <a:ea typeface="HK Grotesk Bold"/>
                <a:cs typeface="HK Grotesk Bold"/>
                <a:sym typeface="HK Grotesk Bold"/>
              </a:rPr>
              <a:t>a</a:t>
            </a:r>
            <a:r>
              <a:rPr lang="en-US" b="true" sz="1825">
                <a:solidFill>
                  <a:srgbClr val="000000"/>
                </a:solidFill>
                <a:latin typeface="HK Grotesk Bold"/>
                <a:ea typeface="HK Grotesk Bold"/>
                <a:cs typeface="HK Grotesk Bold"/>
                <a:sym typeface="HK Grotesk Bold"/>
              </a:rPr>
              <a:t> e</a:t>
            </a:r>
            <a:r>
              <a:rPr lang="en-US" sz="1825" b="true">
                <a:solidFill>
                  <a:srgbClr val="000000"/>
                </a:solidFill>
                <a:latin typeface="HK Grotesk Bold"/>
                <a:ea typeface="HK Grotesk Bold"/>
                <a:cs typeface="HK Grotesk Bold"/>
                <a:sym typeface="HK Grotesk Bold"/>
              </a:rPr>
              <a:t>n</a:t>
            </a:r>
            <a:r>
              <a:rPr lang="en-US" b="true" sz="1825">
                <a:solidFill>
                  <a:srgbClr val="000000"/>
                </a:solidFill>
                <a:latin typeface="HK Grotesk Bold"/>
                <a:ea typeface="HK Grotesk Bold"/>
                <a:cs typeface="HK Grotesk Bold"/>
                <a:sym typeface="HK Grotesk Bold"/>
              </a:rPr>
              <a:t> </a:t>
            </a:r>
            <a:r>
              <a:rPr lang="en-US" sz="1825" b="true">
                <a:solidFill>
                  <a:srgbClr val="000000"/>
                </a:solidFill>
                <a:latin typeface="HK Grotesk Bold"/>
                <a:ea typeface="HK Grotesk Bold"/>
                <a:cs typeface="HK Grotesk Bold"/>
                <a:sym typeface="HK Grotesk Bold"/>
              </a:rPr>
              <a:t>k</a:t>
            </a:r>
            <a:r>
              <a:rPr lang="en-US" b="true" sz="1825">
                <a:solidFill>
                  <a:srgbClr val="000000"/>
                </a:solidFill>
                <a:latin typeface="HK Grotesk Bold"/>
                <a:ea typeface="HK Grotesk Bold"/>
                <a:cs typeface="HK Grotesk Bold"/>
                <a:sym typeface="HK Grotesk Bold"/>
              </a:rPr>
              <a:t>o</a:t>
            </a:r>
            <a:r>
              <a:rPr lang="en-US" sz="1825" b="true">
                <a:solidFill>
                  <a:srgbClr val="000000"/>
                </a:solidFill>
                <a:latin typeface="HK Grotesk Bold"/>
                <a:ea typeface="HK Grotesk Bold"/>
                <a:cs typeface="HK Grotesk Bold"/>
                <a:sym typeface="HK Grotesk Bold"/>
              </a:rPr>
              <a:t>ppe</a:t>
            </a:r>
            <a:r>
              <a:rPr lang="en-US" b="true" sz="1825">
                <a:solidFill>
                  <a:srgbClr val="000000"/>
                </a:solidFill>
                <a:latin typeface="HK Grotesk Bold"/>
                <a:ea typeface="HK Grotesk Bold"/>
                <a:cs typeface="HK Grotesk Bold"/>
                <a:sym typeface="HK Grotesk Bold"/>
              </a:rPr>
              <a:t>l</a:t>
            </a:r>
            <a:r>
              <a:rPr lang="en-US" sz="1825" b="true">
                <a:solidFill>
                  <a:srgbClr val="000000"/>
                </a:solidFill>
                <a:latin typeface="HK Grotesk Bold"/>
                <a:ea typeface="HK Grotesk Bold"/>
                <a:cs typeface="HK Grotesk Bold"/>
                <a:sym typeface="HK Grotesk Bold"/>
              </a:rPr>
              <a:t>t</a:t>
            </a:r>
            <a:r>
              <a:rPr lang="en-US" b="true" sz="1825">
                <a:solidFill>
                  <a:srgbClr val="000000"/>
                </a:solidFill>
                <a:latin typeface="HK Grotesk Bold"/>
                <a:ea typeface="HK Grotesk Bold"/>
                <a:cs typeface="HK Grotesk Bold"/>
                <a:sym typeface="HK Grotesk Bold"/>
              </a:rPr>
              <a:t> </a:t>
            </a:r>
            <a:r>
              <a:rPr lang="en-US" sz="1825" b="true">
                <a:solidFill>
                  <a:srgbClr val="000000"/>
                </a:solidFill>
                <a:latin typeface="HK Grotesk Bold"/>
                <a:ea typeface="HK Grotesk Bold"/>
                <a:cs typeface="HK Grotesk Bold"/>
                <a:sym typeface="HK Grotesk Bold"/>
              </a:rPr>
              <a:t>aan</a:t>
            </a:r>
            <a:r>
              <a:rPr lang="en-US" b="true" sz="1825">
                <a:solidFill>
                  <a:srgbClr val="000000"/>
                </a:solidFill>
                <a:latin typeface="HK Grotesk Bold"/>
                <a:ea typeface="HK Grotesk Bold"/>
                <a:cs typeface="HK Grotesk Bold"/>
                <a:sym typeface="HK Grotesk Bold"/>
              </a:rPr>
              <a:t> </a:t>
            </a:r>
            <a:r>
              <a:rPr lang="en-US" sz="1825" b="true">
                <a:solidFill>
                  <a:srgbClr val="000000"/>
                </a:solidFill>
                <a:latin typeface="HK Grotesk Bold"/>
                <a:ea typeface="HK Grotesk Bold"/>
                <a:cs typeface="HK Grotesk Bold"/>
                <a:sym typeface="HK Grotesk Bold"/>
              </a:rPr>
              <a:t>pr</a:t>
            </a:r>
            <a:r>
              <a:rPr lang="en-US" b="true" sz="1825">
                <a:solidFill>
                  <a:srgbClr val="000000"/>
                </a:solidFill>
                <a:latin typeface="HK Grotesk Bold"/>
                <a:ea typeface="HK Grotesk Bold"/>
                <a:cs typeface="HK Grotesk Bold"/>
                <a:sym typeface="HK Grotesk Bold"/>
              </a:rPr>
              <a:t>o</a:t>
            </a:r>
            <a:r>
              <a:rPr lang="en-US" sz="1825" b="true">
                <a:solidFill>
                  <a:srgbClr val="000000"/>
                </a:solidFill>
                <a:latin typeface="HK Grotesk Bold"/>
                <a:ea typeface="HK Grotesk Bold"/>
                <a:cs typeface="HK Grotesk Bold"/>
                <a:sym typeface="HK Grotesk Bold"/>
              </a:rPr>
              <a:t>f</a:t>
            </a:r>
            <a:r>
              <a:rPr lang="en-US" b="true" sz="1825">
                <a:solidFill>
                  <a:srgbClr val="000000"/>
                </a:solidFill>
                <a:latin typeface="HK Grotesk Bold"/>
                <a:ea typeface="HK Grotesk Bold"/>
                <a:cs typeface="HK Grotesk Bold"/>
                <a:sym typeface="HK Grotesk Bold"/>
              </a:rPr>
              <a:t>e</a:t>
            </a:r>
            <a:r>
              <a:rPr lang="en-US" sz="1825" b="true">
                <a:solidFill>
                  <a:srgbClr val="000000"/>
                </a:solidFill>
                <a:latin typeface="HK Grotesk Bold"/>
                <a:ea typeface="HK Grotesk Bold"/>
                <a:cs typeface="HK Grotesk Bold"/>
                <a:sym typeface="HK Grotesk Bold"/>
              </a:rPr>
              <a:t>ssiona</a:t>
            </a:r>
            <a:r>
              <a:rPr lang="en-US" b="true" sz="1825">
                <a:solidFill>
                  <a:srgbClr val="000000"/>
                </a:solidFill>
                <a:latin typeface="HK Grotesk Bold"/>
                <a:ea typeface="HK Grotesk Bold"/>
                <a:cs typeface="HK Grotesk Bold"/>
                <a:sym typeface="HK Grotesk Bold"/>
              </a:rPr>
              <a:t>ls</a:t>
            </a:r>
            <a:r>
              <a:rPr lang="en-US" sz="1825" b="true">
                <a:solidFill>
                  <a:srgbClr val="000000"/>
                </a:solidFill>
                <a:latin typeface="HK Grotesk Bold"/>
                <a:ea typeface="HK Grotesk Bold"/>
                <a:cs typeface="HK Grotesk Bold"/>
                <a:sym typeface="HK Grotesk Bold"/>
              </a:rPr>
              <a:t> </a:t>
            </a:r>
            <a:r>
              <a:rPr lang="en-US" b="true" sz="1825">
                <a:solidFill>
                  <a:srgbClr val="000000"/>
                </a:solidFill>
                <a:latin typeface="HK Grotesk Bold"/>
                <a:ea typeface="HK Grotesk Bold"/>
                <a:cs typeface="HK Grotesk Bold"/>
                <a:sym typeface="HK Grotesk Bold"/>
              </a:rPr>
              <a:t>t</a:t>
            </a:r>
            <a:r>
              <a:rPr lang="en-US" sz="1825" b="true">
                <a:solidFill>
                  <a:srgbClr val="000000"/>
                </a:solidFill>
                <a:latin typeface="HK Grotesk Bold"/>
                <a:ea typeface="HK Grotesk Bold"/>
                <a:cs typeface="HK Grotesk Bold"/>
                <a:sym typeface="HK Grotesk Bold"/>
              </a:rPr>
              <a:t>e</a:t>
            </a:r>
            <a:r>
              <a:rPr lang="en-US" b="true" sz="1825">
                <a:solidFill>
                  <a:srgbClr val="000000"/>
                </a:solidFill>
                <a:latin typeface="HK Grotesk Bold"/>
                <a:ea typeface="HK Grotesk Bold"/>
                <a:cs typeface="HK Grotesk Bold"/>
                <a:sym typeface="HK Grotesk Bold"/>
              </a:rPr>
              <a:t>ru</a:t>
            </a:r>
            <a:r>
              <a:rPr lang="en-US" sz="1825" b="true">
                <a:solidFill>
                  <a:srgbClr val="000000"/>
                </a:solidFill>
                <a:latin typeface="HK Grotesk Bold"/>
                <a:ea typeface="HK Grotesk Bold"/>
                <a:cs typeface="HK Grotesk Bold"/>
                <a:sym typeface="HK Grotesk Bold"/>
              </a:rPr>
              <a:t>g wa</a:t>
            </a:r>
            <a:r>
              <a:rPr lang="en-US" b="true" sz="1825">
                <a:solidFill>
                  <a:srgbClr val="000000"/>
                </a:solidFill>
                <a:latin typeface="HK Grotesk Bold"/>
                <a:ea typeface="HK Grotesk Bold"/>
                <a:cs typeface="HK Grotesk Bold"/>
                <a:sym typeface="HK Grotesk Bold"/>
              </a:rPr>
              <a:t>t e</a:t>
            </a:r>
            <a:r>
              <a:rPr lang="en-US" sz="1825" b="true">
                <a:solidFill>
                  <a:srgbClr val="000000"/>
                </a:solidFill>
                <a:latin typeface="HK Grotesk Bold"/>
                <a:ea typeface="HK Grotesk Bold"/>
                <a:cs typeface="HK Grotesk Bold"/>
                <a:sym typeface="HK Grotesk Bold"/>
              </a:rPr>
              <a:t>r</a:t>
            </a:r>
            <a:r>
              <a:rPr lang="en-US" b="true" sz="1825">
                <a:solidFill>
                  <a:srgbClr val="000000"/>
                </a:solidFill>
                <a:latin typeface="HK Grotesk Bold"/>
                <a:ea typeface="HK Grotesk Bold"/>
                <a:cs typeface="HK Grotesk Bold"/>
                <a:sym typeface="HK Grotesk Bold"/>
              </a:rPr>
              <a:t> </a:t>
            </a:r>
            <a:r>
              <a:rPr lang="en-US" sz="1825" b="true">
                <a:solidFill>
                  <a:srgbClr val="000000"/>
                </a:solidFill>
                <a:latin typeface="HK Grotesk Bold"/>
                <a:ea typeface="HK Grotesk Bold"/>
                <a:cs typeface="HK Grotesk Bold"/>
                <a:sym typeface="HK Grotesk Bold"/>
              </a:rPr>
              <a:t>m</a:t>
            </a:r>
            <a:r>
              <a:rPr lang="en-US" b="true" sz="1825">
                <a:solidFill>
                  <a:srgbClr val="000000"/>
                </a:solidFill>
                <a:latin typeface="HK Grotesk Bold"/>
                <a:ea typeface="HK Grotesk Bold"/>
                <a:cs typeface="HK Grotesk Bold"/>
                <a:sym typeface="HK Grotesk Bold"/>
              </a:rPr>
              <a:t>e</a:t>
            </a:r>
            <a:r>
              <a:rPr lang="en-US" sz="1825" b="true">
                <a:solidFill>
                  <a:srgbClr val="000000"/>
                </a:solidFill>
                <a:latin typeface="HK Grotesk Bold"/>
                <a:ea typeface="HK Grotesk Bold"/>
                <a:cs typeface="HK Grotesk Bold"/>
                <a:sym typeface="HK Grotesk Bold"/>
              </a:rPr>
              <a:t>t h</a:t>
            </a:r>
            <a:r>
              <a:rPr lang="en-US" b="true" sz="1825">
                <a:solidFill>
                  <a:srgbClr val="000000"/>
                </a:solidFill>
                <a:latin typeface="HK Grotesk Bold"/>
                <a:ea typeface="HK Grotesk Bold"/>
                <a:cs typeface="HK Grotesk Bold"/>
                <a:sym typeface="HK Grotesk Bold"/>
              </a:rPr>
              <a:t>u</a:t>
            </a:r>
            <a:r>
              <a:rPr lang="en-US" sz="1825" b="true">
                <a:solidFill>
                  <a:srgbClr val="000000"/>
                </a:solidFill>
                <a:latin typeface="HK Grotesk Bold"/>
                <a:ea typeface="HK Grotesk Bold"/>
                <a:cs typeface="HK Grotesk Bold"/>
                <a:sym typeface="HK Grotesk Bold"/>
              </a:rPr>
              <a:t>n </a:t>
            </a:r>
            <a:r>
              <a:rPr lang="en-US" b="true" sz="1825">
                <a:solidFill>
                  <a:srgbClr val="000000"/>
                </a:solidFill>
                <a:latin typeface="HK Grotesk Bold"/>
                <a:ea typeface="HK Grotesk Bold"/>
                <a:cs typeface="HK Grotesk Bold"/>
                <a:sym typeface="HK Grotesk Bold"/>
              </a:rPr>
              <a:t>in</a:t>
            </a:r>
            <a:r>
              <a:rPr lang="en-US" sz="1825" b="true">
                <a:solidFill>
                  <a:srgbClr val="000000"/>
                </a:solidFill>
                <a:latin typeface="HK Grotesk Bold"/>
                <a:ea typeface="HK Grotesk Bold"/>
                <a:cs typeface="HK Grotesk Bold"/>
                <a:sym typeface="HK Grotesk Bold"/>
              </a:rPr>
              <a:t>put </a:t>
            </a:r>
            <a:r>
              <a:rPr lang="en-US" b="true" sz="1825">
                <a:solidFill>
                  <a:srgbClr val="000000"/>
                </a:solidFill>
                <a:latin typeface="HK Grotesk Bold"/>
                <a:ea typeface="HK Grotesk Bold"/>
                <a:cs typeface="HK Grotesk Bold"/>
                <a:sym typeface="HK Grotesk Bold"/>
              </a:rPr>
              <a:t>g</a:t>
            </a:r>
            <a:r>
              <a:rPr lang="en-US" sz="1825" b="true">
                <a:solidFill>
                  <a:srgbClr val="000000"/>
                </a:solidFill>
                <a:latin typeface="HK Grotesk Bold"/>
                <a:ea typeface="HK Grotesk Bold"/>
                <a:cs typeface="HK Grotesk Bold"/>
                <a:sym typeface="HK Grotesk Bold"/>
              </a:rPr>
              <a:t>ebeurt</a:t>
            </a:r>
            <a:r>
              <a:rPr lang="en-US" b="true" sz="1825">
                <a:solidFill>
                  <a:srgbClr val="000000"/>
                </a:solidFill>
                <a:latin typeface="HK Grotesk Bold"/>
                <a:ea typeface="HK Grotesk Bold"/>
                <a:cs typeface="HK Grotesk Bold"/>
                <a:sym typeface="HK Grotesk Bold"/>
              </a:rPr>
              <a:t>.</a:t>
            </a:r>
            <a:r>
              <a:rPr lang="en-US" sz="1825" b="true">
                <a:solidFill>
                  <a:srgbClr val="000000"/>
                </a:solidFill>
                <a:latin typeface="HK Grotesk Bold"/>
                <a:ea typeface="HK Grotesk Bold"/>
                <a:cs typeface="HK Grotesk Bold"/>
                <a:sym typeface="HK Grotesk Bold"/>
              </a:rPr>
              <a:t> ​</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359679" y="2258280"/>
            <a:ext cx="6840641" cy="81144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Signalen en ideeën van professionals vinden hun weg van teams naar leidinggevenden en organisatieniveau, en er wordt teruggekoppeld wat ermee gebeurt.</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731474" y="1852560"/>
            <a:ext cx="6097051" cy="1622880"/>
          </a:xfrm>
          <a:prstGeom prst="rect">
            <a:avLst/>
          </a:prstGeom>
        </p:spPr>
        <p:txBody>
          <a:bodyPr anchor="t" rtlCol="false" tIns="0" lIns="0" bIns="0" rIns="0">
            <a:spAutoFit/>
          </a:bodyPr>
          <a:lstStyle/>
          <a:p>
            <a:pPr algn="ctr">
              <a:lnSpc>
                <a:spcPts val="2190"/>
              </a:lnSpc>
            </a:pPr>
            <a:r>
              <a:rPr lang="en-US" sz="1825" b="true">
                <a:solidFill>
                  <a:srgbClr val="000000"/>
                </a:solidFill>
                <a:latin typeface="HK Grotesk Bold"/>
                <a:ea typeface="HK Grotesk Bold"/>
                <a:cs typeface="HK Grotesk Bold"/>
                <a:sym typeface="HK Grotesk Bold"/>
              </a:rPr>
              <a:t>D</a:t>
            </a:r>
            <a:r>
              <a:rPr lang="en-US" sz="1825" b="true">
                <a:solidFill>
                  <a:srgbClr val="000000"/>
                </a:solidFill>
                <a:latin typeface="HK Grotesk Bold"/>
                <a:ea typeface="HK Grotesk Bold"/>
                <a:cs typeface="HK Grotesk Bold"/>
                <a:sym typeface="HK Grotesk Bold"/>
              </a:rPr>
              <a:t>e inrichting van zeggenschap is samenhangend en ondersteunt gedeelde sturing en besluitvorming in de hele organisatie.​</a:t>
            </a:r>
          </a:p>
          <a:p>
            <a:pPr algn="ctr">
              <a:lnSpc>
                <a:spcPts val="2190"/>
              </a:lnSpc>
            </a:pPr>
          </a:p>
          <a:p>
            <a:pPr algn="ctr">
              <a:lnSpc>
                <a:spcPts val="2190"/>
              </a:lnSpc>
            </a:pPr>
            <a:r>
              <a:rPr lang="en-US" sz="1825" i="true">
                <a:solidFill>
                  <a:srgbClr val="000000"/>
                </a:solidFill>
                <a:latin typeface="HK Grotesk Italics"/>
                <a:ea typeface="HK Grotesk Italics"/>
                <a:cs typeface="HK Grotesk Italics"/>
                <a:sym typeface="HK Grotesk Italics"/>
              </a:rPr>
              <a:t>Denk hierbij aan structuren, rollen en overlegvormen zowel op organisatie- als teamniveau.</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sp>
        <p:nvSpPr>
          <p:cNvPr name="TextBox 2" id="2"/>
          <p:cNvSpPr txBox="true"/>
          <p:nvPr/>
        </p:nvSpPr>
        <p:spPr>
          <a:xfrm rot="0">
            <a:off x="711377" y="1852560"/>
            <a:ext cx="6137245" cy="1622880"/>
          </a:xfrm>
          <a:prstGeom prst="rect">
            <a:avLst/>
          </a:prstGeom>
        </p:spPr>
        <p:txBody>
          <a:bodyPr anchor="t" rtlCol="false" tIns="0" lIns="0" bIns="0" rIns="0">
            <a:spAutoFit/>
          </a:bodyPr>
          <a:lstStyle/>
          <a:p>
            <a:pPr algn="ctr">
              <a:lnSpc>
                <a:spcPts val="2190"/>
              </a:lnSpc>
            </a:pPr>
            <a:r>
              <a:rPr lang="en-US" sz="1825" b="true">
                <a:solidFill>
                  <a:srgbClr val="000000"/>
                </a:solidFill>
                <a:latin typeface="HK Grotesk Bold"/>
                <a:ea typeface="HK Grotesk Bold"/>
                <a:cs typeface="HK Grotesk Bold"/>
                <a:sym typeface="HK Grotesk Bold"/>
              </a:rPr>
              <a:t>Er</a:t>
            </a:r>
            <a:r>
              <a:rPr lang="en-US" sz="1825" b="true">
                <a:solidFill>
                  <a:srgbClr val="000000"/>
                </a:solidFill>
                <a:latin typeface="HK Grotesk Bold"/>
                <a:ea typeface="HK Grotesk Bold"/>
                <a:cs typeface="HK Grotesk Bold"/>
                <a:sym typeface="HK Grotesk Bold"/>
              </a:rPr>
              <a:t> zijn afspraken over hoe signalen over zeggenschap en het functioneren van de organisatie actief worden opgehaald, besproken en op de agenda worden gezet. </a:t>
            </a:r>
          </a:p>
          <a:p>
            <a:pPr algn="ctr">
              <a:lnSpc>
                <a:spcPts val="2190"/>
              </a:lnSpc>
            </a:pPr>
            <a:r>
              <a:rPr lang="en-US" sz="1825" b="true">
                <a:solidFill>
                  <a:srgbClr val="000000"/>
                </a:solidFill>
                <a:latin typeface="HK Grotesk Bold"/>
                <a:ea typeface="HK Grotesk Bold"/>
                <a:cs typeface="HK Grotesk Bold"/>
                <a:sym typeface="HK Grotesk Bold"/>
              </a:rPr>
              <a:t>​</a:t>
            </a:r>
          </a:p>
          <a:p>
            <a:pPr algn="ctr">
              <a:lnSpc>
                <a:spcPts val="2190"/>
              </a:lnSpc>
            </a:pPr>
            <a:r>
              <a:rPr lang="en-US" sz="1825" i="true">
                <a:solidFill>
                  <a:srgbClr val="000000"/>
                </a:solidFill>
                <a:latin typeface="HK Grotesk Italics"/>
                <a:ea typeface="HK Grotesk Italics"/>
                <a:cs typeface="HK Grotesk Italics"/>
                <a:sym typeface="HK Grotesk Italics"/>
              </a:rPr>
              <a:t>Bijvoorbeeld signalen over werkplezier, vertrekintentie en behoud van medewerkers.</a:t>
            </a:r>
          </a:p>
        </p:txBody>
      </p:sp>
      <p:grpSp>
        <p:nvGrpSpPr>
          <p:cNvPr name="Group 3" id="3"/>
          <p:cNvGrpSpPr/>
          <p:nvPr/>
        </p:nvGrpSpPr>
        <p:grpSpPr>
          <a:xfrm rot="0">
            <a:off x="6515638" y="3220896"/>
            <a:ext cx="704427" cy="1569354"/>
            <a:chOff x="0" y="0"/>
            <a:chExt cx="2272055" cy="5061788"/>
          </a:xfrm>
        </p:grpSpPr>
        <p:sp>
          <p:nvSpPr>
            <p:cNvPr name="Freeform 4" id="4"/>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grpSp>
        <p:nvGrpSpPr>
          <p:cNvPr name="Group 2" id="2"/>
          <p:cNvGrpSpPr/>
          <p:nvPr/>
        </p:nvGrpSpPr>
        <p:grpSpPr>
          <a:xfrm rot="0">
            <a:off x="6515638" y="3220896"/>
            <a:ext cx="704427" cy="1569354"/>
            <a:chOff x="0" y="0"/>
            <a:chExt cx="2272055" cy="5061788"/>
          </a:xfrm>
        </p:grpSpPr>
        <p:sp>
          <p:nvSpPr>
            <p:cNvPr name="Freeform 3" id="3"/>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TextBox 4" id="4"/>
          <p:cNvSpPr txBox="true"/>
          <p:nvPr/>
        </p:nvSpPr>
        <p:spPr>
          <a:xfrm rot="0">
            <a:off x="711377" y="1987798"/>
            <a:ext cx="6137245" cy="1352404"/>
          </a:xfrm>
          <a:prstGeom prst="rect">
            <a:avLst/>
          </a:prstGeom>
        </p:spPr>
        <p:txBody>
          <a:bodyPr anchor="t" rtlCol="false" tIns="0" lIns="0" bIns="0" rIns="0">
            <a:spAutoFit/>
          </a:bodyPr>
          <a:lstStyle/>
          <a:p>
            <a:pPr algn="ctr">
              <a:lnSpc>
                <a:spcPts val="2190"/>
              </a:lnSpc>
            </a:pPr>
            <a:r>
              <a:rPr lang="en-US" sz="1825" b="true">
                <a:solidFill>
                  <a:srgbClr val="000000"/>
                </a:solidFill>
                <a:latin typeface="HK Grotesk Bold"/>
                <a:ea typeface="HK Grotesk Bold"/>
                <a:cs typeface="HK Grotesk Bold"/>
                <a:sym typeface="HK Grotesk Bold"/>
              </a:rPr>
              <a:t>Het is duidelijk welke invloed professionals hebben op besluiten en welke verantwoordelijkheid daarbij hoort.</a:t>
            </a:r>
          </a:p>
          <a:p>
            <a:pPr algn="ctr">
              <a:lnSpc>
                <a:spcPts val="2190"/>
              </a:lnSpc>
            </a:pPr>
          </a:p>
          <a:p>
            <a:pPr algn="ctr">
              <a:lnSpc>
                <a:spcPts val="2190"/>
              </a:lnSpc>
            </a:pPr>
            <a:r>
              <a:rPr lang="en-US" sz="1825" i="true">
                <a:solidFill>
                  <a:srgbClr val="000000"/>
                </a:solidFill>
                <a:latin typeface="HK Grotesk Italics"/>
                <a:ea typeface="HK Grotesk Italics"/>
                <a:cs typeface="HK Grotesk Italics"/>
                <a:sym typeface="HK Grotesk Italics"/>
              </a:rPr>
              <a:t>Kijk naar de participatieladder in hoofdstuk 1 van het E-book.</a:t>
            </a:r>
          </a:p>
        </p:txBody>
      </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grpSp>
        <p:nvGrpSpPr>
          <p:cNvPr name="Group 2" id="2"/>
          <p:cNvGrpSpPr/>
          <p:nvPr/>
        </p:nvGrpSpPr>
        <p:grpSpPr>
          <a:xfrm rot="0">
            <a:off x="6515638" y="3220896"/>
            <a:ext cx="704427" cy="1569354"/>
            <a:chOff x="0" y="0"/>
            <a:chExt cx="2272055" cy="5061788"/>
          </a:xfrm>
        </p:grpSpPr>
        <p:sp>
          <p:nvSpPr>
            <p:cNvPr name="Freeform 3" id="3"/>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TextBox 4" id="4"/>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grpSp>
        <p:nvGrpSpPr>
          <p:cNvPr name="Group 2" id="2"/>
          <p:cNvGrpSpPr/>
          <p:nvPr/>
        </p:nvGrpSpPr>
        <p:grpSpPr>
          <a:xfrm rot="0">
            <a:off x="429469" y="3262242"/>
            <a:ext cx="750610" cy="1716967"/>
            <a:chOff x="0" y="0"/>
            <a:chExt cx="2421014" cy="5537898"/>
          </a:xfrm>
        </p:grpSpPr>
        <p:sp>
          <p:nvSpPr>
            <p:cNvPr name="Freeform 3" id="3"/>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2"/>
              <a:stretch>
                <a:fillRect l="-24" t="0" r="-24" b="-1"/>
              </a:stretch>
            </a:blipFill>
          </p:spPr>
        </p:sp>
      </p:grpSp>
      <p:sp>
        <p:nvSpPr>
          <p:cNvPr name="TextBox 4" id="4"/>
          <p:cNvSpPr txBox="true"/>
          <p:nvPr/>
        </p:nvSpPr>
        <p:spPr>
          <a:xfrm rot="0">
            <a:off x="639344" y="2032771"/>
            <a:ext cx="6281313" cy="1224357"/>
          </a:xfrm>
          <a:prstGeom prst="rect">
            <a:avLst/>
          </a:prstGeom>
        </p:spPr>
        <p:txBody>
          <a:bodyPr anchor="t" rtlCol="false" tIns="0" lIns="0" bIns="0" rIns="0">
            <a:spAutoFit/>
          </a:bodyPr>
          <a:lstStyle/>
          <a:p>
            <a:pPr algn="ctr">
              <a:lnSpc>
                <a:spcPts val="2586"/>
              </a:lnSpc>
            </a:pPr>
            <a:r>
              <a:rPr lang="en-US" sz="1825" b="true">
                <a:solidFill>
                  <a:srgbClr val="1D331D"/>
                </a:solidFill>
                <a:latin typeface="HK Grotesk Bold"/>
                <a:ea typeface="HK Grotesk Bold"/>
                <a:cs typeface="HK Grotesk Bold"/>
                <a:sym typeface="HK Grotesk Bold"/>
              </a:rPr>
              <a:t>Professionals zijn zich bewust van hun expertise en toegevoegde waarde. De professionele identiteit van beroepsgroepen is duidelijk en zichtbaar, en professionals dragen deze actief uit in de samenwerking.</a:t>
            </a:r>
          </a:p>
        </p:txBody>
      </p:sp>
      <p:sp>
        <p:nvSpPr>
          <p:cNvPr name="TextBox 5" id="5"/>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510366" y="2326927"/>
            <a:ext cx="6539268" cy="636046"/>
          </a:xfrm>
          <a:prstGeom prst="rect">
            <a:avLst/>
          </a:prstGeom>
        </p:spPr>
        <p:txBody>
          <a:bodyPr anchor="t" rtlCol="false" tIns="0" lIns="0" bIns="0" rIns="0">
            <a:spAutoFit/>
          </a:bodyPr>
          <a:lstStyle/>
          <a:p>
            <a:pPr algn="ctr">
              <a:lnSpc>
                <a:spcPts val="2560"/>
              </a:lnSpc>
            </a:pPr>
            <a:r>
              <a:rPr lang="en-US" sz="1807" b="true">
                <a:solidFill>
                  <a:srgbClr val="1D331D"/>
                </a:solidFill>
                <a:latin typeface="HK Grotesk Bold"/>
                <a:ea typeface="HK Grotesk Bold"/>
                <a:cs typeface="HK Grotesk Bold"/>
                <a:sym typeface="HK Grotesk Bold"/>
              </a:rPr>
              <a:t>Prof</a:t>
            </a:r>
            <a:r>
              <a:rPr lang="en-US" sz="1807" b="true">
                <a:solidFill>
                  <a:srgbClr val="1D331D"/>
                </a:solidFill>
                <a:latin typeface="HK Grotesk Bold"/>
                <a:ea typeface="HK Grotesk Bold"/>
                <a:cs typeface="HK Grotesk Bold"/>
                <a:sym typeface="HK Grotesk Bold"/>
              </a:rPr>
              <a:t>essionals zijn in staat om zich uit te spreken, initiatief te nemen en bij te dragen aan verbetering van zorg en organisatie.​</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grpSp>
        <p:nvGrpSpPr>
          <p:cNvPr name="Group 5" id="5"/>
          <p:cNvGrpSpPr/>
          <p:nvPr/>
        </p:nvGrpSpPr>
        <p:grpSpPr>
          <a:xfrm rot="0">
            <a:off x="429469" y="3262242"/>
            <a:ext cx="750610" cy="1716967"/>
            <a:chOff x="0" y="0"/>
            <a:chExt cx="2421014" cy="5537898"/>
          </a:xfrm>
        </p:grpSpPr>
        <p:sp>
          <p:nvSpPr>
            <p:cNvPr name="Freeform 6" id="6"/>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867875" y="1670410"/>
            <a:ext cx="5824250" cy="1949079"/>
          </a:xfrm>
          <a:prstGeom prst="rect">
            <a:avLst/>
          </a:prstGeom>
        </p:spPr>
        <p:txBody>
          <a:bodyPr anchor="t" rtlCol="false" tIns="0" lIns="0" bIns="0" rIns="0">
            <a:spAutoFit/>
          </a:bodyPr>
          <a:lstStyle/>
          <a:p>
            <a:pPr algn="ctr">
              <a:lnSpc>
                <a:spcPts val="2575"/>
              </a:lnSpc>
            </a:pPr>
            <a:r>
              <a:rPr lang="en-US" sz="1818" b="true">
                <a:solidFill>
                  <a:srgbClr val="1D331D"/>
                </a:solidFill>
                <a:latin typeface="HK Grotesk Bold"/>
                <a:ea typeface="HK Grotesk Bold"/>
                <a:cs typeface="HK Grotesk Bold"/>
                <a:sym typeface="HK Grotesk Bold"/>
              </a:rPr>
              <a:t>​</a:t>
            </a:r>
            <a:r>
              <a:rPr lang="en-US" sz="1818" b="true">
                <a:solidFill>
                  <a:srgbClr val="1D331D"/>
                </a:solidFill>
                <a:latin typeface="HK Grotesk Bold"/>
                <a:ea typeface="HK Grotesk Bold"/>
                <a:cs typeface="HK Grotesk Bold"/>
                <a:sym typeface="HK Grotesk Bold"/>
              </a:rPr>
              <a:t>Er is op organisatieniveau een herkenbare structuur waarin professionals zich organiseren en hiervoor is tijd gefaciliteerd.</a:t>
            </a:r>
          </a:p>
          <a:p>
            <a:pPr algn="ctr">
              <a:lnSpc>
                <a:spcPts val="2575"/>
              </a:lnSpc>
            </a:pPr>
          </a:p>
          <a:p>
            <a:pPr algn="ctr">
              <a:lnSpc>
                <a:spcPts val="2575"/>
              </a:lnSpc>
            </a:pPr>
            <a:r>
              <a:rPr lang="en-US" sz="1818" i="true">
                <a:solidFill>
                  <a:srgbClr val="1D331D"/>
                </a:solidFill>
                <a:latin typeface="HK Grotesk Italics"/>
                <a:ea typeface="HK Grotesk Italics"/>
                <a:cs typeface="HK Grotesk Italics"/>
                <a:sym typeface="HK Grotesk Italics"/>
              </a:rPr>
              <a:t>Bijvoorbeeld een professionele raad en/of platform, netwerk of klankbordgroep.</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498960" y="2325131"/>
            <a:ext cx="6578552" cy="639638"/>
          </a:xfrm>
          <a:prstGeom prst="rect">
            <a:avLst/>
          </a:prstGeom>
        </p:spPr>
        <p:txBody>
          <a:bodyPr anchor="t" rtlCol="false" tIns="0" lIns="0" bIns="0" rIns="0">
            <a:spAutoFit/>
          </a:bodyPr>
          <a:lstStyle/>
          <a:p>
            <a:pPr algn="ctr">
              <a:lnSpc>
                <a:spcPts val="2575"/>
              </a:lnSpc>
            </a:pPr>
            <a:r>
              <a:rPr lang="en-US" sz="1818" b="true">
                <a:solidFill>
                  <a:srgbClr val="1D331D"/>
                </a:solidFill>
                <a:latin typeface="HK Grotesk Bold"/>
                <a:ea typeface="HK Grotesk Bold"/>
                <a:cs typeface="HK Grotesk Bold"/>
                <a:sym typeface="HK Grotesk Bold"/>
              </a:rPr>
              <a:t>D</a:t>
            </a:r>
            <a:r>
              <a:rPr lang="en-US" sz="1818" b="true">
                <a:solidFill>
                  <a:srgbClr val="1D331D"/>
                </a:solidFill>
                <a:latin typeface="HK Grotesk Bold"/>
                <a:ea typeface="HK Grotesk Bold"/>
                <a:cs typeface="HK Grotesk Bold"/>
                <a:sym typeface="HK Grotesk Bold"/>
              </a:rPr>
              <a:t>e werkzaamheden en rol van professionals sluiten aan bij hun vakkennis en expertise.​</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grpSp>
        <p:nvGrpSpPr>
          <p:cNvPr name="Group 5" id="5"/>
          <p:cNvGrpSpPr/>
          <p:nvPr/>
        </p:nvGrpSpPr>
        <p:grpSpPr>
          <a:xfrm rot="0">
            <a:off x="429469" y="3262242"/>
            <a:ext cx="750610" cy="1716967"/>
            <a:chOff x="0" y="0"/>
            <a:chExt cx="2421014" cy="5537898"/>
          </a:xfrm>
        </p:grpSpPr>
        <p:sp>
          <p:nvSpPr>
            <p:cNvPr name="Freeform 6" id="6"/>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483658" y="2325184"/>
            <a:ext cx="6577382" cy="639531"/>
          </a:xfrm>
          <a:prstGeom prst="rect">
            <a:avLst/>
          </a:prstGeom>
        </p:spPr>
        <p:txBody>
          <a:bodyPr anchor="t" rtlCol="false" tIns="0" lIns="0" bIns="0" rIns="0">
            <a:spAutoFit/>
          </a:bodyPr>
          <a:lstStyle/>
          <a:p>
            <a:pPr algn="ctr">
              <a:lnSpc>
                <a:spcPts val="2575"/>
              </a:lnSpc>
            </a:pPr>
            <a:r>
              <a:rPr lang="en-US" sz="1818" b="true">
                <a:solidFill>
                  <a:srgbClr val="1D331D"/>
                </a:solidFill>
                <a:latin typeface="HK Grotesk Bold"/>
                <a:ea typeface="HK Grotesk Bold"/>
                <a:cs typeface="HK Grotesk Bold"/>
                <a:sym typeface="HK Grotesk Bold"/>
              </a:rPr>
              <a:t>Reflectie en intervisie met collega's is structureel georganiseerd.​</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grpSp>
        <p:nvGrpSpPr>
          <p:cNvPr name="Group 5" id="5"/>
          <p:cNvGrpSpPr/>
          <p:nvPr/>
        </p:nvGrpSpPr>
        <p:grpSpPr>
          <a:xfrm rot="0">
            <a:off x="429469" y="3262242"/>
            <a:ext cx="750610" cy="1716967"/>
            <a:chOff x="0" y="0"/>
            <a:chExt cx="2421014" cy="5537898"/>
          </a:xfrm>
        </p:grpSpPr>
        <p:sp>
          <p:nvSpPr>
            <p:cNvPr name="Freeform 6" id="6"/>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639344" y="2187332"/>
            <a:ext cx="6281313" cy="915237"/>
          </a:xfrm>
          <a:prstGeom prst="rect">
            <a:avLst/>
          </a:prstGeom>
        </p:spPr>
        <p:txBody>
          <a:bodyPr anchor="t" rtlCol="false" tIns="0" lIns="0" bIns="0" rIns="0">
            <a:spAutoFit/>
          </a:bodyPr>
          <a:lstStyle/>
          <a:p>
            <a:pPr algn="ctr">
              <a:lnSpc>
                <a:spcPts val="2586"/>
              </a:lnSpc>
            </a:pPr>
            <a:r>
              <a:rPr lang="en-US" sz="1825" b="true">
                <a:solidFill>
                  <a:srgbClr val="1D331D"/>
                </a:solidFill>
                <a:latin typeface="HK Grotesk Bold"/>
                <a:ea typeface="HK Grotesk Bold"/>
                <a:cs typeface="HK Grotesk Bold"/>
                <a:sym typeface="HK Grotesk Bold"/>
              </a:rPr>
              <a:t>Rolm</a:t>
            </a:r>
            <a:r>
              <a:rPr lang="en-US" sz="1825" b="true">
                <a:solidFill>
                  <a:srgbClr val="1D331D"/>
                </a:solidFill>
                <a:latin typeface="HK Grotesk Bold"/>
                <a:ea typeface="HK Grotesk Bold"/>
                <a:cs typeface="HK Grotesk Bold"/>
                <a:sym typeface="HK Grotesk Bold"/>
              </a:rPr>
              <a:t>odellen binnen beroepsgroepen zijn zichtbaar en stimulerenanderen om zich uit te spreken en initiatief te nemen.​</a:t>
            </a:r>
          </a:p>
        </p:txBody>
      </p:sp>
      <p:sp>
        <p:nvSpPr>
          <p:cNvPr name="TextBox 3" id="3"/>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429469" y="3262242"/>
            <a:ext cx="750610" cy="1716967"/>
            <a:chOff x="0" y="0"/>
            <a:chExt cx="2421014" cy="5537898"/>
          </a:xfrm>
        </p:grpSpPr>
        <p:sp>
          <p:nvSpPr>
            <p:cNvPr name="Freeform 6" id="6"/>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639344" y="2187331"/>
            <a:ext cx="6281313" cy="915237"/>
          </a:xfrm>
          <a:prstGeom prst="rect">
            <a:avLst/>
          </a:prstGeom>
        </p:spPr>
        <p:txBody>
          <a:bodyPr anchor="t" rtlCol="false" tIns="0" lIns="0" bIns="0" rIns="0">
            <a:spAutoFit/>
          </a:bodyPr>
          <a:lstStyle/>
          <a:p>
            <a:pPr algn="ctr">
              <a:lnSpc>
                <a:spcPts val="2586"/>
              </a:lnSpc>
            </a:pPr>
            <a:r>
              <a:rPr lang="en-US" sz="1825" b="true">
                <a:solidFill>
                  <a:srgbClr val="1D331D"/>
                </a:solidFill>
                <a:latin typeface="HK Grotesk Bold"/>
                <a:ea typeface="HK Grotesk Bold"/>
                <a:cs typeface="HK Grotesk Bold"/>
                <a:sym typeface="HK Grotesk Bold"/>
              </a:rPr>
              <a:t>Professionals versterken samen met beroepsgenoten hun professionele stem en trekken gezamenlijk op binnen de organisatie.​</a:t>
            </a:r>
          </a:p>
        </p:txBody>
      </p:sp>
      <p:sp>
        <p:nvSpPr>
          <p:cNvPr name="TextBox 3" id="3"/>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429469" y="3262242"/>
            <a:ext cx="750610" cy="1716967"/>
            <a:chOff x="0" y="0"/>
            <a:chExt cx="2421014" cy="5537898"/>
          </a:xfrm>
        </p:grpSpPr>
        <p:sp>
          <p:nvSpPr>
            <p:cNvPr name="Freeform 6" id="6"/>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DEDEF9"/>
        </a:solidFill>
      </p:bgPr>
    </p:bg>
    <p:spTree>
      <p:nvGrpSpPr>
        <p:cNvPr id="1" name=""/>
        <p:cNvGrpSpPr/>
        <p:nvPr/>
      </p:nvGrpSpPr>
      <p:grpSpPr>
        <a:xfrm>
          <a:off x="0" y="0"/>
          <a:ext cx="0" cy="0"/>
          <a:chOff x="0" y="0"/>
          <a:chExt cx="0" cy="0"/>
        </a:xfrm>
      </p:grpSpPr>
      <p:sp>
        <p:nvSpPr>
          <p:cNvPr name="TextBox 2" id="2"/>
          <p:cNvSpPr txBox="true"/>
          <p:nvPr/>
        </p:nvSpPr>
        <p:spPr>
          <a:xfrm rot="0">
            <a:off x="429469" y="976240"/>
            <a:ext cx="6701062" cy="435337"/>
          </a:xfrm>
          <a:prstGeom prst="rect">
            <a:avLst/>
          </a:prstGeom>
        </p:spPr>
        <p:txBody>
          <a:bodyPr anchor="t" rtlCol="false" tIns="0" lIns="0" bIns="0" rIns="0">
            <a:spAutoFit/>
          </a:bodyPr>
          <a:lstStyle/>
          <a:p>
            <a:pPr algn="ctr">
              <a:lnSpc>
                <a:spcPts val="3588"/>
              </a:lnSpc>
            </a:pPr>
            <a:r>
              <a:rPr lang="en-US" sz="2562" b="true">
                <a:solidFill>
                  <a:srgbClr val="6161C1"/>
                </a:solidFill>
                <a:latin typeface="Montserrat Bold"/>
                <a:ea typeface="Montserrat Bold"/>
                <a:cs typeface="Montserrat Bold"/>
                <a:sym typeface="Montserrat Bold"/>
              </a:rPr>
              <a:t>Professionele identiteit en leiderschap</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429469" y="3262242"/>
            <a:ext cx="750610" cy="1716967"/>
            <a:chOff x="0" y="0"/>
            <a:chExt cx="2421014" cy="5537898"/>
          </a:xfrm>
        </p:grpSpPr>
        <p:sp>
          <p:nvSpPr>
            <p:cNvPr name="Freeform 5" id="5"/>
            <p:cNvSpPr/>
            <p:nvPr/>
          </p:nvSpPr>
          <p:spPr>
            <a:xfrm flipH="true" flipV="false" rot="0">
              <a:off x="0" y="0"/>
              <a:ext cx="2421001" cy="5537835"/>
            </a:xfrm>
            <a:custGeom>
              <a:avLst/>
              <a:gdLst/>
              <a:ahLst/>
              <a:cxnLst/>
              <a:rect r="r" b="b" t="t" l="l"/>
              <a:pathLst>
                <a:path h="5537835" w="2421001">
                  <a:moveTo>
                    <a:pt x="2421001" y="0"/>
                  </a:moveTo>
                  <a:lnTo>
                    <a:pt x="0" y="0"/>
                  </a:lnTo>
                  <a:lnTo>
                    <a:pt x="0" y="5537835"/>
                  </a:lnTo>
                  <a:lnTo>
                    <a:pt x="2421001" y="5537835"/>
                  </a:lnTo>
                  <a:lnTo>
                    <a:pt x="2421001" y="0"/>
                  </a:lnTo>
                  <a:close/>
                </a:path>
              </a:pathLst>
            </a:custGeom>
            <a:blipFill>
              <a:blip r:embed="rId4"/>
              <a:stretch>
                <a:fillRect l="-24" t="0" r="-24" b="-1"/>
              </a:stretch>
            </a:blipFill>
          </p:spPr>
        </p:sp>
      </p:grpSp>
    </p:spTree>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grpSp>
        <p:nvGrpSpPr>
          <p:cNvPr name="Group 2" id="2"/>
          <p:cNvGrpSpPr/>
          <p:nvPr/>
        </p:nvGrpSpPr>
        <p:grpSpPr>
          <a:xfrm rot="0">
            <a:off x="5694330" y="3669876"/>
            <a:ext cx="1392918" cy="1314940"/>
            <a:chOff x="0" y="0"/>
            <a:chExt cx="4492714" cy="4241203"/>
          </a:xfrm>
        </p:grpSpPr>
        <p:sp>
          <p:nvSpPr>
            <p:cNvPr name="Freeform 3" id="3"/>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2"/>
              <a:stretch>
                <a:fillRect l="-54" t="0" r="-54" b="0"/>
              </a:stretch>
            </a:blipFill>
          </p:spPr>
        </p:sp>
      </p:grpSp>
      <p:sp>
        <p:nvSpPr>
          <p:cNvPr name="TextBox 4" id="4"/>
          <p:cNvSpPr txBox="true"/>
          <p:nvPr/>
        </p:nvSpPr>
        <p:spPr>
          <a:xfrm rot="0">
            <a:off x="500594" y="2341891"/>
            <a:ext cx="6558812" cy="60611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Er </a:t>
            </a:r>
            <a:r>
              <a:rPr lang="en-US" sz="1825" b="true">
                <a:solidFill>
                  <a:srgbClr val="000000"/>
                </a:solidFill>
                <a:latin typeface="HK Grotesk Bold"/>
                <a:ea typeface="HK Grotesk Bold"/>
                <a:cs typeface="HK Grotesk Bold"/>
                <a:sym typeface="HK Grotesk Bold"/>
              </a:rPr>
              <a:t>is een veilige werkomgeving voelbaar, waarin professionals zich gezien en gehoord voelen en vrijuit kunnen spreken.​</a:t>
            </a:r>
          </a:p>
        </p:txBody>
      </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183189"/>
            <a:ext cx="6558812" cy="91523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Leidinggevenden stimuleren en waarderen dat professionals zich uitspreken en initiatief nemen. Ze luisteren naar hun input en koppelen terug wat ermee gebeurt.​</a:t>
            </a:r>
          </a:p>
        </p:txBody>
      </p:sp>
      <p:sp>
        <p:nvSpPr>
          <p:cNvPr name="TextBox 3" id="3"/>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27.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187331"/>
            <a:ext cx="6558812" cy="915238"/>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Le</a:t>
            </a:r>
            <a:r>
              <a:rPr lang="en-US" sz="1825" b="true">
                <a:solidFill>
                  <a:srgbClr val="000000"/>
                </a:solidFill>
                <a:latin typeface="HK Grotesk Bold"/>
                <a:ea typeface="HK Grotesk Bold"/>
                <a:cs typeface="HK Grotesk Bold"/>
                <a:sym typeface="HK Grotesk Bold"/>
              </a:rPr>
              <a:t>idinggevenden zijn toegerust om professionals te coachen in hetnemen van zeggenschap en het werken aan gedeelde sturing.​</a:t>
            </a:r>
          </a:p>
        </p:txBody>
      </p:sp>
      <p:sp>
        <p:nvSpPr>
          <p:cNvPr name="TextBox 3" id="3"/>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28.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027658"/>
            <a:ext cx="6558812" cy="122435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P</a:t>
            </a:r>
            <a:r>
              <a:rPr lang="en-US" sz="1825" b="true">
                <a:solidFill>
                  <a:srgbClr val="000000"/>
                </a:solidFill>
                <a:latin typeface="HK Grotesk Bold"/>
                <a:ea typeface="HK Grotesk Bold"/>
                <a:cs typeface="HK Grotesk Bold"/>
                <a:sym typeface="HK Grotesk Bold"/>
              </a:rPr>
              <a:t>rofessionals worden actief betrokken bij verbetering van zorg en van de organisatie en krijgen van hun leidinggevende hiervoor ruimte en waardering, ook wanneer dit niet direct patiënt- of cliëntgebonden is.​</a:t>
            </a:r>
          </a:p>
        </p:txBody>
      </p:sp>
      <p:sp>
        <p:nvSpPr>
          <p:cNvPr name="TextBox 3" id="3"/>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29.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045337"/>
            <a:ext cx="6558812" cy="135240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Professionals worden ondersteund in het ontwikkelen van vaardigheden die nodig zijn voor zeggenschap, zoals leiderschap, communicatie en samenwerking.</a:t>
            </a:r>
          </a:p>
          <a:p>
            <a:pPr algn="ctr">
              <a:lnSpc>
                <a:spcPts val="2190"/>
              </a:lnSpc>
            </a:pPr>
          </a:p>
          <a:p>
            <a:pPr algn="ctr">
              <a:lnSpc>
                <a:spcPts val="2190"/>
              </a:lnSpc>
            </a:pPr>
            <a:r>
              <a:rPr lang="en-US" sz="1825" i="true">
                <a:solidFill>
                  <a:srgbClr val="1D331D"/>
                </a:solidFill>
                <a:latin typeface="HK Grotesk Italics"/>
                <a:ea typeface="HK Grotesk Italics"/>
                <a:cs typeface="HK Grotesk Italics"/>
                <a:sym typeface="HK Grotesk Italics"/>
              </a:rPr>
              <a:t>Bijvoorbeeld via scholing, coaching en begeleiding.​</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922137" y="1723651"/>
            <a:ext cx="5715726" cy="1842597"/>
          </a:xfrm>
          <a:prstGeom prst="rect">
            <a:avLst/>
          </a:prstGeom>
        </p:spPr>
        <p:txBody>
          <a:bodyPr anchor="t" rtlCol="false" tIns="0" lIns="0" bIns="0" rIns="0">
            <a:spAutoFit/>
          </a:bodyPr>
          <a:lstStyle/>
          <a:p>
            <a:pPr algn="ctr">
              <a:lnSpc>
                <a:spcPts val="2586"/>
              </a:lnSpc>
            </a:pPr>
            <a:r>
              <a:rPr lang="en-US" sz="1825" b="true">
                <a:solidFill>
                  <a:srgbClr val="1D331D"/>
                </a:solidFill>
                <a:latin typeface="HK Grotesk Bold"/>
                <a:ea typeface="HK Grotesk Bold"/>
                <a:cs typeface="HK Grotesk Bold"/>
                <a:sym typeface="HK Grotesk Bold"/>
              </a:rPr>
              <a:t>Er zijn afspraken over hoe de professionele raad of vertegenwoordiging van professionals samenwerkt met bestuur en management.​</a:t>
            </a:r>
          </a:p>
          <a:p>
            <a:pPr algn="ctr">
              <a:lnSpc>
                <a:spcPts val="2584"/>
              </a:lnSpc>
            </a:pPr>
            <a:r>
              <a:rPr lang="en-US" sz="1825" b="true">
                <a:solidFill>
                  <a:srgbClr val="1D331D"/>
                </a:solidFill>
                <a:latin typeface="HK Grotesk Bold"/>
                <a:ea typeface="HK Grotesk Bold"/>
                <a:cs typeface="HK Grotesk Bold"/>
                <a:sym typeface="HK Grotesk Bold"/>
              </a:rPr>
              <a:t> </a:t>
            </a:r>
          </a:p>
          <a:p>
            <a:pPr algn="ctr">
              <a:lnSpc>
                <a:spcPts val="2586"/>
              </a:lnSpc>
            </a:pPr>
            <a:r>
              <a:rPr lang="en-US" sz="1825" i="true">
                <a:solidFill>
                  <a:srgbClr val="1D331D"/>
                </a:solidFill>
                <a:latin typeface="HK Grotesk Italics"/>
                <a:ea typeface="HK Grotesk Italics"/>
                <a:cs typeface="HK Grotesk Italics"/>
                <a:sym typeface="HK Grotesk Italics"/>
              </a:rPr>
              <a:t>Bijvoorbeeld over rol, werkwijze, overlegstructuur en terugkoppeling.​</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30.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183189"/>
            <a:ext cx="6558812" cy="91523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Prof</a:t>
            </a:r>
            <a:r>
              <a:rPr lang="en-US" sz="1825" b="true">
                <a:solidFill>
                  <a:srgbClr val="000000"/>
                </a:solidFill>
                <a:latin typeface="HK Grotesk Bold"/>
                <a:ea typeface="HK Grotesk Bold"/>
                <a:cs typeface="HK Grotesk Bold"/>
                <a:sym typeface="HK Grotesk Bold"/>
              </a:rPr>
              <a:t>essionals die actief zijn in een professionele raad, commissie, werkgroep of project werken constructief samen met management en ondersteunende afdelingen.</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31.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032699"/>
            <a:ext cx="6558812" cy="1224503"/>
          </a:xfrm>
          <a:prstGeom prst="rect">
            <a:avLst/>
          </a:prstGeom>
        </p:spPr>
        <p:txBody>
          <a:bodyPr anchor="t" rtlCol="false" tIns="0" lIns="0" bIns="0" rIns="0">
            <a:spAutoFit/>
          </a:bodyPr>
          <a:lstStyle/>
          <a:p>
            <a:pPr algn="ctr">
              <a:lnSpc>
                <a:spcPts val="2584"/>
              </a:lnSpc>
            </a:pPr>
            <a:r>
              <a:rPr lang="en-US" sz="1825" b="true">
                <a:solidFill>
                  <a:srgbClr val="000000"/>
                </a:solidFill>
                <a:latin typeface="HK Grotesk Bold"/>
                <a:ea typeface="HK Grotesk Bold"/>
                <a:cs typeface="HK Grotesk Bold"/>
                <a:sym typeface="HK Grotesk Bold"/>
              </a:rPr>
              <a:t>Ond</a:t>
            </a:r>
            <a:r>
              <a:rPr lang="en-US" sz="1825" b="true">
                <a:solidFill>
                  <a:srgbClr val="000000"/>
                </a:solidFill>
                <a:latin typeface="HK Grotesk Bold"/>
                <a:ea typeface="HK Grotesk Bold"/>
                <a:cs typeface="HK Grotesk Bold"/>
                <a:sym typeface="HK Grotesk Bold"/>
              </a:rPr>
              <a:t>ersteunende diensten zoals HR, kwaliteit en communicatie dragenactief bij aan het mogelijk maken van zeggenschap. ​</a:t>
            </a:r>
          </a:p>
          <a:p>
            <a:pPr algn="ctr">
              <a:lnSpc>
                <a:spcPts val="2584"/>
              </a:lnSpc>
            </a:pPr>
          </a:p>
          <a:p>
            <a:pPr algn="ctr">
              <a:lnSpc>
                <a:spcPts val="2584"/>
              </a:lnSpc>
            </a:pPr>
            <a:r>
              <a:rPr lang="en-US" sz="1825" i="true">
                <a:solidFill>
                  <a:srgbClr val="000000"/>
                </a:solidFill>
                <a:latin typeface="HK Grotesk Italics"/>
                <a:ea typeface="HK Grotesk Italics"/>
                <a:cs typeface="HK Grotesk Italics"/>
                <a:sym typeface="HK Grotesk Italics"/>
              </a:rPr>
              <a:t>Bijvoorbeeld door te ondersteunen bij verbeterprojecten.</a:t>
            </a:r>
          </a:p>
        </p:txBody>
      </p:sp>
      <p:grpSp>
        <p:nvGrpSpPr>
          <p:cNvPr name="Group 3" id="3"/>
          <p:cNvGrpSpPr/>
          <p:nvPr/>
        </p:nvGrpSpPr>
        <p:grpSpPr>
          <a:xfrm rot="0">
            <a:off x="5694330" y="3669876"/>
            <a:ext cx="1392918" cy="1314940"/>
            <a:chOff x="0" y="0"/>
            <a:chExt cx="4492714" cy="4241203"/>
          </a:xfrm>
        </p:grpSpPr>
        <p:sp>
          <p:nvSpPr>
            <p:cNvPr name="Freeform 4" id="4"/>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2"/>
              <a:stretch>
                <a:fillRect l="-54" t="0" r="-54" b="0"/>
              </a:stretch>
            </a:blipFill>
          </p:spPr>
        </p:sp>
      </p:gr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Tree>
  </p:cSld>
  <p:clrMapOvr>
    <a:masterClrMapping/>
  </p:clrMapOvr>
</p:sld>
</file>

<file path=ppt/slides/slide32.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500594" y="2183189"/>
            <a:ext cx="6558812" cy="91523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E</a:t>
            </a:r>
            <a:r>
              <a:rPr lang="en-US" sz="1825" b="true">
                <a:solidFill>
                  <a:srgbClr val="000000"/>
                </a:solidFill>
                <a:latin typeface="HK Grotesk Bold"/>
                <a:ea typeface="HK Grotesk Bold"/>
                <a:cs typeface="HK Grotesk Bold"/>
                <a:sym typeface="HK Grotesk Bold"/>
              </a:rPr>
              <a:t>r zijn duidelijke afspraken over hoe professionals in de teamsterugkoppeling krijgen over wat er met hun input en signalen gebeurt.​</a:t>
            </a:r>
          </a:p>
        </p:txBody>
      </p:sp>
      <p:sp>
        <p:nvSpPr>
          <p:cNvPr name="TextBox 3" id="3"/>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
        <p:nvSpPr>
          <p:cNvPr name="Freeform 4" id="4"/>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5694330" y="3669876"/>
            <a:ext cx="1392918" cy="1314940"/>
            <a:chOff x="0" y="0"/>
            <a:chExt cx="4492714" cy="4241203"/>
          </a:xfrm>
        </p:grpSpPr>
        <p:sp>
          <p:nvSpPr>
            <p:cNvPr name="Freeform 6" id="6"/>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33.xml><?xml version="1.0" encoding="utf-8"?>
<p:sld xmlns:p="http://schemas.openxmlformats.org/presentationml/2006/main" xmlns:a="http://schemas.openxmlformats.org/drawingml/2006/main" xmlns:r="http://schemas.openxmlformats.org/officeDocument/2006/relationships">
  <p:cSld>
    <p:bg>
      <p:bgPr>
        <a:solidFill>
          <a:srgbClr val="DAE6E7"/>
        </a:solidFill>
      </p:bgPr>
    </p:bg>
    <p:spTree>
      <p:nvGrpSpPr>
        <p:cNvPr id="1" name=""/>
        <p:cNvGrpSpPr/>
        <p:nvPr/>
      </p:nvGrpSpPr>
      <p:grpSpPr>
        <a:xfrm>
          <a:off x="0" y="0"/>
          <a:ext cx="0" cy="0"/>
          <a:chOff x="0" y="0"/>
          <a:chExt cx="0" cy="0"/>
        </a:xfrm>
      </p:grpSpPr>
      <p:sp>
        <p:nvSpPr>
          <p:cNvPr name="TextBox 2" id="2"/>
          <p:cNvSpPr txBox="true"/>
          <p:nvPr/>
        </p:nvSpPr>
        <p:spPr>
          <a:xfrm rot="0">
            <a:off x="-260747" y="996988"/>
            <a:ext cx="8081493" cy="435337"/>
          </a:xfrm>
          <a:prstGeom prst="rect">
            <a:avLst/>
          </a:prstGeom>
        </p:spPr>
        <p:txBody>
          <a:bodyPr anchor="t" rtlCol="false" tIns="0" lIns="0" bIns="0" rIns="0">
            <a:spAutoFit/>
          </a:bodyPr>
          <a:lstStyle/>
          <a:p>
            <a:pPr algn="ctr">
              <a:lnSpc>
                <a:spcPts val="3588"/>
              </a:lnSpc>
            </a:pPr>
            <a:r>
              <a:rPr lang="en-US" sz="2562" b="true">
                <a:solidFill>
                  <a:srgbClr val="62969E"/>
                </a:solidFill>
                <a:latin typeface="Montserrat Bold"/>
                <a:ea typeface="Montserrat Bold"/>
                <a:cs typeface="Montserrat Bold"/>
                <a:sym typeface="Montserrat Bold"/>
              </a:rPr>
              <a:t>Zeggenschap faciliteren en ondersteunen</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5694330" y="3669876"/>
            <a:ext cx="1392918" cy="1314940"/>
            <a:chOff x="0" y="0"/>
            <a:chExt cx="4492714" cy="4241203"/>
          </a:xfrm>
        </p:grpSpPr>
        <p:sp>
          <p:nvSpPr>
            <p:cNvPr name="Freeform 5" id="5"/>
            <p:cNvSpPr/>
            <p:nvPr/>
          </p:nvSpPr>
          <p:spPr>
            <a:xfrm flipH="false" flipV="false" rot="0">
              <a:off x="0" y="0"/>
              <a:ext cx="4492752" cy="4241165"/>
            </a:xfrm>
            <a:custGeom>
              <a:avLst/>
              <a:gdLst/>
              <a:ahLst/>
              <a:cxnLst/>
              <a:rect r="r" b="b" t="t" l="l"/>
              <a:pathLst>
                <a:path h="4241165" w="4492752">
                  <a:moveTo>
                    <a:pt x="0" y="0"/>
                  </a:moveTo>
                  <a:lnTo>
                    <a:pt x="4492752" y="0"/>
                  </a:lnTo>
                  <a:lnTo>
                    <a:pt x="4492752" y="4241165"/>
                  </a:lnTo>
                  <a:lnTo>
                    <a:pt x="0" y="4241165"/>
                  </a:lnTo>
                  <a:lnTo>
                    <a:pt x="0" y="0"/>
                  </a:lnTo>
                  <a:close/>
                </a:path>
              </a:pathLst>
            </a:custGeom>
            <a:blipFill>
              <a:blip r:embed="rId4"/>
              <a:stretch>
                <a:fillRect l="-54" t="0" r="-54" b="0"/>
              </a:stretch>
            </a:blipFill>
          </p:spPr>
        </p:sp>
      </p:grpSp>
    </p:spTree>
  </p:cSld>
  <p:clrMapOvr>
    <a:masterClrMapping/>
  </p:clrMapOvr>
</p:sld>
</file>

<file path=ppt/slides/slide34.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grpSp>
        <p:nvGrpSpPr>
          <p:cNvPr name="Group 2" id="2"/>
          <p:cNvGrpSpPr/>
          <p:nvPr/>
        </p:nvGrpSpPr>
        <p:grpSpPr>
          <a:xfrm rot="0">
            <a:off x="215712" y="3453276"/>
            <a:ext cx="927326" cy="1522028"/>
            <a:chOff x="0" y="0"/>
            <a:chExt cx="2791409" cy="4581563"/>
          </a:xfrm>
        </p:grpSpPr>
        <p:sp>
          <p:nvSpPr>
            <p:cNvPr name="Freeform 3" id="3"/>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2"/>
              <a:stretch>
                <a:fillRect l="0" t="-47" r="1" b="-47"/>
              </a:stretch>
            </a:blipFill>
          </p:spPr>
        </p:sp>
      </p:grpSp>
      <p:sp>
        <p:nvSpPr>
          <p:cNvPr name="TextBox 4" id="4"/>
          <p:cNvSpPr txBox="true"/>
          <p:nvPr/>
        </p:nvSpPr>
        <p:spPr>
          <a:xfrm rot="0">
            <a:off x="558415" y="2005230"/>
            <a:ext cx="6451632" cy="1663035"/>
          </a:xfrm>
          <a:prstGeom prst="rect">
            <a:avLst/>
          </a:prstGeom>
        </p:spPr>
        <p:txBody>
          <a:bodyPr anchor="t" rtlCol="false" tIns="0" lIns="0" bIns="0" rIns="0">
            <a:spAutoFit/>
          </a:bodyPr>
          <a:lstStyle/>
          <a:p>
            <a:pPr algn="ctr">
              <a:lnSpc>
                <a:spcPts val="2634"/>
              </a:lnSpc>
            </a:pPr>
            <a:r>
              <a:rPr lang="en-US" sz="1860" b="true">
                <a:solidFill>
                  <a:srgbClr val="000000"/>
                </a:solidFill>
                <a:latin typeface="HK Grotesk Bold"/>
                <a:ea typeface="HK Grotesk Bold"/>
                <a:cs typeface="HK Grotesk Bold"/>
                <a:sym typeface="HK Grotesk Bold"/>
              </a:rPr>
              <a:t>T</a:t>
            </a:r>
            <a:r>
              <a:rPr lang="en-US" sz="1860" b="true">
                <a:solidFill>
                  <a:srgbClr val="000000"/>
                </a:solidFill>
                <a:latin typeface="HK Grotesk Bold"/>
                <a:ea typeface="HK Grotesk Bold"/>
                <a:cs typeface="HK Grotesk Bold"/>
                <a:sym typeface="HK Grotesk Bold"/>
              </a:rPr>
              <a:t>eams werken actief aan verbetering van zorg en organisatie, metzichtbare routines. ​</a:t>
            </a:r>
          </a:p>
          <a:p>
            <a:pPr algn="ctr">
              <a:lnSpc>
                <a:spcPts val="2634"/>
              </a:lnSpc>
            </a:pPr>
          </a:p>
          <a:p>
            <a:pPr algn="ctr">
              <a:lnSpc>
                <a:spcPts val="2635"/>
              </a:lnSpc>
            </a:pPr>
            <a:r>
              <a:rPr lang="en-US" sz="1860" i="true">
                <a:solidFill>
                  <a:srgbClr val="000000"/>
                </a:solidFill>
                <a:latin typeface="HK Grotesk Italics"/>
                <a:ea typeface="HK Grotesk Italics"/>
                <a:cs typeface="HK Grotesk Italics"/>
                <a:sym typeface="HK Grotesk Italics"/>
              </a:rPr>
              <a:t>Zoals bijvoorbeeld dagstarts, verbeterborden en reflectiemomenten.​</a:t>
            </a:r>
          </a:p>
        </p:txBody>
      </p:sp>
      <p:sp>
        <p:nvSpPr>
          <p:cNvPr name="TextBox 5" id="5"/>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35.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TextBox 2" id="2"/>
          <p:cNvSpPr txBox="true"/>
          <p:nvPr/>
        </p:nvSpPr>
        <p:spPr>
          <a:xfrm rot="0">
            <a:off x="451029" y="2010783"/>
            <a:ext cx="6259849" cy="635231"/>
          </a:xfrm>
          <a:prstGeom prst="rect">
            <a:avLst/>
          </a:prstGeom>
        </p:spPr>
        <p:txBody>
          <a:bodyPr anchor="t" rtlCol="false" tIns="0" lIns="0" bIns="0" rIns="0">
            <a:spAutoFit/>
          </a:bodyPr>
          <a:lstStyle/>
          <a:p>
            <a:pPr algn="ctr">
              <a:lnSpc>
                <a:spcPts val="2557"/>
              </a:lnSpc>
            </a:pPr>
            <a:r>
              <a:rPr lang="en-US" sz="1805" b="true">
                <a:solidFill>
                  <a:srgbClr val="000000"/>
                </a:solidFill>
                <a:latin typeface="HK Grotesk Bold"/>
                <a:ea typeface="HK Grotesk Bold"/>
                <a:cs typeface="HK Grotesk Bold"/>
                <a:sym typeface="HK Grotesk Bold"/>
              </a:rPr>
              <a:t>Teams leren van elkaar en wisselen actief kennis en ervaringen uit, ook over afdelingen heen.​</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215712" y="3453276"/>
            <a:ext cx="927326" cy="1522028"/>
            <a:chOff x="0" y="0"/>
            <a:chExt cx="2791409" cy="4581563"/>
          </a:xfrm>
        </p:grpSpPr>
        <p:sp>
          <p:nvSpPr>
            <p:cNvPr name="Freeform 5" id="5"/>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6" id="6"/>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36.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TextBox 2" id="2"/>
          <p:cNvSpPr txBox="true"/>
          <p:nvPr/>
        </p:nvSpPr>
        <p:spPr>
          <a:xfrm rot="0">
            <a:off x="561990" y="2143159"/>
            <a:ext cx="6436019" cy="994058"/>
          </a:xfrm>
          <a:prstGeom prst="rect">
            <a:avLst/>
          </a:prstGeom>
        </p:spPr>
        <p:txBody>
          <a:bodyPr anchor="t" rtlCol="false" tIns="0" lIns="0" bIns="0" rIns="0">
            <a:spAutoFit/>
          </a:bodyPr>
          <a:lstStyle/>
          <a:p>
            <a:pPr algn="ctr">
              <a:lnSpc>
                <a:spcPts val="2629"/>
              </a:lnSpc>
            </a:pPr>
            <a:r>
              <a:rPr lang="en-US" sz="1855" b="true">
                <a:solidFill>
                  <a:srgbClr val="000000"/>
                </a:solidFill>
                <a:latin typeface="HK Grotesk Bold"/>
                <a:ea typeface="HK Grotesk Bold"/>
                <a:cs typeface="HK Grotesk Bold"/>
                <a:sym typeface="HK Grotesk Bold"/>
              </a:rPr>
              <a:t>In d</a:t>
            </a:r>
            <a:r>
              <a:rPr lang="en-US" sz="1855" b="true">
                <a:solidFill>
                  <a:srgbClr val="000000"/>
                </a:solidFill>
                <a:latin typeface="HK Grotesk Bold"/>
                <a:ea typeface="HK Grotesk Bold"/>
                <a:cs typeface="HK Grotesk Bold"/>
                <a:sym typeface="HK Grotesk Bold"/>
              </a:rPr>
              <a:t>e dagelijkse samenwerking tussen de verschillende disciplines wordt ieders expertise benut en gewaardeerd, en voelen professionals zich veilig om deze in te brengen. ​</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215712" y="3453276"/>
            <a:ext cx="927326" cy="1522028"/>
            <a:chOff x="0" y="0"/>
            <a:chExt cx="2791409" cy="4581563"/>
          </a:xfrm>
        </p:grpSpPr>
        <p:sp>
          <p:nvSpPr>
            <p:cNvPr name="Freeform 5" id="5"/>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6" id="6"/>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37.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TextBox 2" id="2"/>
          <p:cNvSpPr txBox="true"/>
          <p:nvPr/>
        </p:nvSpPr>
        <p:spPr>
          <a:xfrm rot="0">
            <a:off x="1052227" y="2001089"/>
            <a:ext cx="5455546" cy="2460910"/>
          </a:xfrm>
          <a:prstGeom prst="rect">
            <a:avLst/>
          </a:prstGeom>
        </p:spPr>
        <p:txBody>
          <a:bodyPr anchor="t" rtlCol="false" tIns="0" lIns="0" bIns="0" rIns="0">
            <a:spAutoFit/>
          </a:bodyPr>
          <a:lstStyle/>
          <a:p>
            <a:pPr algn="ctr">
              <a:lnSpc>
                <a:spcPts val="2584"/>
              </a:lnSpc>
            </a:pPr>
            <a:r>
              <a:rPr lang="en-US" sz="1825" b="true">
                <a:solidFill>
                  <a:srgbClr val="000000"/>
                </a:solidFill>
                <a:latin typeface="HK Grotesk Bold"/>
                <a:ea typeface="HK Grotesk Bold"/>
                <a:cs typeface="HK Grotesk Bold"/>
                <a:sym typeface="HK Grotesk Bold"/>
              </a:rPr>
              <a:t>Professio</a:t>
            </a:r>
            <a:r>
              <a:rPr lang="en-US" sz="1825" b="true">
                <a:solidFill>
                  <a:srgbClr val="000000"/>
                </a:solidFill>
                <a:latin typeface="HK Grotesk Bold"/>
                <a:ea typeface="HK Grotesk Bold"/>
                <a:cs typeface="HK Grotesk Bold"/>
                <a:sym typeface="HK Grotesk Bold"/>
              </a:rPr>
              <a:t>nals in de teams zijn actief betrokken bij keuzes in het werk, zoals werkwijzen, het jaarplan en de planning. Er is duidelijkheid over rollen en verantwoordelijkheden om verbeterinitiatieven aan te dragen en uit te voeren. ​</a:t>
            </a:r>
          </a:p>
          <a:p>
            <a:pPr algn="ctr">
              <a:lnSpc>
                <a:spcPts val="2584"/>
              </a:lnSpc>
            </a:pPr>
          </a:p>
          <a:p>
            <a:pPr algn="ctr">
              <a:lnSpc>
                <a:spcPts val="2586"/>
              </a:lnSpc>
            </a:pPr>
            <a:r>
              <a:rPr lang="en-US" sz="1825" i="true">
                <a:solidFill>
                  <a:srgbClr val="000000"/>
                </a:solidFill>
                <a:latin typeface="HK Grotesk Italics"/>
                <a:ea typeface="HK Grotesk Italics"/>
                <a:cs typeface="HK Grotesk Italics"/>
                <a:sym typeface="HK Grotesk Italics"/>
              </a:rPr>
              <a:t>Gebruik bijvoorbeeld het teamspel om samen te kijken naar waar je als team aan wilt werken. </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215712" y="3453276"/>
            <a:ext cx="927326" cy="1522028"/>
            <a:chOff x="0" y="0"/>
            <a:chExt cx="2791409" cy="4581563"/>
          </a:xfrm>
        </p:grpSpPr>
        <p:sp>
          <p:nvSpPr>
            <p:cNvPr name="Freeform 5" id="5"/>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6" id="6"/>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38.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TextBox 2" id="2"/>
          <p:cNvSpPr txBox="true"/>
          <p:nvPr/>
        </p:nvSpPr>
        <p:spPr>
          <a:xfrm rot="0">
            <a:off x="552647" y="1975053"/>
            <a:ext cx="6454706" cy="1330268"/>
          </a:xfrm>
          <a:prstGeom prst="rect">
            <a:avLst/>
          </a:prstGeom>
        </p:spPr>
        <p:txBody>
          <a:bodyPr anchor="t" rtlCol="false" tIns="0" lIns="0" bIns="0" rIns="0">
            <a:spAutoFit/>
          </a:bodyPr>
          <a:lstStyle/>
          <a:p>
            <a:pPr algn="ctr">
              <a:lnSpc>
                <a:spcPts val="2636"/>
              </a:lnSpc>
            </a:pPr>
            <a:r>
              <a:rPr lang="en-US" sz="1861" b="true">
                <a:solidFill>
                  <a:srgbClr val="000000"/>
                </a:solidFill>
                <a:latin typeface="HK Grotesk Bold"/>
                <a:ea typeface="HK Grotesk Bold"/>
                <a:cs typeface="HK Grotesk Bold"/>
                <a:sym typeface="HK Grotesk Bold"/>
              </a:rPr>
              <a:t>Professionals zijn actief betrokken bij organisatiebrede werkgroepen, commissies en projecten. Zo hebben ze invloed op beleid, kwaliteit van zorg en organisatiebrede ontwikkelingen.​</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215712" y="3453276"/>
            <a:ext cx="927326" cy="1522028"/>
            <a:chOff x="0" y="0"/>
            <a:chExt cx="2791409" cy="4581563"/>
          </a:xfrm>
        </p:grpSpPr>
        <p:sp>
          <p:nvSpPr>
            <p:cNvPr name="Freeform 5" id="5"/>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6" id="6"/>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39.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TextBox 2" id="2"/>
          <p:cNvSpPr txBox="true"/>
          <p:nvPr/>
        </p:nvSpPr>
        <p:spPr>
          <a:xfrm rot="0">
            <a:off x="552729" y="2141797"/>
            <a:ext cx="6454542" cy="996782"/>
          </a:xfrm>
          <a:prstGeom prst="rect">
            <a:avLst/>
          </a:prstGeom>
        </p:spPr>
        <p:txBody>
          <a:bodyPr anchor="t" rtlCol="false" tIns="0" lIns="0" bIns="0" rIns="0">
            <a:spAutoFit/>
          </a:bodyPr>
          <a:lstStyle/>
          <a:p>
            <a:pPr algn="ctr">
              <a:lnSpc>
                <a:spcPts val="2636"/>
              </a:lnSpc>
            </a:pPr>
            <a:r>
              <a:rPr lang="en-US" sz="1861" b="true">
                <a:solidFill>
                  <a:srgbClr val="000000"/>
                </a:solidFill>
                <a:latin typeface="HK Grotesk Bold"/>
                <a:ea typeface="HK Grotesk Bold"/>
                <a:cs typeface="HK Grotesk Bold"/>
                <a:sym typeface="HK Grotesk Bold"/>
              </a:rPr>
              <a:t>Uitkomsten van zorg en dienstverlening worden structureel gemonitord, gedeeld en gebruikt als basis voor verbetering.​</a:t>
            </a:r>
          </a:p>
        </p:txBody>
      </p:sp>
      <p:sp>
        <p:nvSpPr>
          <p:cNvPr name="Freeform 3" id="3"/>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215712" y="3453276"/>
            <a:ext cx="927326" cy="1522028"/>
            <a:chOff x="0" y="0"/>
            <a:chExt cx="2791409" cy="4581563"/>
          </a:xfrm>
        </p:grpSpPr>
        <p:sp>
          <p:nvSpPr>
            <p:cNvPr name="Freeform 5" id="5"/>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6" id="6"/>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922137" y="2123040"/>
            <a:ext cx="5715726" cy="108192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De professionele raad of vertegenwoording van professionals is duurzaam georganiseerd. Er is bewust aandacht voor het inwerken van nieuwe leden, opvolging en onderlinge overdracht.</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40.xml><?xml version="1.0" encoding="utf-8"?>
<p:sld xmlns:p="http://schemas.openxmlformats.org/presentationml/2006/main" xmlns:a="http://schemas.openxmlformats.org/drawingml/2006/main" xmlns:r="http://schemas.openxmlformats.org/officeDocument/2006/relationships">
  <p:cSld>
    <p:bg>
      <p:bgPr>
        <a:solidFill>
          <a:srgbClr val="F8EDC9"/>
        </a:solidFill>
      </p:bgPr>
    </p:bg>
    <p:spTree>
      <p:nvGrpSpPr>
        <p:cNvPr id="1" name=""/>
        <p:cNvGrpSpPr/>
        <p:nvPr/>
      </p:nvGrpSpPr>
      <p:grpSpPr>
        <a:xfrm>
          <a:off x="0" y="0"/>
          <a:ext cx="0" cy="0"/>
          <a:chOff x="0" y="0"/>
          <a:chExt cx="0" cy="0"/>
        </a:xfrm>
      </p:grpSpPr>
      <p:sp>
        <p:nvSpPr>
          <p:cNvPr name="Freeform 2" id="2"/>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3" id="3"/>
          <p:cNvGrpSpPr/>
          <p:nvPr/>
        </p:nvGrpSpPr>
        <p:grpSpPr>
          <a:xfrm rot="0">
            <a:off x="215712" y="3453276"/>
            <a:ext cx="927326" cy="1522028"/>
            <a:chOff x="0" y="0"/>
            <a:chExt cx="2791409" cy="4581563"/>
          </a:xfrm>
        </p:grpSpPr>
        <p:sp>
          <p:nvSpPr>
            <p:cNvPr name="Freeform 4" id="4"/>
            <p:cNvSpPr/>
            <p:nvPr/>
          </p:nvSpPr>
          <p:spPr>
            <a:xfrm flipH="false" flipV="false" rot="0">
              <a:off x="0" y="0"/>
              <a:ext cx="2791460" cy="4581525"/>
            </a:xfrm>
            <a:custGeom>
              <a:avLst/>
              <a:gdLst/>
              <a:ahLst/>
              <a:cxnLst/>
              <a:rect r="r" b="b" t="t" l="l"/>
              <a:pathLst>
                <a:path h="4581525" w="2791460">
                  <a:moveTo>
                    <a:pt x="0" y="0"/>
                  </a:moveTo>
                  <a:lnTo>
                    <a:pt x="2791460" y="0"/>
                  </a:lnTo>
                  <a:lnTo>
                    <a:pt x="2791460" y="4581525"/>
                  </a:lnTo>
                  <a:lnTo>
                    <a:pt x="0" y="4581525"/>
                  </a:lnTo>
                  <a:lnTo>
                    <a:pt x="0" y="0"/>
                  </a:lnTo>
                  <a:close/>
                </a:path>
              </a:pathLst>
            </a:custGeom>
            <a:blipFill>
              <a:blip r:embed="rId4"/>
              <a:stretch>
                <a:fillRect l="0" t="-47" r="1" b="-47"/>
              </a:stretch>
            </a:blipFill>
          </p:spPr>
        </p:sp>
      </p:grpSp>
      <p:sp>
        <p:nvSpPr>
          <p:cNvPr name="TextBox 5" id="5"/>
          <p:cNvSpPr txBox="true"/>
          <p:nvPr/>
        </p:nvSpPr>
        <p:spPr>
          <a:xfrm rot="0">
            <a:off x="374275" y="915058"/>
            <a:ext cx="6811450" cy="843273"/>
          </a:xfrm>
          <a:prstGeom prst="rect">
            <a:avLst/>
          </a:prstGeom>
        </p:spPr>
        <p:txBody>
          <a:bodyPr anchor="t" rtlCol="false" tIns="0" lIns="0" bIns="0" rIns="0">
            <a:spAutoFit/>
          </a:bodyPr>
          <a:lstStyle/>
          <a:p>
            <a:pPr algn="ctr">
              <a:lnSpc>
                <a:spcPts val="3555"/>
              </a:lnSpc>
            </a:pPr>
            <a:r>
              <a:rPr lang="en-US" sz="2539" b="true">
                <a:solidFill>
                  <a:srgbClr val="6161C1"/>
                </a:solidFill>
                <a:latin typeface="Montserrat Bold"/>
                <a:ea typeface="Montserrat Bold"/>
                <a:cs typeface="Montserrat Bold"/>
                <a:sym typeface="Montserrat Bold"/>
              </a:rPr>
              <a:t>Samenwerken aan verbetering van de organisatie en kwaliteit van zorg</a:t>
            </a:r>
            <a:r>
              <a:rPr lang="en-US" b="true" sz="2539" i="true">
                <a:solidFill>
                  <a:srgbClr val="6161C1"/>
                </a:solidFill>
                <a:latin typeface="Montserrat Bold Italics"/>
                <a:ea typeface="Montserrat Bold Italics"/>
                <a:cs typeface="Montserrat Bold Italics"/>
                <a:sym typeface="Montserrat Bold Italics"/>
              </a:rPr>
              <a:t> </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922137" y="1582080"/>
            <a:ext cx="5715726" cy="216384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Er is structureel aandacht voor kennis en bewustwording over zeggenschap: waarom het belangrijk is en hoe het werkt in het team en de organisatie.​</a:t>
            </a:r>
          </a:p>
          <a:p>
            <a:pPr algn="ctr">
              <a:lnSpc>
                <a:spcPts val="2190"/>
              </a:lnSpc>
            </a:pPr>
            <a:r>
              <a:rPr lang="en-US" sz="1825" b="true">
                <a:solidFill>
                  <a:srgbClr val="1D331D"/>
                </a:solidFill>
                <a:latin typeface="HK Grotesk Bold"/>
                <a:ea typeface="HK Grotesk Bold"/>
                <a:cs typeface="HK Grotesk Bold"/>
                <a:sym typeface="HK Grotesk Bold"/>
              </a:rPr>
              <a:t>​</a:t>
            </a:r>
          </a:p>
          <a:p>
            <a:pPr algn="ctr">
              <a:lnSpc>
                <a:spcPts val="2190"/>
              </a:lnSpc>
            </a:pPr>
            <a:r>
              <a:rPr lang="en-US" sz="1825" i="true">
                <a:solidFill>
                  <a:srgbClr val="1D331D"/>
                </a:solidFill>
                <a:latin typeface="HK Grotesk Italics"/>
                <a:ea typeface="HK Grotesk Italics"/>
                <a:cs typeface="HK Grotesk Italics"/>
                <a:sym typeface="HK Grotesk Italics"/>
              </a:rPr>
              <a:t>Bijvoorbeeld door de de e-learning te stimuleren of uitleg te geven over wat zeggenschap inhoudt en oplevert.</a:t>
            </a:r>
            <a:r>
              <a:rPr lang="en-US" sz="1825" b="true">
                <a:solidFill>
                  <a:srgbClr val="1D331D"/>
                </a:solidFill>
                <a:latin typeface="HK Grotesk Bold"/>
                <a:ea typeface="HK Grotesk Bold"/>
                <a:cs typeface="HK Grotesk Bold"/>
                <a:sym typeface="HK Grotesk Bold"/>
              </a:rPr>
              <a:t> </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922137" y="2258280"/>
            <a:ext cx="5715726" cy="81144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De professionele raad of vertegenwoordiging van professionalsis zichtbaar en herkenbaar voor iedereen in de organisatie.​</a:t>
            </a:r>
          </a:p>
        </p:txBody>
      </p:sp>
      <p:sp>
        <p:nvSpPr>
          <p:cNvPr name="TextBox 5" id="5"/>
          <p:cNvSpPr txBox="true"/>
          <p:nvPr/>
        </p:nvSpPr>
        <p:spPr>
          <a:xfrm rot="0">
            <a:off x="1711615"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922137" y="1852560"/>
            <a:ext cx="5715726" cy="1622880"/>
          </a:xfrm>
          <a:prstGeom prst="rect">
            <a:avLst/>
          </a:prstGeom>
        </p:spPr>
        <p:txBody>
          <a:bodyPr anchor="t" rtlCol="false" tIns="0" lIns="0" bIns="0" rIns="0">
            <a:spAutoFit/>
          </a:bodyPr>
          <a:lstStyle/>
          <a:p>
            <a:pPr algn="ctr">
              <a:lnSpc>
                <a:spcPts val="2190"/>
              </a:lnSpc>
            </a:pPr>
            <a:r>
              <a:rPr lang="en-US" sz="1825" b="true">
                <a:solidFill>
                  <a:srgbClr val="1D331D"/>
                </a:solidFill>
                <a:latin typeface="HK Grotesk Bold"/>
                <a:ea typeface="HK Grotesk Bold"/>
                <a:cs typeface="HK Grotesk Bold"/>
                <a:sym typeface="HK Grotesk Bold"/>
              </a:rPr>
              <a:t>Leden van de professionele raad of vertegenwoordiging beschikken over de vaardigheden die ze nodig hebben om hun rol goed te vervullen.​</a:t>
            </a:r>
          </a:p>
          <a:p>
            <a:pPr algn="ctr">
              <a:lnSpc>
                <a:spcPts val="2190"/>
              </a:lnSpc>
            </a:pPr>
            <a:r>
              <a:rPr lang="en-US" sz="1825" b="true">
                <a:solidFill>
                  <a:srgbClr val="1D331D"/>
                </a:solidFill>
                <a:latin typeface="HK Grotesk Bold"/>
                <a:ea typeface="HK Grotesk Bold"/>
                <a:cs typeface="HK Grotesk Bold"/>
                <a:sym typeface="HK Grotesk Bold"/>
              </a:rPr>
              <a:t> </a:t>
            </a:r>
          </a:p>
          <a:p>
            <a:pPr algn="ctr">
              <a:lnSpc>
                <a:spcPts val="2190"/>
              </a:lnSpc>
            </a:pPr>
            <a:r>
              <a:rPr lang="en-US" sz="1825" i="true">
                <a:solidFill>
                  <a:srgbClr val="1D331D"/>
                </a:solidFill>
                <a:latin typeface="HK Grotesk Italics"/>
                <a:ea typeface="HK Grotesk Italics"/>
                <a:cs typeface="HK Grotesk Italics"/>
                <a:sym typeface="HK Grotesk Italics"/>
              </a:rPr>
              <a:t>Bijvoorbeeld op het gebied van beleidsadvisering, besluitvorming en gespreksvaardigheden.</a:t>
            </a:r>
          </a:p>
        </p:txBody>
      </p:sp>
      <p:sp>
        <p:nvSpPr>
          <p:cNvPr name="TextBox 5" id="5"/>
          <p:cNvSpPr txBox="true"/>
          <p:nvPr/>
        </p:nvSpPr>
        <p:spPr>
          <a:xfrm rot="0">
            <a:off x="1711616"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6" id="6"/>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8E3DD"/>
        </a:solidFill>
      </p:bgPr>
    </p:bg>
    <p:spTree>
      <p:nvGrpSpPr>
        <p:cNvPr id="1" name=""/>
        <p:cNvGrpSpPr/>
        <p:nvPr/>
      </p:nvGrpSpPr>
      <p:grpSpPr>
        <a:xfrm>
          <a:off x="0" y="0"/>
          <a:ext cx="0" cy="0"/>
          <a:chOff x="0" y="0"/>
          <a:chExt cx="0" cy="0"/>
        </a:xfrm>
      </p:grpSpPr>
      <p:grpSp>
        <p:nvGrpSpPr>
          <p:cNvPr name="Group 2" id="2"/>
          <p:cNvGrpSpPr/>
          <p:nvPr/>
        </p:nvGrpSpPr>
        <p:grpSpPr>
          <a:xfrm rot="0">
            <a:off x="358655" y="3110512"/>
            <a:ext cx="1716195" cy="1716195"/>
            <a:chOff x="0" y="0"/>
            <a:chExt cx="5535409" cy="5535409"/>
          </a:xfrm>
        </p:grpSpPr>
        <p:sp>
          <p:nvSpPr>
            <p:cNvPr name="Freeform 3" id="3"/>
            <p:cNvSpPr/>
            <p:nvPr/>
          </p:nvSpPr>
          <p:spPr>
            <a:xfrm flipH="false" flipV="false" rot="0">
              <a:off x="0" y="0"/>
              <a:ext cx="5535422" cy="5535422"/>
            </a:xfrm>
            <a:custGeom>
              <a:avLst/>
              <a:gdLst/>
              <a:ahLst/>
              <a:cxnLst/>
              <a:rect r="r" b="b" t="t" l="l"/>
              <a:pathLst>
                <a:path h="5535422" w="5535422">
                  <a:moveTo>
                    <a:pt x="0" y="0"/>
                  </a:moveTo>
                  <a:lnTo>
                    <a:pt x="5535422" y="0"/>
                  </a:lnTo>
                  <a:lnTo>
                    <a:pt x="5535422" y="5535422"/>
                  </a:lnTo>
                  <a:lnTo>
                    <a:pt x="0" y="5535422"/>
                  </a:lnTo>
                  <a:lnTo>
                    <a:pt x="0" y="0"/>
                  </a:lnTo>
                  <a:close/>
                </a:path>
              </a:pathLst>
            </a:custGeom>
            <a:blipFill>
              <a:blip r:embed="rId2"/>
              <a:stretch>
                <a:fillRect l="0" t="0" r="0" b="0"/>
              </a:stretch>
            </a:blipFill>
          </p:spPr>
        </p:sp>
      </p:grpSp>
      <p:sp>
        <p:nvSpPr>
          <p:cNvPr name="TextBox 4" id="4"/>
          <p:cNvSpPr txBox="true"/>
          <p:nvPr/>
        </p:nvSpPr>
        <p:spPr>
          <a:xfrm rot="0">
            <a:off x="1711616" y="985199"/>
            <a:ext cx="4136769" cy="435338"/>
          </a:xfrm>
          <a:prstGeom prst="rect">
            <a:avLst/>
          </a:prstGeom>
        </p:spPr>
        <p:txBody>
          <a:bodyPr anchor="t" rtlCol="false" tIns="0" lIns="0" bIns="0" rIns="0">
            <a:spAutoFit/>
          </a:bodyPr>
          <a:lstStyle/>
          <a:p>
            <a:pPr algn="ctr">
              <a:lnSpc>
                <a:spcPts val="3588"/>
              </a:lnSpc>
            </a:pPr>
            <a:r>
              <a:rPr lang="en-US" sz="2562" b="true">
                <a:solidFill>
                  <a:srgbClr val="DF3000"/>
                </a:solidFill>
                <a:latin typeface="Montserrat Bold"/>
                <a:ea typeface="Montserrat Bold"/>
                <a:cs typeface="Montserrat Bold"/>
                <a:sym typeface="Montserrat Bold"/>
              </a:rPr>
              <a:t>Basis op orde</a:t>
            </a:r>
          </a:p>
        </p:txBody>
      </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3E7F2"/>
        </a:solidFill>
      </p:bgPr>
    </p:bg>
    <p:spTree>
      <p:nvGrpSpPr>
        <p:cNvPr id="1" name=""/>
        <p:cNvGrpSpPr/>
        <p:nvPr/>
      </p:nvGrpSpPr>
      <p:grpSpPr>
        <a:xfrm>
          <a:off x="0" y="0"/>
          <a:ext cx="0" cy="0"/>
          <a:chOff x="0" y="0"/>
          <a:chExt cx="0" cy="0"/>
        </a:xfrm>
      </p:grpSpPr>
      <p:grpSp>
        <p:nvGrpSpPr>
          <p:cNvPr name="Group 2" id="2"/>
          <p:cNvGrpSpPr/>
          <p:nvPr/>
        </p:nvGrpSpPr>
        <p:grpSpPr>
          <a:xfrm rot="0">
            <a:off x="6515638" y="3220896"/>
            <a:ext cx="704427" cy="1569354"/>
            <a:chOff x="0" y="0"/>
            <a:chExt cx="2272055" cy="5061788"/>
          </a:xfrm>
        </p:grpSpPr>
        <p:sp>
          <p:nvSpPr>
            <p:cNvPr name="Freeform 3" id="3"/>
            <p:cNvSpPr/>
            <p:nvPr/>
          </p:nvSpPr>
          <p:spPr>
            <a:xfrm flipH="false" flipV="false" rot="0">
              <a:off x="0" y="0"/>
              <a:ext cx="2272030" cy="5061839"/>
            </a:xfrm>
            <a:custGeom>
              <a:avLst/>
              <a:gdLst/>
              <a:ahLst/>
              <a:cxnLst/>
              <a:rect r="r" b="b" t="t" l="l"/>
              <a:pathLst>
                <a:path h="5061839" w="2272030">
                  <a:moveTo>
                    <a:pt x="0" y="0"/>
                  </a:moveTo>
                  <a:lnTo>
                    <a:pt x="2272030" y="0"/>
                  </a:lnTo>
                  <a:lnTo>
                    <a:pt x="2272030" y="5061839"/>
                  </a:lnTo>
                  <a:lnTo>
                    <a:pt x="0" y="5061839"/>
                  </a:lnTo>
                  <a:lnTo>
                    <a:pt x="0" y="0"/>
                  </a:lnTo>
                  <a:close/>
                </a:path>
              </a:pathLst>
            </a:custGeom>
            <a:blipFill>
              <a:blip r:embed="rId2"/>
              <a:stretch>
                <a:fillRect l="0" t="0" r="-1" b="1"/>
              </a:stretch>
            </a:blipFill>
          </p:spPr>
        </p:sp>
      </p:grpSp>
      <p:sp>
        <p:nvSpPr>
          <p:cNvPr name="TextBox 4" id="4"/>
          <p:cNvSpPr txBox="true"/>
          <p:nvPr/>
        </p:nvSpPr>
        <p:spPr>
          <a:xfrm rot="0">
            <a:off x="251155" y="2341891"/>
            <a:ext cx="7057689" cy="606117"/>
          </a:xfrm>
          <a:prstGeom prst="rect">
            <a:avLst/>
          </a:prstGeom>
        </p:spPr>
        <p:txBody>
          <a:bodyPr anchor="t" rtlCol="false" tIns="0" lIns="0" bIns="0" rIns="0">
            <a:spAutoFit/>
          </a:bodyPr>
          <a:lstStyle/>
          <a:p>
            <a:pPr algn="ctr">
              <a:lnSpc>
                <a:spcPts val="2586"/>
              </a:lnSpc>
            </a:pPr>
            <a:r>
              <a:rPr lang="en-US" sz="1825" b="true">
                <a:solidFill>
                  <a:srgbClr val="000000"/>
                </a:solidFill>
                <a:latin typeface="HK Grotesk Bold"/>
                <a:ea typeface="HK Grotesk Bold"/>
                <a:cs typeface="HK Grotesk Bold"/>
                <a:sym typeface="HK Grotesk Bold"/>
              </a:rPr>
              <a:t>Zeggenschap is onderdeel van de visie en strategie van de organisatie.​</a:t>
            </a:r>
          </a:p>
        </p:txBody>
      </p:sp>
      <p:sp>
        <p:nvSpPr>
          <p:cNvPr name="Freeform 5" id="5"/>
          <p:cNvSpPr/>
          <p:nvPr/>
        </p:nvSpPr>
        <p:spPr>
          <a:xfrm flipH="false" flipV="false" rot="0">
            <a:off x="6256272" y="394738"/>
            <a:ext cx="1133376" cy="273422"/>
          </a:xfrm>
          <a:custGeom>
            <a:avLst/>
            <a:gdLst/>
            <a:ahLst/>
            <a:cxnLst/>
            <a:rect r="r" b="b" t="t" l="l"/>
            <a:pathLst>
              <a:path h="273422" w="1133376">
                <a:moveTo>
                  <a:pt x="0" y="0"/>
                </a:moveTo>
                <a:lnTo>
                  <a:pt x="1133376" y="0"/>
                </a:lnTo>
                <a:lnTo>
                  <a:pt x="1133376" y="273422"/>
                </a:lnTo>
                <a:lnTo>
                  <a:pt x="0" y="2734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6" id="6"/>
          <p:cNvSpPr txBox="true"/>
          <p:nvPr/>
        </p:nvSpPr>
        <p:spPr>
          <a:xfrm rot="0">
            <a:off x="1423528" y="739695"/>
            <a:ext cx="4712943" cy="888150"/>
          </a:xfrm>
          <a:prstGeom prst="rect">
            <a:avLst/>
          </a:prstGeom>
        </p:spPr>
        <p:txBody>
          <a:bodyPr anchor="t" rtlCol="false" tIns="0" lIns="0" bIns="0" rIns="0">
            <a:spAutoFit/>
          </a:bodyPr>
          <a:lstStyle/>
          <a:p>
            <a:pPr algn="ctr">
              <a:lnSpc>
                <a:spcPts val="3588"/>
              </a:lnSpc>
            </a:pPr>
            <a:r>
              <a:rPr lang="en-US" sz="2562" b="true">
                <a:solidFill>
                  <a:srgbClr val="7D4B70"/>
                </a:solidFill>
                <a:latin typeface="Montserrat Bold"/>
                <a:ea typeface="Montserrat Bold"/>
                <a:cs typeface="Montserrat Bold"/>
                <a:sym typeface="Montserrat Bold"/>
              </a:rPr>
              <a:t>Zeggenschap ontwikkelen, inrichten en borgen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A0CB59E572214FBF0DEC7797546114" ma:contentTypeVersion="18" ma:contentTypeDescription="Een nieuw document maken." ma:contentTypeScope="" ma:versionID="a3daaec21a507bf538891e61b2e8be62">
  <xsd:schema xmlns:xsd="http://www.w3.org/2001/XMLSchema" xmlns:xs="http://www.w3.org/2001/XMLSchema" xmlns:p="http://schemas.microsoft.com/office/2006/metadata/properties" xmlns:ns2="2f7ff9a1-1626-49da-bbd1-823275619a32" xmlns:ns3="8cfe68cd-e9d2-42cf-8859-39969eb842b0" targetNamespace="http://schemas.microsoft.com/office/2006/metadata/properties" ma:root="true" ma:fieldsID="9a6cca415ba886831397b6889a0119b2" ns2:_="" ns3:_="">
    <xsd:import namespace="2f7ff9a1-1626-49da-bbd1-823275619a32"/>
    <xsd:import namespace="8cfe68cd-e9d2-42cf-8859-39969eb842b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AutoKeyPoints" minOccurs="0"/>
                <xsd:element ref="ns2:MediaServiceKeyPoint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7ff9a1-1626-49da-bbd1-823275619a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76365aed-0c5b-45ed-bf5f-637d18e5b050"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fe68cd-e9d2-42cf-8859-39969eb842b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2da6438-2162-490a-bb17-ffdc0b9a1a75}" ma:internalName="TaxCatchAll" ma:showField="CatchAllData" ma:web="8cfe68cd-e9d2-42cf-8859-39969eb842b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7ff9a1-1626-49da-bbd1-823275619a32">
      <Terms xmlns="http://schemas.microsoft.com/office/infopath/2007/PartnerControls"/>
    </lcf76f155ced4ddcb4097134ff3c332f>
    <TaxCatchAll xmlns="8cfe68cd-e9d2-42cf-8859-39969eb842b0" xsi:nil="true"/>
  </documentManagement>
</p:properties>
</file>

<file path=customXml/itemProps1.xml><?xml version="1.0" encoding="utf-8"?>
<ds:datastoreItem xmlns:ds="http://schemas.openxmlformats.org/officeDocument/2006/customXml" ds:itemID="{EC8E86CA-A2C1-41EF-BAA3-BBF0025F4950}"/>
</file>

<file path=customXml/itemProps2.xml><?xml version="1.0" encoding="utf-8"?>
<ds:datastoreItem xmlns:ds="http://schemas.openxmlformats.org/officeDocument/2006/customXml" ds:itemID="{B48FC277-055E-4966-99C9-83814B8C657B}"/>
</file>

<file path=customXml/itemProps3.xml><?xml version="1.0" encoding="utf-8"?>
<ds:datastoreItem xmlns:ds="http://schemas.openxmlformats.org/officeDocument/2006/customXml" ds:itemID="{F7BC2EA7-66D7-4B1B-ABE8-8A0103E6EF81}"/>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Websiteversie -  Drie, twee, een... focus KAARTJES .pptx (210 x 148 mm)</dc:title>
  <cp:revision>1</cp:revision>
  <dcterms:created xsi:type="dcterms:W3CDTF">2006-08-16T00:00:00Z</dcterms:created>
  <dcterms:modified xsi:type="dcterms:W3CDTF">2011-08-01T06:04:30Z</dcterms:modified>
  <dc:identifier>DAHLnanbyzQ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0x01010096A0CB59E572214FBF0DEC7797546114</vt:lpwstr>
  </property>
</Properties>
</file>