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81" r:id="rId3"/>
    <p:sldId id="282" r:id="rId4"/>
    <p:sldId id="289" r:id="rId5"/>
    <p:sldId id="290" r:id="rId6"/>
    <p:sldId id="272" r:id="rId7"/>
    <p:sldId id="288" r:id="rId8"/>
    <p:sldId id="280" r:id="rId9"/>
    <p:sldId id="287" r:id="rId10"/>
    <p:sldId id="274" r:id="rId11"/>
    <p:sldId id="283" r:id="rId12"/>
    <p:sldId id="278" r:id="rId13"/>
    <p:sldId id="27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0"/>
  </p:normalViewPr>
  <p:slideViewPr>
    <p:cSldViewPr snapToGrid="0">
      <p:cViewPr varScale="1">
        <p:scale>
          <a:sx n="114" d="100"/>
          <a:sy n="114" d="100"/>
        </p:scale>
        <p:origin x="5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0T12:48:20.188"/>
    </inkml:context>
    <inkml:brush xml:id="br0">
      <inkml:brushProperty name="width" value="0.035" units="cm"/>
      <inkml:brushProperty name="height" value="0.03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anken Grotesk" pitchFamily="2" charset="77"/>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anken Grotesk" pitchFamily="2" charset="77"/>
              </a:defRPr>
            </a:lvl1pPr>
          </a:lstStyle>
          <a:p>
            <a:fld id="{406A5DD9-6FB8-FA4E-A1E3-A9DFCD06789C}" type="datetimeFigureOut">
              <a:rPr lang="nl-NL" smtClean="0"/>
              <a:pPr/>
              <a:t>02-06-2026</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anken Grotesk" pitchFamily="2" charset="77"/>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anken Grotesk" pitchFamily="2" charset="77"/>
              </a:defRPr>
            </a:lvl1pPr>
          </a:lstStyle>
          <a:p>
            <a:fld id="{76BFB2CF-DD93-FD43-BAAE-23AB0FDE120E}" type="slidenum">
              <a:rPr lang="nl-NL" smtClean="0"/>
              <a:pPr/>
              <a:t>‹nr.›</a:t>
            </a:fld>
            <a:endParaRPr lang="nl-NL" dirty="0"/>
          </a:p>
        </p:txBody>
      </p:sp>
    </p:spTree>
    <p:extLst>
      <p:ext uri="{BB962C8B-B14F-4D97-AF65-F5344CB8AC3E}">
        <p14:creationId xmlns:p14="http://schemas.microsoft.com/office/powerpoint/2010/main" val="157333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anken Grotesk" pitchFamily="2" charset="77"/>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4A29A3F8-8757-A87F-54B5-C88F16E29633}"/>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62D6F36F-DFAD-3F1D-DFFA-E0004EA561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52" name="Google Shape;52;p:notes">
            <a:extLst>
              <a:ext uri="{FF2B5EF4-FFF2-40B4-BE49-F238E27FC236}">
                <a16:creationId xmlns:a16="http://schemas.microsoft.com/office/drawing/2014/main" id="{78485A57-96FB-B562-74AB-834E100A02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 </a:t>
            </a:r>
            <a:endParaRPr dirty="0"/>
          </a:p>
        </p:txBody>
      </p:sp>
    </p:spTree>
    <p:extLst>
      <p:ext uri="{BB962C8B-B14F-4D97-AF65-F5344CB8AC3E}">
        <p14:creationId xmlns:p14="http://schemas.microsoft.com/office/powerpoint/2010/main" val="177774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5A088BD8-344D-9D5B-CC40-98DCE247A6BA}"/>
            </a:ext>
          </a:extLst>
        </p:cNvPr>
        <p:cNvGrpSpPr/>
        <p:nvPr/>
      </p:nvGrpSpPr>
      <p:grpSpPr>
        <a:xfrm>
          <a:off x="0" y="0"/>
          <a:ext cx="0" cy="0"/>
          <a:chOff x="0" y="0"/>
          <a:chExt cx="0" cy="0"/>
        </a:xfrm>
      </p:grpSpPr>
      <p:sp>
        <p:nvSpPr>
          <p:cNvPr id="128" name="Google Shape;128;g3d5447a5231_0_28:notes">
            <a:extLst>
              <a:ext uri="{FF2B5EF4-FFF2-40B4-BE49-F238E27FC236}">
                <a16:creationId xmlns:a16="http://schemas.microsoft.com/office/drawing/2014/main" id="{22BCDEA9-0FAF-7FEE-5898-6722BB396E9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latin typeface="Arial" panose="020B0604020202020204" pitchFamily="34" charset="0"/>
                <a:cs typeface="Arial" panose="020B0604020202020204" pitchFamily="34" charset="0"/>
              </a:rPr>
              <a:t> </a:t>
            </a:r>
            <a:endParaRPr dirty="0"/>
          </a:p>
        </p:txBody>
      </p:sp>
      <p:sp>
        <p:nvSpPr>
          <p:cNvPr id="129" name="Google Shape;129;g3d5447a5231_0_28:notes">
            <a:extLst>
              <a:ext uri="{FF2B5EF4-FFF2-40B4-BE49-F238E27FC236}">
                <a16:creationId xmlns:a16="http://schemas.microsoft.com/office/drawing/2014/main" id="{CE92BF0E-2C58-4AA6-2188-4F6C7804197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l-NL"/>
          </a:p>
        </p:txBody>
      </p:sp>
    </p:spTree>
    <p:extLst>
      <p:ext uri="{BB962C8B-B14F-4D97-AF65-F5344CB8AC3E}">
        <p14:creationId xmlns:p14="http://schemas.microsoft.com/office/powerpoint/2010/main" val="191215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2F738C60-49F2-3240-3E12-6FC87BC7CF03}"/>
            </a:ext>
          </a:extLst>
        </p:cNvPr>
        <p:cNvGrpSpPr/>
        <p:nvPr/>
      </p:nvGrpSpPr>
      <p:grpSpPr>
        <a:xfrm>
          <a:off x="0" y="0"/>
          <a:ext cx="0" cy="0"/>
          <a:chOff x="0" y="0"/>
          <a:chExt cx="0" cy="0"/>
        </a:xfrm>
      </p:grpSpPr>
      <p:sp>
        <p:nvSpPr>
          <p:cNvPr id="184" name="Google Shape;184;p19:notes">
            <a:extLst>
              <a:ext uri="{FF2B5EF4-FFF2-40B4-BE49-F238E27FC236}">
                <a16:creationId xmlns:a16="http://schemas.microsoft.com/office/drawing/2014/main" id="{9F2EE2C7-79C8-4C08-E535-D70C102ECEB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1200"/>
              </a:spcBef>
              <a:buClr>
                <a:schemeClr val="dk1"/>
              </a:buClr>
              <a:buNone/>
            </a:pPr>
            <a:r>
              <a:rPr lang="nl-NL" dirty="0">
                <a:latin typeface="Arial" panose="020B0604020202020204" pitchFamily="34" charset="0"/>
                <a:cs typeface="Arial" panose="020B0604020202020204" pitchFamily="34" charset="0"/>
              </a:rPr>
              <a:t> </a:t>
            </a:r>
            <a:endParaRPr lang="nl-NL" dirty="0"/>
          </a:p>
        </p:txBody>
      </p:sp>
      <p:sp>
        <p:nvSpPr>
          <p:cNvPr id="185" name="Google Shape;185;p19:notes">
            <a:extLst>
              <a:ext uri="{FF2B5EF4-FFF2-40B4-BE49-F238E27FC236}">
                <a16:creationId xmlns:a16="http://schemas.microsoft.com/office/drawing/2014/main" id="{C558A066-82DA-3D29-C277-03B7F786BD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l-NL"/>
          </a:p>
        </p:txBody>
      </p:sp>
    </p:spTree>
    <p:extLst>
      <p:ext uri="{BB962C8B-B14F-4D97-AF65-F5344CB8AC3E}">
        <p14:creationId xmlns:p14="http://schemas.microsoft.com/office/powerpoint/2010/main" val="123945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d39c42dbc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l-NL"/>
          </a:p>
        </p:txBody>
      </p:sp>
      <p:sp>
        <p:nvSpPr>
          <p:cNvPr id="198" name="Google Shape;198;g3d39c42dbca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dirty="0">
                <a:latin typeface="Arial" panose="020B0604020202020204" pitchFamily="34" charset="0"/>
                <a:cs typeface="Arial" panose="020B0604020202020204" pitchFamily="34" charset="0"/>
              </a:rPr>
              <a:t> </a:t>
            </a:r>
            <a:endParaRPr lang="nl-NL" dirty="0"/>
          </a:p>
        </p:txBody>
      </p:sp>
      <p:sp>
        <p:nvSpPr>
          <p:cNvPr id="199" name="Google Shape;199;g3d39c42dbca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Hanken Grotesk" pitchFamily="2" charset="77"/>
                <a:ea typeface="+mn-ea"/>
                <a:cs typeface="+mn-cs"/>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400" b="0" i="0" u="none" strike="noStrike" kern="0" cap="none" spc="0" normalizeH="0" baseline="0" noProof="0" dirty="0">
              <a:ln>
                <a:noFill/>
              </a:ln>
              <a:solidFill>
                <a:srgbClr val="000000"/>
              </a:solidFill>
              <a:effectLst/>
              <a:uLnTx/>
              <a:uFillTx/>
              <a:latin typeface="Hanken Grotesk" pitchFamily="2" charset="77"/>
              <a:ea typeface="+mn-ea"/>
              <a:cs typeface="+mn-cs"/>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cd46e74f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58" name="Google Shape;58;g3cd46e74f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5DAC1A34-2FE9-6390-89FF-17BC47CA54CD}"/>
            </a:ext>
          </a:extLst>
        </p:cNvPr>
        <p:cNvGrpSpPr/>
        <p:nvPr/>
      </p:nvGrpSpPr>
      <p:grpSpPr>
        <a:xfrm>
          <a:off x="0" y="0"/>
          <a:ext cx="0" cy="0"/>
          <a:chOff x="0" y="0"/>
          <a:chExt cx="0" cy="0"/>
        </a:xfrm>
      </p:grpSpPr>
      <p:sp>
        <p:nvSpPr>
          <p:cNvPr id="128" name="Google Shape;128;g3d5447a5231_0_28:notes">
            <a:extLst>
              <a:ext uri="{FF2B5EF4-FFF2-40B4-BE49-F238E27FC236}">
                <a16:creationId xmlns:a16="http://schemas.microsoft.com/office/drawing/2014/main" id="{74E5BDA9-67D1-355E-6282-EA9DCBA671F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latin typeface="Arial" panose="020B0604020202020204" pitchFamily="34" charset="0"/>
                <a:cs typeface="Arial" panose="020B0604020202020204" pitchFamily="34" charset="0"/>
              </a:rPr>
              <a:t> </a:t>
            </a:r>
            <a:endParaRPr dirty="0"/>
          </a:p>
        </p:txBody>
      </p:sp>
      <p:sp>
        <p:nvSpPr>
          <p:cNvPr id="129" name="Google Shape;129;g3d5447a5231_0_28:notes">
            <a:extLst>
              <a:ext uri="{FF2B5EF4-FFF2-40B4-BE49-F238E27FC236}">
                <a16:creationId xmlns:a16="http://schemas.microsoft.com/office/drawing/2014/main" id="{2C5B7D2B-8551-FE0C-DE5A-43CAC0059E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l-NL"/>
          </a:p>
        </p:txBody>
      </p:sp>
    </p:spTree>
    <p:extLst>
      <p:ext uri="{BB962C8B-B14F-4D97-AF65-F5344CB8AC3E}">
        <p14:creationId xmlns:p14="http://schemas.microsoft.com/office/powerpoint/2010/main" val="30536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5CA44355-796B-3B77-AFBF-7A78B3AF03C0}"/>
            </a:ext>
          </a:extLst>
        </p:cNvPr>
        <p:cNvGrpSpPr/>
        <p:nvPr/>
      </p:nvGrpSpPr>
      <p:grpSpPr>
        <a:xfrm>
          <a:off x="0" y="0"/>
          <a:ext cx="0" cy="0"/>
          <a:chOff x="0" y="0"/>
          <a:chExt cx="0" cy="0"/>
        </a:xfrm>
      </p:grpSpPr>
      <p:sp>
        <p:nvSpPr>
          <p:cNvPr id="134" name="Google Shape;134;p3:notes">
            <a:extLst>
              <a:ext uri="{FF2B5EF4-FFF2-40B4-BE49-F238E27FC236}">
                <a16:creationId xmlns:a16="http://schemas.microsoft.com/office/drawing/2014/main" id="{FDB84346-A04D-0004-BE62-98FA1592F3F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dirty="0">
                <a:latin typeface="Arial" panose="020B0604020202020204" pitchFamily="34" charset="0"/>
                <a:cs typeface="Arial" panose="020B0604020202020204" pitchFamily="34" charset="0"/>
              </a:rPr>
              <a:t> </a:t>
            </a:r>
            <a:endParaRPr lang="nl-NL" dirty="0"/>
          </a:p>
        </p:txBody>
      </p:sp>
      <p:sp>
        <p:nvSpPr>
          <p:cNvPr id="135" name="Google Shape;135;p3:notes">
            <a:extLst>
              <a:ext uri="{FF2B5EF4-FFF2-40B4-BE49-F238E27FC236}">
                <a16:creationId xmlns:a16="http://schemas.microsoft.com/office/drawing/2014/main" id="{82EDE7A5-18AA-2634-8BD5-F624FB3D16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l-NL"/>
          </a:p>
        </p:txBody>
      </p:sp>
    </p:spTree>
    <p:extLst>
      <p:ext uri="{BB962C8B-B14F-4D97-AF65-F5344CB8AC3E}">
        <p14:creationId xmlns:p14="http://schemas.microsoft.com/office/powerpoint/2010/main" val="58608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dirty="0">
                <a:latin typeface="Arial" panose="020B0604020202020204" pitchFamily="34" charset="0"/>
                <a:cs typeface="Arial" panose="020B0604020202020204" pitchFamily="34" charset="0"/>
              </a:rPr>
              <a:t> </a:t>
            </a:r>
            <a:endParaRPr lang="nl-NL" dirty="0"/>
          </a:p>
        </p:txBody>
      </p:sp>
      <p:sp>
        <p:nvSpPr>
          <p:cNvPr id="161" name="Google Shape;1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F276E433-53B1-1E20-B8AC-9B343FE7E5D6}"/>
            </a:ext>
          </a:extLst>
        </p:cNvPr>
        <p:cNvGrpSpPr/>
        <p:nvPr/>
      </p:nvGrpSpPr>
      <p:grpSpPr>
        <a:xfrm>
          <a:off x="0" y="0"/>
          <a:ext cx="0" cy="0"/>
          <a:chOff x="0" y="0"/>
          <a:chExt cx="0" cy="0"/>
        </a:xfrm>
      </p:grpSpPr>
      <p:sp>
        <p:nvSpPr>
          <p:cNvPr id="128" name="Google Shape;128;g3d5447a5231_0_28:notes">
            <a:extLst>
              <a:ext uri="{FF2B5EF4-FFF2-40B4-BE49-F238E27FC236}">
                <a16:creationId xmlns:a16="http://schemas.microsoft.com/office/drawing/2014/main" id="{6BB510AF-1339-A781-65CF-0D55525F0D1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latin typeface="Arial" panose="020B0604020202020204" pitchFamily="34" charset="0"/>
                <a:cs typeface="Arial" panose="020B0604020202020204" pitchFamily="34" charset="0"/>
              </a:rPr>
              <a:t> </a:t>
            </a:r>
            <a:endParaRPr dirty="0"/>
          </a:p>
        </p:txBody>
      </p:sp>
      <p:sp>
        <p:nvSpPr>
          <p:cNvPr id="129" name="Google Shape;129;g3d5447a5231_0_28:notes">
            <a:extLst>
              <a:ext uri="{FF2B5EF4-FFF2-40B4-BE49-F238E27FC236}">
                <a16:creationId xmlns:a16="http://schemas.microsoft.com/office/drawing/2014/main" id="{4F4A3BCF-A41D-652D-E059-12B47C2D9A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l-NL"/>
          </a:p>
        </p:txBody>
      </p:sp>
    </p:spTree>
    <p:extLst>
      <p:ext uri="{BB962C8B-B14F-4D97-AF65-F5344CB8AC3E}">
        <p14:creationId xmlns:p14="http://schemas.microsoft.com/office/powerpoint/2010/main" val="377883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d5c1eaab6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dirty="0">
                <a:latin typeface="Arial" panose="020B0604020202020204" pitchFamily="34" charset="0"/>
                <a:cs typeface="Arial" panose="020B0604020202020204" pitchFamily="34" charset="0"/>
              </a:rPr>
              <a:t> </a:t>
            </a:r>
            <a:endParaRPr lang="nl-NL" dirty="0"/>
          </a:p>
        </p:txBody>
      </p:sp>
      <p:sp>
        <p:nvSpPr>
          <p:cNvPr id="105" name="Google Shape;105;g3d5c1eaab6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4C03CFA0-F1D8-AAE2-4278-BBA624A0DF0F}"/>
            </a:ext>
          </a:extLst>
        </p:cNvPr>
        <p:cNvGrpSpPr/>
        <p:nvPr/>
      </p:nvGrpSpPr>
      <p:grpSpPr>
        <a:xfrm>
          <a:off x="0" y="0"/>
          <a:ext cx="0" cy="0"/>
          <a:chOff x="0" y="0"/>
          <a:chExt cx="0" cy="0"/>
        </a:xfrm>
      </p:grpSpPr>
      <p:sp>
        <p:nvSpPr>
          <p:cNvPr id="128" name="Google Shape;128;g3d5447a5231_0_28:notes">
            <a:extLst>
              <a:ext uri="{FF2B5EF4-FFF2-40B4-BE49-F238E27FC236}">
                <a16:creationId xmlns:a16="http://schemas.microsoft.com/office/drawing/2014/main" id="{206B9E1D-8017-3E0F-4854-4EB172CC104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latin typeface="Arial" panose="020B0604020202020204" pitchFamily="34" charset="0"/>
                <a:cs typeface="Arial" panose="020B0604020202020204" pitchFamily="34" charset="0"/>
              </a:rPr>
              <a:t> </a:t>
            </a:r>
            <a:endParaRPr dirty="0"/>
          </a:p>
        </p:txBody>
      </p:sp>
      <p:sp>
        <p:nvSpPr>
          <p:cNvPr id="129" name="Google Shape;129;g3d5447a5231_0_28:notes">
            <a:extLst>
              <a:ext uri="{FF2B5EF4-FFF2-40B4-BE49-F238E27FC236}">
                <a16:creationId xmlns:a16="http://schemas.microsoft.com/office/drawing/2014/main" id="{7631806E-26F4-F907-7BAD-54CA3CD46E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l-NL"/>
          </a:p>
        </p:txBody>
      </p:sp>
    </p:spTree>
    <p:extLst>
      <p:ext uri="{BB962C8B-B14F-4D97-AF65-F5344CB8AC3E}">
        <p14:creationId xmlns:p14="http://schemas.microsoft.com/office/powerpoint/2010/main" val="75688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dirty="0">
                <a:latin typeface="Arial" panose="020B0604020202020204" pitchFamily="34" charset="0"/>
                <a:cs typeface="Arial" panose="020B0604020202020204" pitchFamily="34" charset="0"/>
              </a:rPr>
              <a:t> </a:t>
            </a:r>
            <a:endParaRPr lang="nl-NL" dirty="0"/>
          </a:p>
        </p:txBody>
      </p:sp>
      <p:sp>
        <p:nvSpPr>
          <p:cNvPr id="173" name="Google Shape;1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B9F6B-F497-C504-67F0-87A5878BE9F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42930AF-55DA-CC53-1A73-A677A2E41E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3194104-698B-5B71-B48F-61DEA483DEF9}"/>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5" name="Tijdelijke aanduiding voor voettekst 4">
            <a:extLst>
              <a:ext uri="{FF2B5EF4-FFF2-40B4-BE49-F238E27FC236}">
                <a16:creationId xmlns:a16="http://schemas.microsoft.com/office/drawing/2014/main" id="{390FB8BA-1731-83AE-0BAA-2BCE907CCA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C473C3-091F-4016-1B95-EC297BB6DCD3}"/>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27889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62C6E-684F-2CED-4D00-3141391414A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BA4BF5D-1105-AE82-31DC-61F5BD20024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F5CBC88-A7D7-49BC-A672-D8017B97A2A3}"/>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5" name="Tijdelijke aanduiding voor voettekst 4">
            <a:extLst>
              <a:ext uri="{FF2B5EF4-FFF2-40B4-BE49-F238E27FC236}">
                <a16:creationId xmlns:a16="http://schemas.microsoft.com/office/drawing/2014/main" id="{5CDBD018-5A1A-3AAC-F07A-4898BF1D8A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531CE6-F04C-A617-A5FD-74F0231E4E6E}"/>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291193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E3A4AE0-8047-C64F-DC7C-2098F449322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C25C345-CBEA-D790-1DED-6496D4F899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807BC4-78EA-37FE-1451-1C0021CCF7EB}"/>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5" name="Tijdelijke aanduiding voor voettekst 4">
            <a:extLst>
              <a:ext uri="{FF2B5EF4-FFF2-40B4-BE49-F238E27FC236}">
                <a16:creationId xmlns:a16="http://schemas.microsoft.com/office/drawing/2014/main" id="{52825AD9-7DC1-30BB-575E-1A9F6A09F5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54EAFE-4E22-0FCD-6875-780DB278E43D}"/>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97287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39204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695140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58713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68211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558611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048433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91390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7948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FB183-4DFB-8F0A-3068-E7C78CCEAF7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ACE00FC-8BDF-8151-68E7-28F13A79DC1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1A4B37-59BD-674A-6177-AF38E9CF2F35}"/>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5" name="Tijdelijke aanduiding voor voettekst 4">
            <a:extLst>
              <a:ext uri="{FF2B5EF4-FFF2-40B4-BE49-F238E27FC236}">
                <a16:creationId xmlns:a16="http://schemas.microsoft.com/office/drawing/2014/main" id="{6F1EAA93-0F4B-E23A-12E5-871DA01C11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374BCB-CF4A-FA6F-2FF0-51BB15D7DFB9}"/>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3791377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377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773367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lvl1pPr>
              <a:defRPr b="0" i="0">
                <a:latin typeface="Hanken Grotesk" pitchFamily="2" charset="77"/>
              </a:defRPr>
            </a:lvl1p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187948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atin typeface="Hanken Grotesk" pitchFamily="2" charset="77"/>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b="0" i="0">
                <a:latin typeface="Hanken Grotesk" pitchFamily="2" charset="77"/>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dirty="0"/>
          </a:p>
        </p:txBody>
      </p:sp>
    </p:spTree>
    <p:extLst>
      <p:ext uri="{BB962C8B-B14F-4D97-AF65-F5344CB8AC3E}">
        <p14:creationId xmlns:p14="http://schemas.microsoft.com/office/powerpoint/2010/main" val="3449362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kst" userDrawn="1">
  <p:cSld name="Tekst">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281995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DAB46-35B0-8D76-D8FF-720B2C13589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682A77D-58B1-5C91-D7FA-2200F68EC9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ECC9060-445B-3DC2-B287-AC8137AC32DD}"/>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5" name="Tijdelijke aanduiding voor voettekst 4">
            <a:extLst>
              <a:ext uri="{FF2B5EF4-FFF2-40B4-BE49-F238E27FC236}">
                <a16:creationId xmlns:a16="http://schemas.microsoft.com/office/drawing/2014/main" id="{79AB545C-5672-998A-8EAC-64672B109A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A48C94-FAED-E3C7-8366-AACA5139B26C}"/>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119460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DBF83-4163-8C98-8D5A-4D6B6290B9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B02F4F0-62EA-6DD2-DCAF-A5305556493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B5DEEE-5308-4F81-217A-711622486CB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799CD67-DC10-F6A1-9EA5-0512134EF8D2}"/>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6" name="Tijdelijke aanduiding voor voettekst 5">
            <a:extLst>
              <a:ext uri="{FF2B5EF4-FFF2-40B4-BE49-F238E27FC236}">
                <a16:creationId xmlns:a16="http://schemas.microsoft.com/office/drawing/2014/main" id="{2AEC6C4B-60D7-9A03-A7A0-23202046591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78475B6-0802-5DD4-4D15-2DE150D876BE}"/>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126060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88ED6-EA64-47F1-B686-A79E5FF4669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6898ADB-EF66-E717-BE0C-DA1C71866E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D7E7964-2B0D-8D70-EF73-641BC1824CD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8338610-5473-FCE9-608F-4995C9242F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EE2B30-06AD-65E5-2C23-54257D2B4C2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06BAE15-3393-15D2-6930-863C719F80B9}"/>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8" name="Tijdelijke aanduiding voor voettekst 7">
            <a:extLst>
              <a:ext uri="{FF2B5EF4-FFF2-40B4-BE49-F238E27FC236}">
                <a16:creationId xmlns:a16="http://schemas.microsoft.com/office/drawing/2014/main" id="{E515B631-285D-2384-4F48-C4B3DFC0B82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4871763-5981-8FC9-99E5-6F71E289F6E6}"/>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14693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30839-98A0-B66B-37BA-BEE67EAEF76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9B3C987-CC24-B29B-4C7B-FD481AB97492}"/>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4" name="Tijdelijke aanduiding voor voettekst 3">
            <a:extLst>
              <a:ext uri="{FF2B5EF4-FFF2-40B4-BE49-F238E27FC236}">
                <a16:creationId xmlns:a16="http://schemas.microsoft.com/office/drawing/2014/main" id="{5376C00E-92DB-9C43-EC15-66C48FDBC88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953BC66-5385-035F-A0AA-F0309F6C4192}"/>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196605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2249859-4597-1613-363C-3D482FEA8BB9}"/>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3" name="Tijdelijke aanduiding voor voettekst 2">
            <a:extLst>
              <a:ext uri="{FF2B5EF4-FFF2-40B4-BE49-F238E27FC236}">
                <a16:creationId xmlns:a16="http://schemas.microsoft.com/office/drawing/2014/main" id="{7D378B44-270F-5E3B-6DB8-336A21D48CD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9827EA0-C39F-523A-1A95-0C295464502D}"/>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15967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E96B6-47A5-2D49-717F-E9CB88EC04E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CB23C0C-BE43-130A-C2B0-D8C7E8F63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A17A1DA-286E-1819-EEF4-B46AA6160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90B6778-55AE-08E4-C3D5-9222EEB2D7AA}"/>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6" name="Tijdelijke aanduiding voor voettekst 5">
            <a:extLst>
              <a:ext uri="{FF2B5EF4-FFF2-40B4-BE49-F238E27FC236}">
                <a16:creationId xmlns:a16="http://schemas.microsoft.com/office/drawing/2014/main" id="{657883D0-5AA5-7858-8A37-5D96FC48CA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D9CD9D-DB2F-E74E-D0E9-9D1FAC1F14C5}"/>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343907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4BBCE-43CD-9C19-90A3-19F9D795263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A4864A3-A87D-1B05-994B-950383207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F786C0D-E2AF-8F71-FD59-687F818EA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1A2D56C-4D20-3980-9527-7D6D84C4D6DA}"/>
              </a:ext>
            </a:extLst>
          </p:cNvPr>
          <p:cNvSpPr>
            <a:spLocks noGrp="1"/>
          </p:cNvSpPr>
          <p:nvPr>
            <p:ph type="dt" sz="half" idx="10"/>
          </p:nvPr>
        </p:nvSpPr>
        <p:spPr/>
        <p:txBody>
          <a:bodyPr/>
          <a:lstStyle/>
          <a:p>
            <a:fld id="{C5511768-4F2E-E04E-B711-B38C15332CC6}" type="datetimeFigureOut">
              <a:rPr lang="nl-NL" smtClean="0"/>
              <a:t>02-06-2026</a:t>
            </a:fld>
            <a:endParaRPr lang="nl-NL"/>
          </a:p>
        </p:txBody>
      </p:sp>
      <p:sp>
        <p:nvSpPr>
          <p:cNvPr id="6" name="Tijdelijke aanduiding voor voettekst 5">
            <a:extLst>
              <a:ext uri="{FF2B5EF4-FFF2-40B4-BE49-F238E27FC236}">
                <a16:creationId xmlns:a16="http://schemas.microsoft.com/office/drawing/2014/main" id="{79A5BAE8-0C8F-CBB9-51B5-0FB3FBDA55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926FE10-76A2-F5C3-3A6B-1BDFBDE80121}"/>
              </a:ext>
            </a:extLst>
          </p:cNvPr>
          <p:cNvSpPr>
            <a:spLocks noGrp="1"/>
          </p:cNvSpPr>
          <p:nvPr>
            <p:ph type="sldNum" sz="quarter" idx="12"/>
          </p:nvPr>
        </p:nvSpPr>
        <p:spPr/>
        <p:txBody>
          <a:bodyPr/>
          <a:lstStyle/>
          <a:p>
            <a:fld id="{4413758E-26DD-9B45-A092-8DD85A8F8870}" type="slidenum">
              <a:rPr lang="nl-NL" smtClean="0"/>
              <a:t>‹nr.›</a:t>
            </a:fld>
            <a:endParaRPr lang="nl-NL"/>
          </a:p>
        </p:txBody>
      </p:sp>
    </p:spTree>
    <p:extLst>
      <p:ext uri="{BB962C8B-B14F-4D97-AF65-F5344CB8AC3E}">
        <p14:creationId xmlns:p14="http://schemas.microsoft.com/office/powerpoint/2010/main" val="271300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5B5B8DA-B905-D5FC-227C-7DC214666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05CFC9F-10C0-2CD5-9082-8659648FD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086A89B-3569-DCD4-2EB3-5E157A101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Hanken Grotesk" pitchFamily="2" charset="77"/>
              </a:defRPr>
            </a:lvl1pPr>
          </a:lstStyle>
          <a:p>
            <a:fld id="{C5511768-4F2E-E04E-B711-B38C15332CC6}" type="datetimeFigureOut">
              <a:rPr lang="nl-NL" smtClean="0"/>
              <a:pPr/>
              <a:t>02-06-2026</a:t>
            </a:fld>
            <a:endParaRPr lang="nl-NL" dirty="0"/>
          </a:p>
        </p:txBody>
      </p:sp>
      <p:sp>
        <p:nvSpPr>
          <p:cNvPr id="5" name="Tijdelijke aanduiding voor voettekst 4">
            <a:extLst>
              <a:ext uri="{FF2B5EF4-FFF2-40B4-BE49-F238E27FC236}">
                <a16:creationId xmlns:a16="http://schemas.microsoft.com/office/drawing/2014/main" id="{4E733157-26F7-F432-D510-580796FB0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Hanken Grotesk" pitchFamily="2" charset="77"/>
              </a:defRPr>
            </a:lvl1pPr>
          </a:lstStyle>
          <a:p>
            <a:endParaRPr lang="nl-NL" dirty="0"/>
          </a:p>
        </p:txBody>
      </p:sp>
      <p:sp>
        <p:nvSpPr>
          <p:cNvPr id="6" name="Tijdelijke aanduiding voor dianummer 5">
            <a:extLst>
              <a:ext uri="{FF2B5EF4-FFF2-40B4-BE49-F238E27FC236}">
                <a16:creationId xmlns:a16="http://schemas.microsoft.com/office/drawing/2014/main" id="{0F9E04BA-41CB-AB08-373F-3C8266460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Hanken Grotesk" pitchFamily="2" charset="77"/>
              </a:defRPr>
            </a:lvl1pPr>
          </a:lstStyle>
          <a:p>
            <a:fld id="{4413758E-26DD-9B45-A092-8DD85A8F8870}" type="slidenum">
              <a:rPr lang="nl-NL" smtClean="0"/>
              <a:pPr/>
              <a:t>‹nr.›</a:t>
            </a:fld>
            <a:endParaRPr lang="nl-NL" dirty="0"/>
          </a:p>
        </p:txBody>
      </p:sp>
    </p:spTree>
    <p:extLst>
      <p:ext uri="{BB962C8B-B14F-4D97-AF65-F5344CB8AC3E}">
        <p14:creationId xmlns:p14="http://schemas.microsoft.com/office/powerpoint/2010/main" val="1516004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Hanken Grotes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anken Grotes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anken Grotes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anken Grotes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anken Grotes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anken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b="0" i="0">
                <a:solidFill>
                  <a:schemeClr val="tx1">
                    <a:tint val="75000"/>
                  </a:schemeClr>
                </a:solidFill>
                <a:latin typeface="Hanken Grotesk" pitchFamily="2" charset="77"/>
              </a:defRPr>
            </a:lvl1pPr>
          </a:lstStyle>
          <a:p>
            <a:fld id="{1D8BD707-D9CF-40AE-B4C6-C98DA3205C09}" type="datetimeFigureOut">
              <a:rPr lang="en-US" smtClean="0"/>
              <a:pPr/>
              <a:t>6/2/26</a:t>
            </a:fld>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b="0" i="0">
                <a:solidFill>
                  <a:schemeClr val="tx1">
                    <a:tint val="75000"/>
                  </a:schemeClr>
                </a:solidFill>
                <a:latin typeface="Hanken Grotesk" pitchFamily="2" charset="77"/>
              </a:defRPr>
            </a:lvl1p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1457903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609630" rtl="0" eaLnBrk="1" latinLnBrk="0" hangingPunct="1">
        <a:spcBef>
          <a:spcPct val="0"/>
        </a:spcBef>
        <a:buNone/>
        <a:defRPr sz="2933" b="0" i="0" kern="1200">
          <a:solidFill>
            <a:schemeClr val="tx1"/>
          </a:solidFill>
          <a:latin typeface="Hanken Grotesk" pitchFamily="2" charset="77"/>
          <a:ea typeface="+mj-ea"/>
          <a:cs typeface="+mj-cs"/>
        </a:defRPr>
      </a:lvl1pPr>
    </p:titleStyle>
    <p:bodyStyle>
      <a:lvl1pPr marL="228611" indent="-228611" algn="l" defTabSz="609630" rtl="0" eaLnBrk="1" latinLnBrk="0" hangingPunct="1">
        <a:spcBef>
          <a:spcPct val="20000"/>
        </a:spcBef>
        <a:buFont typeface="Arial" pitchFamily="34" charset="0"/>
        <a:buChar char="•"/>
        <a:defRPr sz="2133" b="0" i="0" kern="1200">
          <a:solidFill>
            <a:schemeClr val="tx1"/>
          </a:solidFill>
          <a:latin typeface="Hanken Grotesk" pitchFamily="2" charset="77"/>
          <a:ea typeface="+mn-ea"/>
          <a:cs typeface="+mn-cs"/>
        </a:defRPr>
      </a:lvl1pPr>
      <a:lvl2pPr marL="495325" indent="-190510" algn="l" defTabSz="609630" rtl="0" eaLnBrk="1" latinLnBrk="0" hangingPunct="1">
        <a:spcBef>
          <a:spcPct val="20000"/>
        </a:spcBef>
        <a:buFont typeface="Arial" pitchFamily="34" charset="0"/>
        <a:buChar char="–"/>
        <a:defRPr sz="1867" b="0" i="0" kern="1200">
          <a:solidFill>
            <a:schemeClr val="tx1"/>
          </a:solidFill>
          <a:latin typeface="Hanken Grotesk" pitchFamily="2" charset="77"/>
          <a:ea typeface="+mn-ea"/>
          <a:cs typeface="+mn-cs"/>
        </a:defRPr>
      </a:lvl2pPr>
      <a:lvl3pPr marL="762038" indent="-152408" algn="l" defTabSz="609630" rtl="0" eaLnBrk="1" latinLnBrk="0" hangingPunct="1">
        <a:spcBef>
          <a:spcPct val="20000"/>
        </a:spcBef>
        <a:buFont typeface="Arial" pitchFamily="34" charset="0"/>
        <a:buChar char="•"/>
        <a:defRPr sz="1600" b="0" i="0" kern="1200">
          <a:solidFill>
            <a:schemeClr val="tx1"/>
          </a:solidFill>
          <a:latin typeface="Hanken Grotesk" pitchFamily="2" charset="77"/>
          <a:ea typeface="+mn-ea"/>
          <a:cs typeface="+mn-cs"/>
        </a:defRPr>
      </a:lvl3pPr>
      <a:lvl4pPr marL="1066853" indent="-152408" algn="l" defTabSz="609630" rtl="0" eaLnBrk="1" latinLnBrk="0" hangingPunct="1">
        <a:spcBef>
          <a:spcPct val="20000"/>
        </a:spcBef>
        <a:buFont typeface="Arial" pitchFamily="34" charset="0"/>
        <a:buChar char="–"/>
        <a:defRPr sz="1333" b="0" i="0" kern="1200">
          <a:solidFill>
            <a:schemeClr val="tx1"/>
          </a:solidFill>
          <a:latin typeface="Hanken Grotesk" pitchFamily="2" charset="77"/>
          <a:ea typeface="+mn-ea"/>
          <a:cs typeface="+mn-cs"/>
        </a:defRPr>
      </a:lvl4pPr>
      <a:lvl5pPr marL="1371669" indent="-152408" algn="l" defTabSz="609630" rtl="0" eaLnBrk="1" latinLnBrk="0" hangingPunct="1">
        <a:spcBef>
          <a:spcPct val="20000"/>
        </a:spcBef>
        <a:buFont typeface="Arial" pitchFamily="34" charset="0"/>
        <a:buChar char="»"/>
        <a:defRPr sz="1333" b="0" i="0" kern="1200">
          <a:solidFill>
            <a:schemeClr val="tx1"/>
          </a:solidFill>
          <a:latin typeface="Hanken Grotesk" pitchFamily="2" charset="77"/>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Shape 53">
          <a:extLst>
            <a:ext uri="{FF2B5EF4-FFF2-40B4-BE49-F238E27FC236}">
              <a16:creationId xmlns:a16="http://schemas.microsoft.com/office/drawing/2014/main" id="{DF3B7755-F555-87F9-5C78-4EC9E301BD37}"/>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t 1">
                <a:extLst>
                  <a:ext uri="{FF2B5EF4-FFF2-40B4-BE49-F238E27FC236}">
                    <a16:creationId xmlns:a16="http://schemas.microsoft.com/office/drawing/2014/main" id="{A3F1A94F-A33E-14F8-DA63-A0EB8D9D5159}"/>
                  </a:ext>
                </a:extLst>
              </p14:cNvPr>
              <p14:cNvContentPartPr/>
              <p14:nvPr/>
            </p14:nvContentPartPr>
            <p14:xfrm>
              <a:off x="-735752" y="3824484"/>
              <a:ext cx="480" cy="480"/>
            </p14:xfrm>
          </p:contentPart>
        </mc:Choice>
        <mc:Fallback xmlns="">
          <p:pic>
            <p:nvPicPr>
              <p:cNvPr id="2" name="Inkt 1">
                <a:extLst>
                  <a:ext uri="{FF2B5EF4-FFF2-40B4-BE49-F238E27FC236}">
                    <a16:creationId xmlns:a16="http://schemas.microsoft.com/office/drawing/2014/main" id="{A3F1A94F-A33E-14F8-DA63-A0EB8D9D5159}"/>
                  </a:ext>
                </a:extLst>
              </p:cNvPr>
              <p:cNvPicPr/>
              <p:nvPr/>
            </p:nvPicPr>
            <p:blipFill>
              <a:blip r:embed="rId5"/>
              <a:stretch>
                <a:fillRect/>
              </a:stretch>
            </p:blipFill>
            <p:spPr>
              <a:xfrm>
                <a:off x="-743912" y="3816324"/>
                <a:ext cx="16800" cy="16800"/>
              </a:xfrm>
              <a:prstGeom prst="rect">
                <a:avLst/>
              </a:prstGeom>
            </p:spPr>
          </p:pic>
        </mc:Fallback>
      </mc:AlternateContent>
      <p:pic>
        <p:nvPicPr>
          <p:cNvPr id="8" name="Afbeelding 7">
            <a:extLst>
              <a:ext uri="{FF2B5EF4-FFF2-40B4-BE49-F238E27FC236}">
                <a16:creationId xmlns:a16="http://schemas.microsoft.com/office/drawing/2014/main" id="{A981D5FC-EFC4-7CB0-2F24-60C9428BBFD7}"/>
              </a:ext>
            </a:extLst>
          </p:cNvPr>
          <p:cNvPicPr>
            <a:picLocks noChangeAspect="1"/>
          </p:cNvPicPr>
          <p:nvPr/>
        </p:nvPicPr>
        <p:blipFill>
          <a:blip r:embed="rId6"/>
          <a:stretch>
            <a:fillRect/>
          </a:stretch>
        </p:blipFill>
        <p:spPr>
          <a:xfrm>
            <a:off x="278405" y="212500"/>
            <a:ext cx="1720111" cy="441273"/>
          </a:xfrm>
          <a:prstGeom prst="rect">
            <a:avLst/>
          </a:prstGeom>
        </p:spPr>
      </p:pic>
      <p:sp>
        <p:nvSpPr>
          <p:cNvPr id="16" name="Rechthoek 1">
            <a:extLst>
              <a:ext uri="{FF2B5EF4-FFF2-40B4-BE49-F238E27FC236}">
                <a16:creationId xmlns:a16="http://schemas.microsoft.com/office/drawing/2014/main" id="{545A6906-1144-0A75-C724-B37E6C0194D8}"/>
              </a:ext>
            </a:extLst>
          </p:cNvPr>
          <p:cNvSpPr/>
          <p:nvPr/>
        </p:nvSpPr>
        <p:spPr>
          <a:xfrm>
            <a:off x="243591" y="863055"/>
            <a:ext cx="11704816"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629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17" name="Google Shape;86;p13">
            <a:extLst>
              <a:ext uri="{FF2B5EF4-FFF2-40B4-BE49-F238E27FC236}">
                <a16:creationId xmlns:a16="http://schemas.microsoft.com/office/drawing/2014/main" id="{F3B7BA03-8656-3360-A185-E401BB72BD7C}"/>
              </a:ext>
            </a:extLst>
          </p:cNvPr>
          <p:cNvSpPr txBox="1"/>
          <p:nvPr/>
        </p:nvSpPr>
        <p:spPr>
          <a:xfrm>
            <a:off x="605111" y="2036714"/>
            <a:ext cx="10983594" cy="2640723"/>
          </a:xfrm>
          <a:prstGeom prst="rect">
            <a:avLst/>
          </a:prstGeom>
          <a:noFill/>
          <a:ln>
            <a:noFill/>
          </a:ln>
        </p:spPr>
        <p:txBody>
          <a:bodyPr spcFirstLastPara="1" wrap="square" lIns="0" tIns="0" rIns="0" bIns="0" anchor="t" anchorCtr="0">
            <a:spAutoFit/>
          </a:bodyPr>
          <a:lstStyle/>
          <a:p>
            <a:pPr marL="0" marR="0" lvl="0" indent="0" algn="ctr" defTabSz="609539" rtl="0" eaLnBrk="1" fontAlgn="auto" latinLnBrk="0" hangingPunct="1">
              <a:lnSpc>
                <a:spcPct val="110000"/>
              </a:lnSpc>
              <a:spcBef>
                <a:spcPts val="0"/>
              </a:spcBef>
              <a:spcAft>
                <a:spcPts val="0"/>
              </a:spcAft>
              <a:buClrTx/>
              <a:buSzTx/>
              <a:buFontTx/>
              <a:buNone/>
              <a:tabLst/>
              <a:defRPr/>
            </a:pPr>
            <a:r>
              <a:rPr kumimoji="0" lang="nl-NL" sz="6000" b="1" i="0" u="none" strike="noStrike" kern="1200" cap="none" spc="0" normalizeH="0" baseline="0" noProof="1">
                <a:ln>
                  <a:noFill/>
                </a:ln>
                <a:solidFill>
                  <a:prstClr val="black"/>
                </a:solidFill>
                <a:effectLst/>
                <a:uLnTx/>
                <a:uFillTx/>
                <a:latin typeface="Montserrat"/>
                <a:ea typeface="+mn-ea"/>
                <a:cs typeface="+mn-cs"/>
                <a:sym typeface="Playfair Display"/>
              </a:rPr>
              <a:t>Draaiboek:</a:t>
            </a:r>
          </a:p>
          <a:p>
            <a:pPr marL="0" marR="0" lvl="0" indent="0" algn="ctr" defTabSz="609539" rtl="0" eaLnBrk="1" fontAlgn="auto" latinLnBrk="0" hangingPunct="1">
              <a:lnSpc>
                <a:spcPct val="110000"/>
              </a:lnSpc>
              <a:spcBef>
                <a:spcPts val="0"/>
              </a:spcBef>
              <a:spcAft>
                <a:spcPts val="0"/>
              </a:spcAft>
              <a:buClrTx/>
              <a:buSzTx/>
              <a:buFontTx/>
              <a:buNone/>
              <a:tabLst/>
              <a:defRPr/>
            </a:pPr>
            <a:r>
              <a:rPr kumimoji="0" lang="nl-NL" sz="4800" b="1" i="0" u="none" strike="noStrike" kern="1200" cap="none" spc="0" normalizeH="0" baseline="0" noProof="1">
                <a:ln>
                  <a:noFill/>
                </a:ln>
                <a:solidFill>
                  <a:prstClr val="black"/>
                </a:solidFill>
                <a:effectLst/>
                <a:uLnTx/>
                <a:uFillTx/>
                <a:latin typeface="Montserrat"/>
                <a:ea typeface="+mn-ea"/>
                <a:cs typeface="+mn-cs"/>
                <a:sym typeface="Playfair Display"/>
              </a:rPr>
              <a:t>projectmanagement formats </a:t>
            </a:r>
            <a:br>
              <a:rPr kumimoji="0" lang="nl-NL" sz="4800" b="1" i="0" u="none" strike="noStrike" kern="1200" cap="none" spc="0" normalizeH="0" baseline="0" noProof="1">
                <a:ln>
                  <a:noFill/>
                </a:ln>
                <a:solidFill>
                  <a:prstClr val="black"/>
                </a:solidFill>
                <a:effectLst/>
                <a:uLnTx/>
                <a:uFillTx/>
                <a:latin typeface="Montserrat"/>
                <a:ea typeface="+mn-ea"/>
                <a:cs typeface="+mn-cs"/>
                <a:sym typeface="Playfair Display"/>
              </a:rPr>
            </a:br>
            <a:r>
              <a:rPr kumimoji="0" lang="nl-NL" sz="4800" b="1" i="0" u="none" strike="noStrike" kern="1200" cap="none" spc="0" normalizeH="0" baseline="0" noProof="1">
                <a:ln>
                  <a:noFill/>
                </a:ln>
                <a:solidFill>
                  <a:prstClr val="black"/>
                </a:solidFill>
                <a:effectLst/>
                <a:uLnTx/>
                <a:uFillTx/>
                <a:latin typeface="Montserrat"/>
                <a:ea typeface="+mn-ea"/>
                <a:cs typeface="+mn-cs"/>
                <a:sym typeface="Playfair Display"/>
              </a:rPr>
              <a:t>om aan de slag te gaan</a:t>
            </a:r>
          </a:p>
        </p:txBody>
      </p:sp>
      <p:sp>
        <p:nvSpPr>
          <p:cNvPr id="18" name="Google Shape;87;p13">
            <a:extLst>
              <a:ext uri="{FF2B5EF4-FFF2-40B4-BE49-F238E27FC236}">
                <a16:creationId xmlns:a16="http://schemas.microsoft.com/office/drawing/2014/main" id="{E689D68C-B727-03B6-B72E-86D027BE9721}"/>
              </a:ext>
            </a:extLst>
          </p:cNvPr>
          <p:cNvSpPr txBox="1"/>
          <p:nvPr/>
        </p:nvSpPr>
        <p:spPr>
          <a:xfrm>
            <a:off x="4079111" y="5049686"/>
            <a:ext cx="4033777" cy="886397"/>
          </a:xfrm>
          <a:prstGeom prst="rect">
            <a:avLst/>
          </a:prstGeom>
          <a:noFill/>
          <a:ln>
            <a:noFill/>
          </a:ln>
        </p:spPr>
        <p:txBody>
          <a:bodyPr spcFirstLastPara="1" wrap="square" lIns="0" tIns="0" rIns="0" bIns="0" anchor="t" anchorCtr="0">
            <a:spAutoFit/>
          </a:bodyPr>
          <a:lstStyle/>
          <a:p>
            <a:pPr marL="0" marR="0" lvl="0" indent="0" algn="ctr" defTabSz="609539" rtl="0" eaLnBrk="1" fontAlgn="auto" latinLnBrk="0" hangingPunct="1">
              <a:lnSpc>
                <a:spcPct val="159944"/>
              </a:lnSpc>
              <a:spcBef>
                <a:spcPts val="0"/>
              </a:spcBef>
              <a:spcAft>
                <a:spcPts val="0"/>
              </a:spcAft>
              <a:buClrTx/>
              <a:buSzTx/>
              <a:buFontTx/>
              <a:buNone/>
              <a:tabLst/>
              <a:defRPr/>
            </a:pPr>
            <a:r>
              <a:rPr kumimoji="0" lang="nl-NL" sz="1800" b="1" i="0" u="none" strike="noStrike" kern="1200" cap="none" spc="0" normalizeH="0" baseline="0" noProof="1">
                <a:ln>
                  <a:noFill/>
                </a:ln>
                <a:solidFill>
                  <a:prstClr val="black"/>
                </a:solidFill>
                <a:effectLst/>
                <a:uLnTx/>
                <a:uFillTx/>
                <a:latin typeface="Montserrat" pitchFamily="2" charset="77"/>
                <a:ea typeface="Inter"/>
                <a:cs typeface="+mn-cs"/>
              </a:rPr>
              <a:t>Hulp bij het opzetten van je zeggenschapsproject </a:t>
            </a:r>
          </a:p>
        </p:txBody>
      </p:sp>
      <p:sp>
        <p:nvSpPr>
          <p:cNvPr id="3" name="Google Shape;88;p13">
            <a:extLst>
              <a:ext uri="{FF2B5EF4-FFF2-40B4-BE49-F238E27FC236}">
                <a16:creationId xmlns:a16="http://schemas.microsoft.com/office/drawing/2014/main" id="{C46F9BAC-F57E-5535-8957-7EFD2DCD1E15}"/>
              </a:ext>
            </a:extLst>
          </p:cNvPr>
          <p:cNvSpPr txBox="1"/>
          <p:nvPr/>
        </p:nvSpPr>
        <p:spPr>
          <a:xfrm>
            <a:off x="0" y="1295134"/>
            <a:ext cx="12191999" cy="369332"/>
          </a:xfrm>
          <a:prstGeom prst="rect">
            <a:avLst/>
          </a:prstGeom>
          <a:noFill/>
          <a:ln>
            <a:noFill/>
          </a:ln>
        </p:spPr>
        <p:txBody>
          <a:bodyPr spcFirstLastPara="1" wrap="square" lIns="0" tIns="0" rIns="0" bIns="0" anchor="t" anchorCtr="0">
            <a:spAutoFit/>
          </a:bodyPr>
          <a:lstStyle/>
          <a:p>
            <a:pPr marL="0" marR="0" lvl="0" indent="0" algn="ctr" defTabSz="609539" rtl="0" eaLnBrk="1" fontAlgn="auto" latinLnBrk="0" hangingPunct="1">
              <a:lnSpc>
                <a:spcPct val="160000"/>
              </a:lnSpc>
              <a:spcBef>
                <a:spcPts val="0"/>
              </a:spcBef>
              <a:spcAft>
                <a:spcPts val="0"/>
              </a:spcAft>
              <a:buClrTx/>
              <a:buSzTx/>
              <a:buFontTx/>
              <a:buNone/>
              <a:tabLst/>
              <a:defRPr/>
            </a:pPr>
            <a:r>
              <a:rPr kumimoji="0" lang="nl-NL" sz="1500" b="0" i="0" u="none" strike="noStrike" kern="1200" cap="none" spc="0" normalizeH="0" baseline="0" noProof="1">
                <a:ln>
                  <a:noFill/>
                </a:ln>
                <a:solidFill>
                  <a:prstClr val="black"/>
                </a:solidFill>
                <a:effectLst/>
                <a:uLnTx/>
                <a:uFillTx/>
                <a:latin typeface="Hanken Grotesk" pitchFamily="2" charset="77"/>
                <a:ea typeface="Inter"/>
                <a:cs typeface="Inter"/>
                <a:sym typeface="Inter"/>
              </a:rPr>
              <a:t>Een praktisch hulpmiddel voor iedereen die stap voor stap aan zeggenschap wil werken  </a:t>
            </a:r>
            <a:endPar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endParaRPr>
          </a:p>
        </p:txBody>
      </p:sp>
    </p:spTree>
    <p:extLst>
      <p:ext uri="{BB962C8B-B14F-4D97-AF65-F5344CB8AC3E}">
        <p14:creationId xmlns:p14="http://schemas.microsoft.com/office/powerpoint/2010/main" val="92457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CF31811B-5BE8-5344-ADE4-C8863DCF1685}"/>
            </a:ext>
          </a:extLst>
        </p:cNvPr>
        <p:cNvGrpSpPr/>
        <p:nvPr/>
      </p:nvGrpSpPr>
      <p:grpSpPr>
        <a:xfrm>
          <a:off x="0" y="0"/>
          <a:ext cx="0" cy="0"/>
          <a:chOff x="0" y="0"/>
          <a:chExt cx="0" cy="0"/>
        </a:xfrm>
      </p:grpSpPr>
      <p:sp>
        <p:nvSpPr>
          <p:cNvPr id="12" name="Rechthoek 5">
            <a:extLst>
              <a:ext uri="{FF2B5EF4-FFF2-40B4-BE49-F238E27FC236}">
                <a16:creationId xmlns:a16="http://schemas.microsoft.com/office/drawing/2014/main" id="{2F44EEE7-EDBE-0937-BCFE-5573A7616749}"/>
              </a:ext>
            </a:extLst>
          </p:cNvPr>
          <p:cNvSpPr/>
          <p:nvPr/>
        </p:nvSpPr>
        <p:spPr>
          <a:xfrm rot="10800000">
            <a:off x="425370" y="2185851"/>
            <a:ext cx="5992846" cy="3905155"/>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629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pic>
        <p:nvPicPr>
          <p:cNvPr id="5" name="Afbeelding 4">
            <a:extLst>
              <a:ext uri="{FF2B5EF4-FFF2-40B4-BE49-F238E27FC236}">
                <a16:creationId xmlns:a16="http://schemas.microsoft.com/office/drawing/2014/main" id="{2B24D183-7A74-A191-F967-8C6ED4E5630B}"/>
              </a:ext>
            </a:extLst>
          </p:cNvPr>
          <p:cNvPicPr>
            <a:picLocks noChangeAspect="1"/>
          </p:cNvPicPr>
          <p:nvPr/>
        </p:nvPicPr>
        <p:blipFill>
          <a:blip r:embed="rId3"/>
          <a:stretch>
            <a:fillRect/>
          </a:stretch>
        </p:blipFill>
        <p:spPr>
          <a:xfrm>
            <a:off x="425371" y="338051"/>
            <a:ext cx="1290083" cy="330955"/>
          </a:xfrm>
          <a:prstGeom prst="rect">
            <a:avLst/>
          </a:prstGeom>
        </p:spPr>
      </p:pic>
      <p:sp>
        <p:nvSpPr>
          <p:cNvPr id="6" name="Rechthoek 5">
            <a:extLst>
              <a:ext uri="{FF2B5EF4-FFF2-40B4-BE49-F238E27FC236}">
                <a16:creationId xmlns:a16="http://schemas.microsoft.com/office/drawing/2014/main" id="{295D356E-9E09-1EB4-A4A8-163FBB7CE5F0}"/>
              </a:ext>
            </a:extLst>
          </p:cNvPr>
          <p:cNvSpPr/>
          <p:nvPr/>
        </p:nvSpPr>
        <p:spPr>
          <a:xfrm>
            <a:off x="6637283" y="4356145"/>
            <a:ext cx="5033553" cy="1734862"/>
          </a:xfrm>
          <a:prstGeom prst="rect">
            <a:avLst/>
          </a:pr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251999" rtlCol="0" anchor="ctr"/>
          <a:lstStyle/>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400" b="1" i="0" u="none" strike="noStrike" kern="1200" cap="none" spc="0" normalizeH="0" baseline="0" noProof="0" dirty="0">
                <a:ln>
                  <a:noFill/>
                </a:ln>
                <a:solidFill>
                  <a:srgbClr val="000000"/>
                </a:solidFill>
                <a:effectLst/>
                <a:uLnTx/>
                <a:uFillTx/>
                <a:latin typeface="Montserrat"/>
                <a:ea typeface="+mn-ea"/>
                <a:cs typeface="+mn-cs"/>
              </a:rPr>
              <a:t>Meer hulp nodig? </a:t>
            </a:r>
          </a:p>
          <a:p>
            <a:pPr marL="0" marR="0" lvl="0" indent="0" algn="l" defTabSz="914377" rtl="0" eaLnBrk="1" fontAlgn="auto" latinLnBrk="0" hangingPunct="1">
              <a:lnSpc>
                <a:spcPct val="114000"/>
              </a:lnSpc>
              <a:spcBef>
                <a:spcPts val="0"/>
              </a:spcBef>
              <a:spcAft>
                <a:spcPts val="0"/>
              </a:spcAft>
              <a:buClrTx/>
              <a:buSzPts val="1100"/>
              <a:buFontTx/>
              <a:buNone/>
              <a:tabLst/>
              <a:defRPr/>
            </a:pPr>
            <a:endParaRPr kumimoji="0" lang="nl-NL" sz="1200" b="0" i="0" u="none" strike="noStrike" kern="1200" cap="none" spc="0" normalizeH="0" baseline="0" noProof="0" dirty="0">
              <a:ln>
                <a:noFill/>
              </a:ln>
              <a:solidFill>
                <a:srgbClr val="000000"/>
              </a:solidFill>
              <a:effectLst/>
              <a:uLnTx/>
              <a:uFillTx/>
              <a:latin typeface="Hanken Grotesk" pitchFamily="2" charset="77"/>
              <a:ea typeface="+mn-ea"/>
              <a:cs typeface="+mn-cs"/>
            </a:endParaRPr>
          </a:p>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200" b="0" i="0" u="none" strike="noStrike" kern="1200" cap="none" spc="0" normalizeH="0" baseline="0" noProof="0" dirty="0">
                <a:ln>
                  <a:noFill/>
                </a:ln>
                <a:solidFill>
                  <a:srgbClr val="000000"/>
                </a:solidFill>
                <a:effectLst/>
                <a:uLnTx/>
                <a:uFillTx/>
                <a:latin typeface="Hanken Grotesk" pitchFamily="2" charset="77"/>
                <a:ea typeface="+mn-ea"/>
                <a:cs typeface="+mn-cs"/>
              </a:rPr>
              <a:t>Zoek online naar ‘communicatieplan simpel voorbeeld’. Wil je posters of flyers maken? Gebruik een gratis tool zoals ‘</a:t>
            </a:r>
            <a:r>
              <a:rPr kumimoji="0" lang="nl-NL" sz="1200" b="0" i="0" u="none" strike="noStrike" kern="1200" cap="none" spc="0" normalizeH="0" baseline="0" noProof="0" dirty="0" err="1">
                <a:ln>
                  <a:noFill/>
                </a:ln>
                <a:solidFill>
                  <a:srgbClr val="000000"/>
                </a:solidFill>
                <a:effectLst/>
                <a:uLnTx/>
                <a:uFillTx/>
                <a:latin typeface="Hanken Grotesk" pitchFamily="2" charset="77"/>
                <a:ea typeface="+mn-ea"/>
                <a:cs typeface="+mn-cs"/>
              </a:rPr>
              <a:t>Canva</a:t>
            </a:r>
            <a:r>
              <a:rPr kumimoji="0" lang="nl-NL" sz="1200" b="0" i="0" u="none" strike="noStrike" kern="1200" cap="none" spc="0" normalizeH="0" baseline="0" noProof="0" dirty="0">
                <a:ln>
                  <a:noFill/>
                </a:ln>
                <a:solidFill>
                  <a:srgbClr val="000000"/>
                </a:solidFill>
                <a:effectLst/>
                <a:uLnTx/>
                <a:uFillTx/>
                <a:latin typeface="Hanken Grotesk" pitchFamily="2" charset="77"/>
                <a:ea typeface="+mn-ea"/>
                <a:cs typeface="+mn-cs"/>
              </a:rPr>
              <a:t>’: daar vind je veel voorbeelden die je kunt gebruiken.</a:t>
            </a:r>
            <a:endParaRPr kumimoji="0" lang="nl-NL" sz="1400" b="0" i="0" u="none" strike="noStrike" kern="1200" cap="none" spc="0" normalizeH="0" baseline="0" noProof="0" dirty="0">
              <a:ln>
                <a:noFill/>
              </a:ln>
              <a:solidFill>
                <a:srgbClr val="000000"/>
              </a:solidFill>
              <a:effectLst/>
              <a:uLnTx/>
              <a:uFillTx/>
              <a:latin typeface="Hanken Grotesk" pitchFamily="2" charset="77"/>
              <a:ea typeface="+mn-ea"/>
              <a:cs typeface="+mn-cs"/>
            </a:endParaRPr>
          </a:p>
        </p:txBody>
      </p:sp>
      <p:sp>
        <p:nvSpPr>
          <p:cNvPr id="3" name="Google Shape;61;p14">
            <a:extLst>
              <a:ext uri="{FF2B5EF4-FFF2-40B4-BE49-F238E27FC236}">
                <a16:creationId xmlns:a16="http://schemas.microsoft.com/office/drawing/2014/main" id="{BE8E84F5-F3EC-0E52-39DD-F09C6F84C1E9}"/>
              </a:ext>
            </a:extLst>
          </p:cNvPr>
          <p:cNvSpPr txBox="1">
            <a:spLocks/>
          </p:cNvSpPr>
          <p:nvPr/>
        </p:nvSpPr>
        <p:spPr>
          <a:xfrm>
            <a:off x="852284" y="2427835"/>
            <a:ext cx="5060836" cy="39051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14000"/>
              </a:lnSpc>
              <a:spcBef>
                <a:spcPts val="0"/>
              </a:spcBef>
              <a:spcAft>
                <a:spcPts val="0"/>
              </a:spcAft>
              <a:buClr>
                <a:prstClr val="black"/>
              </a:buClr>
              <a:buSzPts val="2400"/>
              <a:buFont typeface="Arial"/>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rPr>
              <a:t>Als niemand weet waar je mee bezig bent, gaat je project niet leven. Communicatie is niet alleen vertellen wat je doet, maar ook ophalen wat collega’s nodig hebben. Zo bouw je draagvlak en enthousiasme. </a:t>
            </a:r>
          </a:p>
          <a:p>
            <a:pPr marL="0" marR="0" lvl="0" indent="0" algn="l" defTabSz="609539" rtl="0" eaLnBrk="1" fontAlgn="auto" latinLnBrk="0" hangingPunct="1">
              <a:lnSpc>
                <a:spcPct val="114000"/>
              </a:lnSpc>
              <a:spcBef>
                <a:spcPts val="0"/>
              </a:spcBef>
              <a:spcAft>
                <a:spcPts val="0"/>
              </a:spcAft>
              <a:buClr>
                <a:prstClr val="black"/>
              </a:buClr>
              <a:buSzPts val="1100"/>
              <a:buFont typeface="Arial"/>
              <a:buNone/>
              <a:tabLst/>
              <a:defRPr/>
            </a:pPr>
            <a:endPar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endParaRPr>
          </a:p>
          <a:p>
            <a:pPr marL="0" marR="0" lvl="0" indent="0" algn="l" defTabSz="609539" rtl="0" eaLnBrk="1" fontAlgn="auto" latinLnBrk="0" hangingPunct="1">
              <a:lnSpc>
                <a:spcPct val="114000"/>
              </a:lnSpc>
              <a:spcBef>
                <a:spcPts val="0"/>
              </a:spcBef>
              <a:spcAft>
                <a:spcPts val="0"/>
              </a:spcAft>
              <a:buClr>
                <a:prstClr val="black"/>
              </a:buClr>
              <a:buSzPts val="1100"/>
              <a:buFont typeface="Arial"/>
              <a:buNone/>
              <a:tabLst/>
              <a:defRPr/>
            </a:pPr>
            <a:r>
              <a:rPr kumimoji="0" lang="nl-NL" sz="1200" b="0" i="0" u="sng" strike="noStrike" kern="1200" cap="none" spc="0" normalizeH="0" baseline="0" noProof="0" dirty="0">
                <a:ln>
                  <a:noFill/>
                </a:ln>
                <a:solidFill>
                  <a:prstClr val="black"/>
                </a:solidFill>
                <a:effectLst/>
                <a:uLnTx/>
                <a:uFillTx/>
                <a:latin typeface="Hanken Grotesk" pitchFamily="2" charset="77"/>
                <a:cs typeface="Arial"/>
                <a:sym typeface="Arial"/>
              </a:rPr>
              <a:t>Op de volgende slides vind je deze formats:</a:t>
            </a:r>
          </a:p>
          <a:p>
            <a:pPr marL="0" marR="0" lvl="0" indent="0" algn="l" defTabSz="609539" rtl="0" eaLnBrk="1" fontAlgn="auto" latinLnBrk="0" hangingPunct="1">
              <a:lnSpc>
                <a:spcPct val="114000"/>
              </a:lnSpc>
              <a:spcBef>
                <a:spcPts val="0"/>
              </a:spcBef>
              <a:spcAft>
                <a:spcPts val="0"/>
              </a:spcAft>
              <a:buClr>
                <a:prstClr val="black"/>
              </a:buClr>
              <a:buSzPts val="1100"/>
              <a:buFont typeface="Arial"/>
              <a:buNone/>
              <a:tabLst/>
              <a:defRPr/>
            </a:pPr>
            <a:endPar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endParaRPr>
          </a:p>
          <a:p>
            <a:pPr marL="171022" marR="0" lvl="0" indent="-171022" algn="l" defTabSz="609539" rtl="0" eaLnBrk="1" fontAlgn="auto" latinLnBrk="0" hangingPunct="1">
              <a:lnSpc>
                <a:spcPct val="114000"/>
              </a:lnSpc>
              <a:spcBef>
                <a:spcPts val="0"/>
              </a:spcBef>
              <a:spcAft>
                <a:spcPts val="0"/>
              </a:spcAft>
              <a:buClr>
                <a:prstClr val="black"/>
              </a:buClr>
              <a:buSzPts val="1100"/>
              <a:buFont typeface="Arial" panose="020B0604020202020204" pitchFamily="34" charset="0"/>
              <a:buChar char="•"/>
              <a:tabLst/>
              <a:defRPr/>
            </a:pPr>
            <a:r>
              <a:rPr kumimoji="0" lang="nl-NL" sz="1200" b="1" i="0" u="none" strike="noStrike" kern="1200" cap="none" spc="0" normalizeH="0" baseline="0" noProof="0" dirty="0">
                <a:ln>
                  <a:noFill/>
                </a:ln>
                <a:solidFill>
                  <a:prstClr val="black"/>
                </a:solidFill>
                <a:effectLst/>
                <a:uLnTx/>
                <a:uFillTx/>
                <a:latin typeface="Montserrat" pitchFamily="2" charset="77"/>
                <a:cs typeface="Arial"/>
                <a:sym typeface="Arial"/>
              </a:rPr>
              <a:t>Communicatiepijlers</a:t>
            </a:r>
            <a:r>
              <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rPr>
              <a:t> </a:t>
            </a:r>
            <a:br>
              <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rPr>
            </a:br>
            <a:r>
              <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rPr>
              <a:t>Gebruik dit als voorbereiding. Beantwoord vier vragen: wat wil je zeggen, tegen wie, hoe en waarom? Dit is een goed startpunt voor het gesprek met de communicatieafdeling.</a:t>
            </a:r>
            <a:br>
              <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rPr>
            </a:br>
            <a:endPar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endParaRPr>
          </a:p>
          <a:p>
            <a:pPr marL="171022" marR="0" lvl="0" indent="-171022" algn="l" defTabSz="609539" rtl="0" eaLnBrk="1" fontAlgn="auto" latinLnBrk="0" hangingPunct="1">
              <a:lnSpc>
                <a:spcPct val="114000"/>
              </a:lnSpc>
              <a:spcBef>
                <a:spcPts val="0"/>
              </a:spcBef>
              <a:spcAft>
                <a:spcPts val="0"/>
              </a:spcAft>
              <a:buClr>
                <a:prstClr val="black"/>
              </a:buClr>
              <a:buSzPts val="1100"/>
              <a:buFont typeface="Arial" panose="020B0604020202020204" pitchFamily="34" charset="0"/>
              <a:buChar char="•"/>
              <a:tabLst/>
              <a:defRPr/>
            </a:pPr>
            <a:r>
              <a:rPr kumimoji="0" lang="nl-NL" sz="1200" b="1" i="0" u="none" strike="noStrike" kern="1200" cap="none" spc="0" normalizeH="0" baseline="0" noProof="0" dirty="0">
                <a:ln>
                  <a:noFill/>
                </a:ln>
                <a:solidFill>
                  <a:prstClr val="black"/>
                </a:solidFill>
                <a:effectLst/>
                <a:uLnTx/>
                <a:uFillTx/>
                <a:latin typeface="Montserrat" pitchFamily="2" charset="77"/>
                <a:cs typeface="Arial"/>
                <a:sym typeface="Arial"/>
              </a:rPr>
              <a:t>Communicatieplan</a:t>
            </a:r>
            <a:br>
              <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rPr>
            </a:br>
            <a:r>
              <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rPr>
              <a:t>Als de communicatiepijlers je doelen helder hebben gemaakt, werk je dit uit in een concreet communicatieplan. Zo zorg je dat de juiste boodschap op het juiste moment de juiste mensen bereikt. </a:t>
            </a:r>
          </a:p>
        </p:txBody>
      </p:sp>
      <p:sp>
        <p:nvSpPr>
          <p:cNvPr id="4" name="Google Shape;60;p14">
            <a:extLst>
              <a:ext uri="{FF2B5EF4-FFF2-40B4-BE49-F238E27FC236}">
                <a16:creationId xmlns:a16="http://schemas.microsoft.com/office/drawing/2014/main" id="{669F9004-587D-AB8B-A778-A6A467CDC969}"/>
              </a:ext>
            </a:extLst>
          </p:cNvPr>
          <p:cNvSpPr txBox="1">
            <a:spLocks/>
          </p:cNvSpPr>
          <p:nvPr/>
        </p:nvSpPr>
        <p:spPr>
          <a:xfrm>
            <a:off x="415600" y="971413"/>
            <a:ext cx="6563424"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2400" b="1" i="0" u="none" strike="noStrike" kern="1200" cap="none" spc="0" normalizeH="0" baseline="0" noProof="0" dirty="0">
                <a:ln>
                  <a:noFill/>
                </a:ln>
                <a:solidFill>
                  <a:prstClr val="black"/>
                </a:solidFill>
                <a:effectLst/>
                <a:uLnTx/>
                <a:uFillTx/>
                <a:latin typeface="Montserrat" pitchFamily="2" charset="77"/>
                <a:cs typeface="Arial"/>
                <a:sym typeface="Arial"/>
              </a:rPr>
              <a:t>4. Hoe nemen we anderen mee?</a:t>
            </a:r>
          </a:p>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0" dirty="0">
                <a:ln>
                  <a:noFill/>
                </a:ln>
                <a:solidFill>
                  <a:prstClr val="black"/>
                </a:solidFill>
                <a:effectLst/>
                <a:uLnTx/>
                <a:uFillTx/>
                <a:latin typeface="Montserrat" pitchFamily="2" charset="77"/>
                <a:cs typeface="Arial"/>
                <a:sym typeface="Arial"/>
              </a:rPr>
              <a:t>Communicatie</a:t>
            </a:r>
          </a:p>
        </p:txBody>
      </p:sp>
      <p:sp>
        <p:nvSpPr>
          <p:cNvPr id="11" name="Rechthoek 10">
            <a:extLst>
              <a:ext uri="{FF2B5EF4-FFF2-40B4-BE49-F238E27FC236}">
                <a16:creationId xmlns:a16="http://schemas.microsoft.com/office/drawing/2014/main" id="{E7A3DC71-4E5F-1508-24B8-817B9B5ECAF0}"/>
              </a:ext>
            </a:extLst>
          </p:cNvPr>
          <p:cNvSpPr/>
          <p:nvPr/>
        </p:nvSpPr>
        <p:spPr>
          <a:xfrm>
            <a:off x="6637282" y="2185851"/>
            <a:ext cx="5033554" cy="1734862"/>
          </a:xfrm>
          <a:prstGeom prst="rect">
            <a:avLst/>
          </a:pr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251999" rtlCol="0" anchor="ctr"/>
          <a:lstStyle/>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400" b="1" i="0" u="none" strike="noStrike" kern="1200" cap="none" spc="0" normalizeH="0" baseline="0" noProof="0" dirty="0">
                <a:ln>
                  <a:noFill/>
                </a:ln>
                <a:solidFill>
                  <a:prstClr val="black"/>
                </a:solidFill>
                <a:effectLst/>
                <a:uLnTx/>
                <a:uFillTx/>
                <a:latin typeface="Montserrat"/>
                <a:ea typeface="+mn-ea"/>
                <a:cs typeface="+mn-cs"/>
              </a:rPr>
              <a:t>Tip</a:t>
            </a:r>
          </a:p>
          <a:p>
            <a:pPr marL="0" marR="0" lvl="0" indent="0" algn="l" defTabSz="914377" rtl="0" eaLnBrk="1" fontAlgn="auto" latinLnBrk="0" hangingPunct="1">
              <a:lnSpc>
                <a:spcPct val="114000"/>
              </a:lnSpc>
              <a:spcBef>
                <a:spcPts val="0"/>
              </a:spcBef>
              <a:spcAft>
                <a:spcPts val="0"/>
              </a:spcAft>
              <a:buClrTx/>
              <a:buSzPts val="1100"/>
              <a:buFontTx/>
              <a:buNone/>
              <a:tabLst/>
              <a:defRPr/>
            </a:pPr>
            <a:endPar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endParaRPr>
          </a:p>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200" b="1" i="0" u="none" strike="noStrike" kern="1200" cap="none" spc="0" normalizeH="0" baseline="0" noProof="0" dirty="0">
                <a:ln>
                  <a:noFill/>
                </a:ln>
                <a:solidFill>
                  <a:prstClr val="black"/>
                </a:solidFill>
                <a:effectLst/>
                <a:uLnTx/>
                <a:uFillTx/>
                <a:latin typeface="Hanken Grotesk" pitchFamily="2" charset="77"/>
                <a:ea typeface="+mn-ea"/>
                <a:cs typeface="+mn-cs"/>
              </a:rPr>
              <a:t>Betrek de afdeling communicatie zo vroeg mogelijk. </a:t>
            </a:r>
            <a:br>
              <a:rPr kumimoji="0" lang="nl-NL" sz="1200" b="1" i="0" u="none" strike="noStrike" kern="1200" cap="none" spc="0" normalizeH="0" baseline="0" noProof="0" dirty="0">
                <a:ln>
                  <a:noFill/>
                </a:ln>
                <a:solidFill>
                  <a:prstClr val="black"/>
                </a:solidFill>
                <a:effectLst/>
                <a:uLnTx/>
                <a:uFillTx/>
                <a:latin typeface="Hanken Grotesk" pitchFamily="2" charset="77"/>
                <a:ea typeface="+mn-ea"/>
                <a:cs typeface="+mn-cs"/>
              </a:rPr>
            </a:b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Zij kunnen niet alleen helpen met de uitvoering, maar ook meedenken over je doelgroep, je boodschap en je communicatiedoel.</a:t>
            </a:r>
            <a:endParaRPr kumimoji="0" lang="nl-NL" sz="1400" b="0" i="0" u="none" strike="noStrike" kern="1200" cap="none" spc="0" normalizeH="0" baseline="0" noProof="0" dirty="0">
              <a:ln>
                <a:noFill/>
              </a:ln>
              <a:solidFill>
                <a:prstClr val="black"/>
              </a:solidFill>
              <a:effectLst/>
              <a:uLnTx/>
              <a:uFillTx/>
              <a:latin typeface="Hanken Grotesk" pitchFamily="2" charset="77"/>
              <a:ea typeface="+mn-ea"/>
              <a:cs typeface="+mn-cs"/>
            </a:endParaRPr>
          </a:p>
        </p:txBody>
      </p:sp>
    </p:spTree>
    <p:extLst>
      <p:ext uri="{BB962C8B-B14F-4D97-AF65-F5344CB8AC3E}">
        <p14:creationId xmlns:p14="http://schemas.microsoft.com/office/powerpoint/2010/main" val="136872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11E70171-10C5-288D-B47A-D19B8B941CA1}"/>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EBDB984F-70E9-3214-F133-146038A85FC6}"/>
              </a:ext>
            </a:extLst>
          </p:cNvPr>
          <p:cNvSpPr/>
          <p:nvPr/>
        </p:nvSpPr>
        <p:spPr>
          <a:xfrm>
            <a:off x="12514997" y="106532"/>
            <a:ext cx="17779144" cy="6872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18" name="Rechthoek 5">
            <a:extLst>
              <a:ext uri="{FF2B5EF4-FFF2-40B4-BE49-F238E27FC236}">
                <a16:creationId xmlns:a16="http://schemas.microsoft.com/office/drawing/2014/main" id="{C09E2D16-EF94-65BD-8903-363345911426}"/>
              </a:ext>
            </a:extLst>
          </p:cNvPr>
          <p:cNvSpPr/>
          <p:nvPr/>
        </p:nvSpPr>
        <p:spPr>
          <a:xfrm rot="10800000">
            <a:off x="6850552" y="301956"/>
            <a:ext cx="2985028" cy="185142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19" name="Tekstvak 18">
            <a:extLst>
              <a:ext uri="{FF2B5EF4-FFF2-40B4-BE49-F238E27FC236}">
                <a16:creationId xmlns:a16="http://schemas.microsoft.com/office/drawing/2014/main" id="{316A866C-6DFD-812A-90BA-6298B8FD0B5C}"/>
              </a:ext>
            </a:extLst>
          </p:cNvPr>
          <p:cNvSpPr txBox="1"/>
          <p:nvPr/>
        </p:nvSpPr>
        <p:spPr>
          <a:xfrm>
            <a:off x="7001435" y="444521"/>
            <a:ext cx="2670088" cy="1556260"/>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Beantwoord de vier kernvragen om de basis van jullie verhaal en de doelgroepen scherp te krijgen. </a:t>
            </a:r>
            <a:b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b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Dit format is nog niet je communicatieplan, maar helpt je bij de voorbereiding op het gesprek met de afdeling communicatie. </a:t>
            </a:r>
          </a:p>
        </p:txBody>
      </p:sp>
      <p:sp>
        <p:nvSpPr>
          <p:cNvPr id="187" name="Google Shape;187;p19">
            <a:extLst>
              <a:ext uri="{FF2B5EF4-FFF2-40B4-BE49-F238E27FC236}">
                <a16:creationId xmlns:a16="http://schemas.microsoft.com/office/drawing/2014/main" id="{C7B032DB-02E3-CB5C-A4F8-F0CF64BB2735}"/>
              </a:ext>
            </a:extLst>
          </p:cNvPr>
          <p:cNvSpPr/>
          <p:nvPr/>
        </p:nvSpPr>
        <p:spPr>
          <a:xfrm>
            <a:off x="1792265" y="2489707"/>
            <a:ext cx="4261103"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rPr>
              <a:t>Waarom is jullie project belangrijk?</a:t>
            </a:r>
          </a:p>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rPr>
              <a:t>Tip: kijk terug naar jullie zeggenschapsdroom.</a:t>
            </a:r>
          </a:p>
        </p:txBody>
      </p:sp>
      <p:sp>
        <p:nvSpPr>
          <p:cNvPr id="191" name="Google Shape;191;p19">
            <a:extLst>
              <a:ext uri="{FF2B5EF4-FFF2-40B4-BE49-F238E27FC236}">
                <a16:creationId xmlns:a16="http://schemas.microsoft.com/office/drawing/2014/main" id="{4C459976-EFD7-5DFA-91E4-F216E51F38BE}"/>
              </a:ext>
            </a:extLst>
          </p:cNvPr>
          <p:cNvSpPr/>
          <p:nvPr/>
        </p:nvSpPr>
        <p:spPr>
          <a:xfrm>
            <a:off x="528907" y="3184819"/>
            <a:ext cx="5524461" cy="1279201"/>
          </a:xfrm>
          <a:prstGeom prst="rect">
            <a:avLst/>
          </a:prstGeom>
          <a:solidFill>
            <a:srgbClr val="DEDEF9"/>
          </a:solidFill>
          <a:ln>
            <a:noFill/>
          </a:ln>
        </p:spPr>
        <p:txBody>
          <a:bodyPr spcFirstLastPara="1" wrap="square" lIns="91425" tIns="45700" rIns="91425" bIns="45700" anchor="t" anchorCtr="0">
            <a:no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a:t>
            </a:r>
            <a:endParaRPr kumimoji="0" lang="nl-NL" sz="2489" b="0" i="0" u="none" strike="noStrike" kern="1200" cap="none" spc="0" normalizeH="0" baseline="0" noProof="0" dirty="0">
              <a:ln>
                <a:noFill/>
              </a:ln>
              <a:solidFill>
                <a:prstClr val="black"/>
              </a:solidFill>
              <a:effectLst/>
              <a:uLnTx/>
              <a:uFillTx/>
              <a:latin typeface="Hanken Grotesk" pitchFamily="2" charset="77"/>
              <a:ea typeface="+mn-ea"/>
              <a:cs typeface="+mn-cs"/>
            </a:endParaRPr>
          </a:p>
        </p:txBody>
      </p:sp>
      <p:sp>
        <p:nvSpPr>
          <p:cNvPr id="192" name="Google Shape;192;p19">
            <a:extLst>
              <a:ext uri="{FF2B5EF4-FFF2-40B4-BE49-F238E27FC236}">
                <a16:creationId xmlns:a16="http://schemas.microsoft.com/office/drawing/2014/main" id="{1488251D-3AD6-31B2-C108-51483961686D}"/>
              </a:ext>
            </a:extLst>
          </p:cNvPr>
          <p:cNvSpPr/>
          <p:nvPr/>
        </p:nvSpPr>
        <p:spPr>
          <a:xfrm>
            <a:off x="6221325" y="3184819"/>
            <a:ext cx="5533049" cy="1268979"/>
          </a:xfrm>
          <a:prstGeom prst="rect">
            <a:avLst/>
          </a:prstGeom>
          <a:solidFill>
            <a:srgbClr val="DEDEF9"/>
          </a:solidFill>
          <a:ln>
            <a:noFill/>
          </a:ln>
        </p:spPr>
        <p:txBody>
          <a:bodyPr spcFirstLastPara="1" wrap="square" lIns="91425" tIns="45700" rIns="91425" bIns="45700" anchor="t"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1" i="0" u="none" strike="noStrike" kern="1200" cap="none" spc="0" normalizeH="0" baseline="0" noProof="0" dirty="0">
                <a:ln>
                  <a:noFill/>
                </a:ln>
                <a:solidFill>
                  <a:prstClr val="black"/>
                </a:solidFill>
                <a:effectLst/>
                <a:uLnTx/>
                <a:uFillTx/>
                <a:latin typeface="Montserrat" pitchFamily="2" charset="77"/>
                <a:ea typeface="+mn-ea"/>
                <a:cs typeface="+mn-cs"/>
              </a:rPr>
              <a:t>Primaire doelgroep: </a:t>
            </a:r>
          </a:p>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a:t>
            </a:r>
          </a:p>
          <a:p>
            <a:pPr marL="0" marR="0" lvl="0" indent="0" algn="l" defTabSz="914377" rtl="0" eaLnBrk="1" fontAlgn="auto" latinLnBrk="0" hangingPunct="1">
              <a:lnSpc>
                <a:spcPct val="114000"/>
              </a:lnSpc>
              <a:spcBef>
                <a:spcPts val="0"/>
              </a:spcBef>
              <a:spcAft>
                <a:spcPts val="0"/>
              </a:spcAft>
              <a:buClrTx/>
              <a:buSzPts val="1400"/>
              <a:buFontTx/>
              <a:buNone/>
              <a:tabLst/>
              <a:defRPr/>
            </a:pPr>
            <a:endParaRPr kumimoji="0" lang="nl-NL" sz="1200" b="0" i="0" u="none" strike="noStrike" kern="1200" cap="none" spc="0" normalizeH="0" baseline="0" noProof="0" dirty="0">
              <a:ln>
                <a:noFill/>
              </a:ln>
              <a:solidFill>
                <a:prstClr val="black"/>
              </a:solidFill>
              <a:effectLst/>
              <a:uLnTx/>
              <a:uFillTx/>
              <a:latin typeface="Montserrat" pitchFamily="2" charset="77"/>
              <a:ea typeface="+mn-ea"/>
              <a:cs typeface="+mn-cs"/>
            </a:endParaRPr>
          </a:p>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1" i="0" u="none" strike="noStrike" kern="1200" cap="none" spc="0" normalizeH="0" baseline="0" noProof="0" dirty="0">
                <a:ln>
                  <a:noFill/>
                </a:ln>
                <a:solidFill>
                  <a:prstClr val="black"/>
                </a:solidFill>
                <a:effectLst/>
                <a:uLnTx/>
                <a:uFillTx/>
                <a:latin typeface="Montserrat" pitchFamily="2" charset="77"/>
                <a:ea typeface="+mn-ea"/>
                <a:cs typeface="+mn-cs"/>
              </a:rPr>
              <a:t>Andere doelgroepen: </a:t>
            </a:r>
          </a:p>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 </a:t>
            </a:r>
          </a:p>
        </p:txBody>
      </p:sp>
      <p:sp>
        <p:nvSpPr>
          <p:cNvPr id="193" name="Google Shape;193;p19">
            <a:extLst>
              <a:ext uri="{FF2B5EF4-FFF2-40B4-BE49-F238E27FC236}">
                <a16:creationId xmlns:a16="http://schemas.microsoft.com/office/drawing/2014/main" id="{B10BF582-E57A-26AF-2D85-7B60624EB35D}"/>
              </a:ext>
            </a:extLst>
          </p:cNvPr>
          <p:cNvSpPr/>
          <p:nvPr/>
        </p:nvSpPr>
        <p:spPr>
          <a:xfrm>
            <a:off x="6217033" y="5310304"/>
            <a:ext cx="5528754" cy="1281600"/>
          </a:xfrm>
          <a:prstGeom prst="rect">
            <a:avLst/>
          </a:prstGeom>
          <a:solidFill>
            <a:srgbClr val="DEDEF9"/>
          </a:solidFill>
          <a:ln>
            <a:noFill/>
          </a:ln>
        </p:spPr>
        <p:txBody>
          <a:bodyPr spcFirstLastPara="1" wrap="square" lIns="91425" tIns="45700" rIns="91425" bIns="45700" anchor="t"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 </a:t>
            </a:r>
            <a:endParaRPr kumimoji="0" sz="1200" b="0" i="0" u="none" strike="noStrike" kern="1200" cap="none" spc="0" normalizeH="0" baseline="0" noProof="0" dirty="0">
              <a:ln>
                <a:noFill/>
              </a:ln>
              <a:solidFill>
                <a:prstClr val="black"/>
              </a:solidFill>
              <a:effectLst/>
              <a:uLnTx/>
              <a:uFillTx/>
              <a:latin typeface="Hanken Grotesk" pitchFamily="2" charset="77"/>
              <a:ea typeface="+mn-ea"/>
              <a:cs typeface="+mn-cs"/>
            </a:endParaRPr>
          </a:p>
        </p:txBody>
      </p:sp>
      <p:sp>
        <p:nvSpPr>
          <p:cNvPr id="194" name="Google Shape;194;p19">
            <a:extLst>
              <a:ext uri="{FF2B5EF4-FFF2-40B4-BE49-F238E27FC236}">
                <a16:creationId xmlns:a16="http://schemas.microsoft.com/office/drawing/2014/main" id="{687CD453-AE8A-DB39-03A4-44B195D226F2}"/>
              </a:ext>
            </a:extLst>
          </p:cNvPr>
          <p:cNvSpPr/>
          <p:nvPr/>
        </p:nvSpPr>
        <p:spPr>
          <a:xfrm>
            <a:off x="524614" y="5310304"/>
            <a:ext cx="5528754" cy="1281600"/>
          </a:xfrm>
          <a:prstGeom prst="rect">
            <a:avLst/>
          </a:prstGeom>
          <a:solidFill>
            <a:srgbClr val="DEDEF9"/>
          </a:solidFill>
          <a:ln>
            <a:noFill/>
          </a:ln>
        </p:spPr>
        <p:txBody>
          <a:bodyPr spcFirstLastPara="1" wrap="square" lIns="91425" tIns="45700" rIns="91425" bIns="45700" anchor="t"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a:t>
            </a:r>
          </a:p>
        </p:txBody>
      </p:sp>
      <p:sp>
        <p:nvSpPr>
          <p:cNvPr id="9" name="Tekstvak 8">
            <a:extLst>
              <a:ext uri="{FF2B5EF4-FFF2-40B4-BE49-F238E27FC236}">
                <a16:creationId xmlns:a16="http://schemas.microsoft.com/office/drawing/2014/main" id="{296870CE-33EA-B438-89A1-D15EFC569F7B}"/>
              </a:ext>
            </a:extLst>
          </p:cNvPr>
          <p:cNvSpPr txBox="1"/>
          <p:nvPr/>
        </p:nvSpPr>
        <p:spPr>
          <a:xfrm>
            <a:off x="12626051" y="1085565"/>
            <a:ext cx="6096000" cy="281692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609539" rtl="0" eaLnBrk="1" fontAlgn="auto" latinLnBrk="0" hangingPunct="1">
              <a:lnSpc>
                <a:spcPct val="114000"/>
              </a:lnSpc>
              <a:spcBef>
                <a:spcPts val="160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Montserrat" pitchFamily="2" charset="77"/>
                <a:ea typeface="Calibri"/>
                <a:cs typeface="Calibri"/>
              </a:rPr>
              <a:t>Hoe start je met invullen?</a:t>
            </a:r>
            <a:r>
              <a:rPr kumimoji="0" lang="nl-NL" sz="1600" b="1" i="0" u="none" strike="noStrike" kern="1200" cap="none" spc="0" normalizeH="0" baseline="0" noProof="0" dirty="0">
                <a:ln>
                  <a:noFill/>
                </a:ln>
                <a:solidFill>
                  <a:prstClr val="black"/>
                </a:solidFill>
                <a:effectLst/>
                <a:uLnTx/>
                <a:uFillTx/>
                <a:latin typeface="Montserrat" pitchFamily="2" charset="77"/>
                <a:ea typeface="Calibri"/>
                <a:cs typeface="Calibri"/>
              </a:rPr>
              <a:t> </a:t>
            </a:r>
            <a:br>
              <a:rPr kumimoji="0" lang="nl-NL" sz="1600" b="1" i="0" u="none" strike="noStrike" kern="1200" cap="none" spc="0" normalizeH="0" baseline="0" noProof="0" dirty="0">
                <a:ln>
                  <a:noFill/>
                </a:ln>
                <a:solidFill>
                  <a:prstClr val="black"/>
                </a:solidFill>
                <a:effectLst/>
                <a:uLnTx/>
                <a:uFillTx/>
                <a:latin typeface="Montserrat" pitchFamily="2" charset="77"/>
                <a:ea typeface="Calibri"/>
                <a:cs typeface="Calibri"/>
              </a:rPr>
            </a:b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Begin hier voordat je posters of nieuwsbrieven maakt. Dit canvas dwingt je eerst na te denken over je kernboodschap en het grote waarom. Bespreek de vier vragen met je projectgroep en vul de antwoorden direct in deze slide in, of schrijf ze op een groot vel papier.</a:t>
            </a:r>
            <a:endParaRPr kumimoji="0" lang="nl-NL" sz="1330" b="0" i="0" u="none" strike="noStrike" kern="1200" cap="none" spc="0" normalizeH="0" baseline="0" noProof="0" dirty="0">
              <a:ln>
                <a:noFill/>
              </a:ln>
              <a:solidFill>
                <a:srgbClr val="444444"/>
              </a:solidFill>
              <a:effectLst/>
              <a:uLnTx/>
              <a:uFillTx/>
              <a:latin typeface="Hanken Grotesk" pitchFamily="2" charset="77"/>
              <a:ea typeface="+mn-ea"/>
              <a:cs typeface="+mn-cs"/>
            </a:endParaRPr>
          </a:p>
          <a:p>
            <a:pPr marL="0" marR="0" lvl="0" indent="0" algn="l" defTabSz="609539" rtl="0" eaLnBrk="1" fontAlgn="auto" latinLnBrk="0" hangingPunct="1">
              <a:lnSpc>
                <a:spcPct val="114000"/>
              </a:lnSpc>
              <a:spcBef>
                <a:spcPts val="1600"/>
              </a:spcBef>
              <a:spcAft>
                <a:spcPts val="0"/>
              </a:spcAft>
              <a:buClrTx/>
              <a:buSzTx/>
              <a:buFontTx/>
              <a:buNone/>
              <a:tabLst/>
              <a:defRPr/>
            </a:pPr>
            <a:r>
              <a:rPr kumimoji="0" lang="en-US" sz="1200"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200" b="0" i="0" u="none" strike="noStrike" kern="1200" cap="none" spc="0" normalizeH="0" baseline="0" noProof="0" dirty="0" err="1">
                <a:ln>
                  <a:noFill/>
                </a:ln>
                <a:solidFill>
                  <a:srgbClr val="444444"/>
                </a:solidFill>
                <a:effectLst/>
                <a:uLnTx/>
                <a:uFillTx/>
                <a:latin typeface="Hanken Grotesk" pitchFamily="2" charset="77"/>
                <a:ea typeface="Calibri"/>
                <a:cs typeface="Calibri"/>
              </a:rPr>
              <a:t>Zie</a:t>
            </a:r>
            <a:r>
              <a:rPr kumimoji="0" lang="en-US" sz="1200"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200" b="0" i="0" u="none" strike="noStrike" kern="1200" cap="none" spc="0" normalizeH="0" baseline="0" noProof="0" dirty="0" err="1">
                <a:ln>
                  <a:noFill/>
                </a:ln>
                <a:solidFill>
                  <a:srgbClr val="444444"/>
                </a:solidFill>
                <a:effectLst/>
                <a:uLnTx/>
                <a:uFillTx/>
                <a:latin typeface="Hanken Grotesk" pitchFamily="2" charset="77"/>
                <a:ea typeface="Calibri"/>
                <a:cs typeface="Calibri"/>
              </a:rPr>
              <a:t>hiernaast</a:t>
            </a:r>
            <a:r>
              <a:rPr kumimoji="0" lang="en-US" sz="1200"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200" b="0" i="0" u="none" strike="noStrike" kern="1200" cap="none" spc="0" normalizeH="0" baseline="0" noProof="0" dirty="0" err="1">
                <a:ln>
                  <a:noFill/>
                </a:ln>
                <a:solidFill>
                  <a:srgbClr val="444444"/>
                </a:solidFill>
                <a:effectLst/>
                <a:uLnTx/>
                <a:uFillTx/>
                <a:latin typeface="Hanken Grotesk" pitchFamily="2" charset="77"/>
                <a:ea typeface="Calibri"/>
                <a:cs typeface="Calibri"/>
              </a:rPr>
              <a:t>een</a:t>
            </a:r>
            <a:r>
              <a:rPr kumimoji="0" lang="en-US" sz="1200"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200" b="0" i="0" u="none" strike="noStrike" kern="1200" cap="none" spc="0" normalizeH="0" baseline="0" noProof="0" dirty="0" err="1">
                <a:ln>
                  <a:noFill/>
                </a:ln>
                <a:solidFill>
                  <a:srgbClr val="444444"/>
                </a:solidFill>
                <a:effectLst/>
                <a:uLnTx/>
                <a:uFillTx/>
                <a:latin typeface="Hanken Grotesk" pitchFamily="2" charset="77"/>
                <a:ea typeface="Calibri"/>
                <a:cs typeface="Calibri"/>
              </a:rPr>
              <a:t>ingevuld</a:t>
            </a:r>
            <a:r>
              <a:rPr kumimoji="0" lang="en-US" sz="1200"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200" b="0" i="0" u="none" strike="noStrike" kern="1200" cap="none" spc="0" normalizeH="0" baseline="0" noProof="0" dirty="0" err="1">
                <a:ln>
                  <a:noFill/>
                </a:ln>
                <a:solidFill>
                  <a:srgbClr val="444444"/>
                </a:solidFill>
                <a:effectLst/>
                <a:uLnTx/>
                <a:uFillTx/>
                <a:latin typeface="Hanken Grotesk" pitchFamily="2" charset="77"/>
                <a:ea typeface="Calibri"/>
                <a:cs typeface="Calibri"/>
              </a:rPr>
              <a:t>voorbeeld</a:t>
            </a:r>
            <a:r>
              <a:rPr kumimoji="0" lang="en-US" sz="1200" b="0" i="0" u="none" strike="noStrike" kern="1200" cap="none" spc="0" normalizeH="0" baseline="0" noProof="0" dirty="0">
                <a:ln>
                  <a:noFill/>
                </a:ln>
                <a:solidFill>
                  <a:srgbClr val="444444"/>
                </a:solidFill>
                <a:effectLst/>
                <a:uLnTx/>
                <a:uFillTx/>
                <a:latin typeface="Hanken Grotesk" pitchFamily="2" charset="77"/>
                <a:ea typeface="Calibri"/>
                <a:cs typeface="Calibri"/>
              </a:rPr>
              <a:t> ter </a:t>
            </a:r>
            <a:r>
              <a:rPr kumimoji="0" lang="en-US" sz="1200" b="0" i="0" u="none" strike="noStrike" kern="1200" cap="none" spc="0" normalizeH="0" baseline="0" noProof="0" dirty="0" err="1">
                <a:ln>
                  <a:noFill/>
                </a:ln>
                <a:solidFill>
                  <a:srgbClr val="444444"/>
                </a:solidFill>
                <a:effectLst/>
                <a:uLnTx/>
                <a:uFillTx/>
                <a:latin typeface="Hanken Grotesk" pitchFamily="2" charset="77"/>
                <a:ea typeface="Calibri"/>
                <a:cs typeface="Calibri"/>
              </a:rPr>
              <a:t>inspiratie</a:t>
            </a:r>
            <a:r>
              <a:rPr kumimoji="0" lang="en-US" sz="1200"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200" b="0" i="0" u="none" strike="noStrike" kern="1200" cap="none" spc="0" normalizeH="0" baseline="0" noProof="0" dirty="0">
                <a:ln>
                  <a:noFill/>
                </a:ln>
                <a:solidFill>
                  <a:srgbClr val="444444"/>
                </a:solidFill>
                <a:effectLst/>
                <a:uLnTx/>
                <a:uFillTx/>
                <a:latin typeface="Hanken Grotesk" pitchFamily="2" charset="77"/>
                <a:ea typeface="Calibri"/>
                <a:cs typeface="Calibri"/>
                <a:sym typeface="Wingdings" pitchFamily="2" charset="2"/>
              </a:rPr>
              <a:t></a:t>
            </a:r>
          </a:p>
          <a:p>
            <a:pPr marL="0" marR="0" lvl="0" indent="0" algn="l" defTabSz="609539" rtl="0" eaLnBrk="1" fontAlgn="auto" latinLnBrk="0" hangingPunct="1">
              <a:lnSpc>
                <a:spcPct val="114000"/>
              </a:lnSpc>
              <a:spcBef>
                <a:spcPts val="160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Montserrat" pitchFamily="2" charset="77"/>
                <a:ea typeface="+mn-ea"/>
                <a:cs typeface="+mn-cs"/>
              </a:rPr>
              <a:t>Wat doe je met de uitkomst? </a:t>
            </a:r>
            <a:br>
              <a:rPr kumimoji="0" lang="nl-NL" sz="1600" b="0" i="0" u="none" strike="noStrike" kern="1200" cap="none" spc="0" normalizeH="0" baseline="0" noProof="0" dirty="0">
                <a:ln>
                  <a:noFill/>
                </a:ln>
                <a:solidFill>
                  <a:prstClr val="black"/>
                </a:solidFill>
                <a:effectLst/>
                <a:uLnTx/>
                <a:uFillTx/>
                <a:latin typeface="Montserrat" pitchFamily="2" charset="77"/>
                <a:ea typeface="+mn-ea"/>
                <a:cs typeface="+mn-cs"/>
              </a:rPr>
            </a:b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Dit ingevulde canvas is jullie basisdocument. Zodra het af is, vertaal je het naar het communicatieplan op de volgende slide. Het is ook de perfecte voorbereiding voor een gesprek met de afdeling communicatie.</a:t>
            </a:r>
          </a:p>
        </p:txBody>
      </p:sp>
      <p:pic>
        <p:nvPicPr>
          <p:cNvPr id="16" name="Afbeelding 15">
            <a:extLst>
              <a:ext uri="{FF2B5EF4-FFF2-40B4-BE49-F238E27FC236}">
                <a16:creationId xmlns:a16="http://schemas.microsoft.com/office/drawing/2014/main" id="{8DD94729-1BF8-0FE2-7F62-D6966567B7DE}"/>
              </a:ext>
            </a:extLst>
          </p:cNvPr>
          <p:cNvPicPr>
            <a:picLocks noChangeAspect="1"/>
          </p:cNvPicPr>
          <p:nvPr/>
        </p:nvPicPr>
        <p:blipFill>
          <a:blip r:embed="rId3"/>
          <a:stretch>
            <a:fillRect/>
          </a:stretch>
        </p:blipFill>
        <p:spPr>
          <a:xfrm>
            <a:off x="425371" y="338051"/>
            <a:ext cx="1290083" cy="330955"/>
          </a:xfrm>
          <a:prstGeom prst="rect">
            <a:avLst/>
          </a:prstGeom>
        </p:spPr>
      </p:pic>
      <p:sp>
        <p:nvSpPr>
          <p:cNvPr id="17" name="Google Shape;60;p14">
            <a:extLst>
              <a:ext uri="{FF2B5EF4-FFF2-40B4-BE49-F238E27FC236}">
                <a16:creationId xmlns:a16="http://schemas.microsoft.com/office/drawing/2014/main" id="{1FFAFA86-023A-1F59-F621-E91A54069983}"/>
              </a:ext>
            </a:extLst>
          </p:cNvPr>
          <p:cNvSpPr txBox="1">
            <a:spLocks/>
          </p:cNvSpPr>
          <p:nvPr/>
        </p:nvSpPr>
        <p:spPr>
          <a:xfrm>
            <a:off x="415600" y="971413"/>
            <a:ext cx="6771648"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2400" b="1" i="0" u="none" strike="noStrike" kern="1200" cap="none" spc="0" normalizeH="0" baseline="0" noProof="0" dirty="0">
                <a:ln>
                  <a:noFill/>
                </a:ln>
                <a:solidFill>
                  <a:prstClr val="black"/>
                </a:solidFill>
                <a:effectLst/>
                <a:uLnTx/>
                <a:uFillTx/>
                <a:latin typeface="Montserrat" pitchFamily="2" charset="77"/>
                <a:cs typeface="Arial"/>
                <a:sym typeface="Arial"/>
              </a:rPr>
              <a:t>4. Hoe nemen we anderen mee?</a:t>
            </a:r>
          </a:p>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0" dirty="0">
                <a:ln>
                  <a:noFill/>
                </a:ln>
                <a:solidFill>
                  <a:prstClr val="black"/>
                </a:solidFill>
                <a:effectLst/>
                <a:uLnTx/>
                <a:uFillTx/>
                <a:latin typeface="Montserrat" pitchFamily="2" charset="77"/>
                <a:cs typeface="Arial"/>
                <a:sym typeface="Arial"/>
              </a:rPr>
              <a:t>Communicatiepijlers</a:t>
            </a:r>
          </a:p>
        </p:txBody>
      </p:sp>
      <p:sp>
        <p:nvSpPr>
          <p:cNvPr id="20" name="Google Shape;187;p19">
            <a:extLst>
              <a:ext uri="{FF2B5EF4-FFF2-40B4-BE49-F238E27FC236}">
                <a16:creationId xmlns:a16="http://schemas.microsoft.com/office/drawing/2014/main" id="{E2630482-619C-95A9-9443-427C8B99CAAC}"/>
              </a:ext>
            </a:extLst>
          </p:cNvPr>
          <p:cNvSpPr/>
          <p:nvPr/>
        </p:nvSpPr>
        <p:spPr>
          <a:xfrm>
            <a:off x="528907" y="2489707"/>
            <a:ext cx="1263358"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nl-NL" sz="1200" b="1" i="0" u="none" strike="noStrike" kern="1200" cap="none" spc="0" normalizeH="0" baseline="0" noProof="0" dirty="0">
                <a:ln>
                  <a:noFill/>
                </a:ln>
                <a:solidFill>
                  <a:prstClr val="white"/>
                </a:solidFill>
                <a:effectLst/>
                <a:uLnTx/>
                <a:uFillTx/>
                <a:latin typeface="Montserrat" pitchFamily="2" charset="77"/>
                <a:ea typeface="+mn-ea"/>
                <a:cs typeface="+mn-cs"/>
              </a:rPr>
              <a:t>1. Waarom</a:t>
            </a:r>
          </a:p>
        </p:txBody>
      </p:sp>
      <p:sp>
        <p:nvSpPr>
          <p:cNvPr id="21" name="Google Shape;187;p19">
            <a:extLst>
              <a:ext uri="{FF2B5EF4-FFF2-40B4-BE49-F238E27FC236}">
                <a16:creationId xmlns:a16="http://schemas.microsoft.com/office/drawing/2014/main" id="{27F68A65-8353-827A-956D-33ADCA0B9CC0}"/>
              </a:ext>
            </a:extLst>
          </p:cNvPr>
          <p:cNvSpPr/>
          <p:nvPr/>
        </p:nvSpPr>
        <p:spPr>
          <a:xfrm>
            <a:off x="1787972" y="4615191"/>
            <a:ext cx="4261103"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rPr>
              <a:t>Wat is de kernboodschap? Wat moeten collega’s onthouden en wat moeten ze eventueel gaan doen?</a:t>
            </a:r>
          </a:p>
        </p:txBody>
      </p:sp>
      <p:sp>
        <p:nvSpPr>
          <p:cNvPr id="22" name="Google Shape;187;p19">
            <a:extLst>
              <a:ext uri="{FF2B5EF4-FFF2-40B4-BE49-F238E27FC236}">
                <a16:creationId xmlns:a16="http://schemas.microsoft.com/office/drawing/2014/main" id="{C4CAFE83-261A-9653-E548-E5D7582BB847}"/>
              </a:ext>
            </a:extLst>
          </p:cNvPr>
          <p:cNvSpPr/>
          <p:nvPr/>
        </p:nvSpPr>
        <p:spPr>
          <a:xfrm>
            <a:off x="524614" y="4615191"/>
            <a:ext cx="1263358"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nl-NL" sz="1200" b="1" i="0" u="none" strike="noStrike" kern="1200" cap="none" spc="0" normalizeH="0" baseline="0" noProof="0" dirty="0">
                <a:ln>
                  <a:noFill/>
                </a:ln>
                <a:solidFill>
                  <a:prstClr val="white"/>
                </a:solidFill>
                <a:effectLst/>
                <a:uLnTx/>
                <a:uFillTx/>
                <a:latin typeface="Montserrat" pitchFamily="2" charset="77"/>
                <a:ea typeface="+mn-ea"/>
                <a:cs typeface="+mn-cs"/>
              </a:rPr>
              <a:t>3. Wat</a:t>
            </a:r>
          </a:p>
        </p:txBody>
      </p:sp>
      <p:sp>
        <p:nvSpPr>
          <p:cNvPr id="23" name="Google Shape;187;p19">
            <a:extLst>
              <a:ext uri="{FF2B5EF4-FFF2-40B4-BE49-F238E27FC236}">
                <a16:creationId xmlns:a16="http://schemas.microsoft.com/office/drawing/2014/main" id="{BA5FFA1F-14FB-57F3-73E9-93C384F9D278}"/>
              </a:ext>
            </a:extLst>
          </p:cNvPr>
          <p:cNvSpPr/>
          <p:nvPr/>
        </p:nvSpPr>
        <p:spPr>
          <a:xfrm>
            <a:off x="7488977" y="2489707"/>
            <a:ext cx="4261103"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rPr>
              <a:t>Wie is de doelgroep? Gaat het om bepaalde beroepsgroepen, leidinggevenden of anderen? </a:t>
            </a:r>
          </a:p>
        </p:txBody>
      </p:sp>
      <p:sp>
        <p:nvSpPr>
          <p:cNvPr id="24" name="Google Shape;187;p19">
            <a:extLst>
              <a:ext uri="{FF2B5EF4-FFF2-40B4-BE49-F238E27FC236}">
                <a16:creationId xmlns:a16="http://schemas.microsoft.com/office/drawing/2014/main" id="{9786B7A8-23CE-C0DC-1E01-848A7C755DEC}"/>
              </a:ext>
            </a:extLst>
          </p:cNvPr>
          <p:cNvSpPr/>
          <p:nvPr/>
        </p:nvSpPr>
        <p:spPr>
          <a:xfrm>
            <a:off x="6225619" y="2489707"/>
            <a:ext cx="1263358"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nl-NL" sz="1200" b="1" i="0" u="none" strike="noStrike" kern="1200" cap="none" spc="0" normalizeH="0" baseline="0" noProof="0" dirty="0">
                <a:ln>
                  <a:noFill/>
                </a:ln>
                <a:solidFill>
                  <a:prstClr val="white"/>
                </a:solidFill>
                <a:effectLst/>
                <a:uLnTx/>
                <a:uFillTx/>
                <a:latin typeface="Montserrat" pitchFamily="2" charset="77"/>
                <a:ea typeface="+mn-ea"/>
                <a:cs typeface="+mn-cs"/>
              </a:rPr>
              <a:t>2. Wie</a:t>
            </a:r>
          </a:p>
        </p:txBody>
      </p:sp>
      <p:sp>
        <p:nvSpPr>
          <p:cNvPr id="25" name="Google Shape;187;p19">
            <a:extLst>
              <a:ext uri="{FF2B5EF4-FFF2-40B4-BE49-F238E27FC236}">
                <a16:creationId xmlns:a16="http://schemas.microsoft.com/office/drawing/2014/main" id="{4AAE1AA5-1565-F1D5-1ACD-F4286425F47A}"/>
              </a:ext>
            </a:extLst>
          </p:cNvPr>
          <p:cNvSpPr/>
          <p:nvPr/>
        </p:nvSpPr>
        <p:spPr>
          <a:xfrm>
            <a:off x="7484684" y="4615191"/>
            <a:ext cx="4261103"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rPr>
              <a:t>Hoe gaan jullie communiceren? Welke kanalen kun je gebruiken in jullie organisatie? Denk aan: e-mail, nieuwsbrieven en intranet. Wie kan jullie hierbij helpen?</a:t>
            </a:r>
          </a:p>
        </p:txBody>
      </p:sp>
      <p:sp>
        <p:nvSpPr>
          <p:cNvPr id="26" name="Google Shape;187;p19">
            <a:extLst>
              <a:ext uri="{FF2B5EF4-FFF2-40B4-BE49-F238E27FC236}">
                <a16:creationId xmlns:a16="http://schemas.microsoft.com/office/drawing/2014/main" id="{8D0B4B29-E079-E65B-1156-638BAFA97EA1}"/>
              </a:ext>
            </a:extLst>
          </p:cNvPr>
          <p:cNvSpPr/>
          <p:nvPr/>
        </p:nvSpPr>
        <p:spPr>
          <a:xfrm>
            <a:off x="6221326" y="4615191"/>
            <a:ext cx="1263358"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nl-NL" sz="1200" b="1" i="0" u="none" strike="noStrike" kern="1200" cap="none" spc="0" normalizeH="0" baseline="0" noProof="0" dirty="0">
                <a:ln>
                  <a:noFill/>
                </a:ln>
                <a:solidFill>
                  <a:prstClr val="white"/>
                </a:solidFill>
                <a:effectLst/>
                <a:uLnTx/>
                <a:uFillTx/>
                <a:latin typeface="Montserrat" pitchFamily="2" charset="77"/>
                <a:ea typeface="+mn-ea"/>
                <a:cs typeface="+mn-cs"/>
              </a:rPr>
              <a:t>4. Hoe</a:t>
            </a:r>
          </a:p>
        </p:txBody>
      </p:sp>
      <p:sp>
        <p:nvSpPr>
          <p:cNvPr id="5" name="Google Shape;187;p19">
            <a:extLst>
              <a:ext uri="{FF2B5EF4-FFF2-40B4-BE49-F238E27FC236}">
                <a16:creationId xmlns:a16="http://schemas.microsoft.com/office/drawing/2014/main" id="{E89F3800-EA54-8D1E-7193-36FB4ABF49B1}"/>
              </a:ext>
            </a:extLst>
          </p:cNvPr>
          <p:cNvSpPr/>
          <p:nvPr/>
        </p:nvSpPr>
        <p:spPr>
          <a:xfrm>
            <a:off x="20109021" y="2489707"/>
            <a:ext cx="4261103"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rPr>
              <a:t>Waarom is jullie project belangrijk?</a:t>
            </a:r>
          </a:p>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rPr>
              <a:t>Tip: kijk terug naar jullie zeggenschapsdroom.</a:t>
            </a:r>
          </a:p>
        </p:txBody>
      </p:sp>
      <p:sp>
        <p:nvSpPr>
          <p:cNvPr id="7" name="Google Shape;191;p19">
            <a:extLst>
              <a:ext uri="{FF2B5EF4-FFF2-40B4-BE49-F238E27FC236}">
                <a16:creationId xmlns:a16="http://schemas.microsoft.com/office/drawing/2014/main" id="{28AEF322-6249-4DD3-5AD9-6675C8B341D3}"/>
              </a:ext>
            </a:extLst>
          </p:cNvPr>
          <p:cNvSpPr/>
          <p:nvPr/>
        </p:nvSpPr>
        <p:spPr>
          <a:xfrm>
            <a:off x="18845663" y="3184820"/>
            <a:ext cx="5515723" cy="1279200"/>
          </a:xfrm>
          <a:prstGeom prst="rect">
            <a:avLst/>
          </a:prstGeom>
          <a:solidFill>
            <a:srgbClr val="DEDEF9"/>
          </a:solidFill>
          <a:ln>
            <a:noFill/>
          </a:ln>
        </p:spPr>
        <p:txBody>
          <a:bodyPr spcFirstLastPara="1" wrap="square" lIns="91425" tIns="45700" rIns="91425" bIns="45700" anchor="t" anchorCtr="0">
            <a:no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Door meer zeggenschap kunnen verzorgenden IG meedenken over beslissingen die hun werk raken. Zo voelen zij zich gehoord en gezien en kunnen zij bijdragen aan betere zorg.</a:t>
            </a:r>
          </a:p>
        </p:txBody>
      </p:sp>
      <p:sp>
        <p:nvSpPr>
          <p:cNvPr id="27" name="Google Shape;192;p19">
            <a:extLst>
              <a:ext uri="{FF2B5EF4-FFF2-40B4-BE49-F238E27FC236}">
                <a16:creationId xmlns:a16="http://schemas.microsoft.com/office/drawing/2014/main" id="{FA263C2B-01A7-16E1-C6D2-D530CB3766B1}"/>
              </a:ext>
            </a:extLst>
          </p:cNvPr>
          <p:cNvSpPr/>
          <p:nvPr/>
        </p:nvSpPr>
        <p:spPr>
          <a:xfrm>
            <a:off x="24538081" y="3172199"/>
            <a:ext cx="5515723" cy="1281600"/>
          </a:xfrm>
          <a:prstGeom prst="rect">
            <a:avLst/>
          </a:prstGeom>
          <a:solidFill>
            <a:srgbClr val="DEDEF9"/>
          </a:solidFill>
          <a:ln>
            <a:noFill/>
          </a:ln>
        </p:spPr>
        <p:txBody>
          <a:bodyPr spcFirstLastPara="1" wrap="square" lIns="91425" tIns="45700" rIns="91425" bIns="45700" anchor="t"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Primaire doelgroep: </a:t>
            </a:r>
          </a:p>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De verzorgenden IG.</a:t>
            </a:r>
          </a:p>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Andere doelgroepen: </a:t>
            </a:r>
          </a:p>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De teamleden van de verzorgenden IG (wijkverpleegkundigen, verzorgenden C/</a:t>
            </a:r>
            <a:r>
              <a:rPr kumimoji="0" lang="nl-NL" sz="1200" b="0" i="0" u="none" strike="noStrike" kern="1200" cap="none" spc="0" normalizeH="0" baseline="0" noProof="0" dirty="0" err="1">
                <a:ln>
                  <a:noFill/>
                </a:ln>
                <a:solidFill>
                  <a:prstClr val="black"/>
                </a:solidFill>
                <a:effectLst/>
                <a:uLnTx/>
                <a:uFillTx/>
                <a:latin typeface="Hanken Grotesk" pitchFamily="2" charset="77"/>
                <a:ea typeface="+mn-ea"/>
                <a:cs typeface="+mn-cs"/>
              </a:rPr>
              <a:t>helpenden</a:t>
            </a: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a:t>
            </a:r>
          </a:p>
        </p:txBody>
      </p:sp>
      <p:sp>
        <p:nvSpPr>
          <p:cNvPr id="28" name="Google Shape;193;p19">
            <a:extLst>
              <a:ext uri="{FF2B5EF4-FFF2-40B4-BE49-F238E27FC236}">
                <a16:creationId xmlns:a16="http://schemas.microsoft.com/office/drawing/2014/main" id="{C7CD3485-4BEF-5D83-6A62-5DC079246EE7}"/>
              </a:ext>
            </a:extLst>
          </p:cNvPr>
          <p:cNvSpPr/>
          <p:nvPr/>
        </p:nvSpPr>
        <p:spPr>
          <a:xfrm>
            <a:off x="24533789" y="5310304"/>
            <a:ext cx="5515723" cy="1281600"/>
          </a:xfrm>
          <a:prstGeom prst="rect">
            <a:avLst/>
          </a:prstGeom>
          <a:solidFill>
            <a:srgbClr val="DEDEF9"/>
          </a:solidFill>
          <a:ln>
            <a:noFill/>
          </a:ln>
        </p:spPr>
        <p:txBody>
          <a:bodyPr spcFirstLastPara="1" wrap="square" lIns="91425" tIns="45700" rIns="91425" bIns="45700" anchor="t"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We informeren medewerkers via intranet en nieuwsbrieven en nodigen hen uit voor bijeenkomsten. De afdeling communicatie helpt ons bij het opstellen van duidelijke en aansprekende boodschappen.</a:t>
            </a:r>
          </a:p>
        </p:txBody>
      </p:sp>
      <p:sp>
        <p:nvSpPr>
          <p:cNvPr id="29" name="Google Shape;194;p19">
            <a:extLst>
              <a:ext uri="{FF2B5EF4-FFF2-40B4-BE49-F238E27FC236}">
                <a16:creationId xmlns:a16="http://schemas.microsoft.com/office/drawing/2014/main" id="{6E38924D-D937-F995-E275-D99D12A04106}"/>
              </a:ext>
            </a:extLst>
          </p:cNvPr>
          <p:cNvSpPr/>
          <p:nvPr/>
        </p:nvSpPr>
        <p:spPr>
          <a:xfrm>
            <a:off x="18841370" y="5310304"/>
            <a:ext cx="5528754" cy="1281600"/>
          </a:xfrm>
          <a:prstGeom prst="rect">
            <a:avLst/>
          </a:prstGeom>
          <a:solidFill>
            <a:srgbClr val="DEDEF9"/>
          </a:solidFill>
          <a:ln>
            <a:noFill/>
          </a:ln>
        </p:spPr>
        <p:txBody>
          <a:bodyPr spcFirstLastPara="1" wrap="square" lIns="91425" tIns="45700" rIns="91425" bIns="45700" anchor="t"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Jouw ervaring telt. Denk mee, spreek je uit en help mee om de zorg en je werkplek te verbeteren.</a:t>
            </a:r>
          </a:p>
        </p:txBody>
      </p:sp>
      <p:sp>
        <p:nvSpPr>
          <p:cNvPr id="30" name="Google Shape;187;p19">
            <a:extLst>
              <a:ext uri="{FF2B5EF4-FFF2-40B4-BE49-F238E27FC236}">
                <a16:creationId xmlns:a16="http://schemas.microsoft.com/office/drawing/2014/main" id="{1818B29A-5847-6A77-397E-D04C69014134}"/>
              </a:ext>
            </a:extLst>
          </p:cNvPr>
          <p:cNvSpPr/>
          <p:nvPr/>
        </p:nvSpPr>
        <p:spPr>
          <a:xfrm>
            <a:off x="18845663" y="2489707"/>
            <a:ext cx="1263358"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white"/>
                </a:solidFill>
                <a:effectLst/>
                <a:uLnTx/>
                <a:uFillTx/>
                <a:latin typeface="Montserrat" pitchFamily="2" charset="77"/>
                <a:ea typeface="+mn-ea"/>
                <a:cs typeface="+mn-cs"/>
              </a:rPr>
              <a:t>1. Waarom</a:t>
            </a:r>
          </a:p>
        </p:txBody>
      </p:sp>
      <p:sp>
        <p:nvSpPr>
          <p:cNvPr id="31" name="Google Shape;187;p19">
            <a:extLst>
              <a:ext uri="{FF2B5EF4-FFF2-40B4-BE49-F238E27FC236}">
                <a16:creationId xmlns:a16="http://schemas.microsoft.com/office/drawing/2014/main" id="{F5ACB231-4585-E63D-8A7D-A5C322F89571}"/>
              </a:ext>
            </a:extLst>
          </p:cNvPr>
          <p:cNvSpPr/>
          <p:nvPr/>
        </p:nvSpPr>
        <p:spPr>
          <a:xfrm>
            <a:off x="20104728" y="4615191"/>
            <a:ext cx="4261103"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rPr>
              <a:t>Wat is de kernboodschap? Wat moeten collega’s onthouden en wat moeten ze eventueel gaan doen?</a:t>
            </a:r>
          </a:p>
        </p:txBody>
      </p:sp>
      <p:sp>
        <p:nvSpPr>
          <p:cNvPr id="32" name="Google Shape;187;p19">
            <a:extLst>
              <a:ext uri="{FF2B5EF4-FFF2-40B4-BE49-F238E27FC236}">
                <a16:creationId xmlns:a16="http://schemas.microsoft.com/office/drawing/2014/main" id="{E86D5F4F-F607-C5D7-3C53-D26ECC60C15D}"/>
              </a:ext>
            </a:extLst>
          </p:cNvPr>
          <p:cNvSpPr/>
          <p:nvPr/>
        </p:nvSpPr>
        <p:spPr>
          <a:xfrm>
            <a:off x="18841370" y="4615191"/>
            <a:ext cx="1263358"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white"/>
                </a:solidFill>
                <a:effectLst/>
                <a:uLnTx/>
                <a:uFillTx/>
                <a:latin typeface="Montserrat" pitchFamily="2" charset="77"/>
                <a:ea typeface="+mn-ea"/>
                <a:cs typeface="+mn-cs"/>
              </a:rPr>
              <a:t>3. Wat</a:t>
            </a:r>
          </a:p>
        </p:txBody>
      </p:sp>
      <p:sp>
        <p:nvSpPr>
          <p:cNvPr id="33" name="Google Shape;187;p19">
            <a:extLst>
              <a:ext uri="{FF2B5EF4-FFF2-40B4-BE49-F238E27FC236}">
                <a16:creationId xmlns:a16="http://schemas.microsoft.com/office/drawing/2014/main" id="{AD2229B2-3755-BD76-5F4E-32F6669309EE}"/>
              </a:ext>
            </a:extLst>
          </p:cNvPr>
          <p:cNvSpPr/>
          <p:nvPr/>
        </p:nvSpPr>
        <p:spPr>
          <a:xfrm>
            <a:off x="25805733" y="2489707"/>
            <a:ext cx="4261103"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rPr>
              <a:t>Wie is de doelgroep? Gaat het om bepaalde beroepsgroepen, leidinggevenden of anderen? </a:t>
            </a:r>
          </a:p>
        </p:txBody>
      </p:sp>
      <p:sp>
        <p:nvSpPr>
          <p:cNvPr id="34" name="Google Shape;187;p19">
            <a:extLst>
              <a:ext uri="{FF2B5EF4-FFF2-40B4-BE49-F238E27FC236}">
                <a16:creationId xmlns:a16="http://schemas.microsoft.com/office/drawing/2014/main" id="{01B6A0EC-D7F2-4218-B4F2-ECE4CC2819F8}"/>
              </a:ext>
            </a:extLst>
          </p:cNvPr>
          <p:cNvSpPr/>
          <p:nvPr/>
        </p:nvSpPr>
        <p:spPr>
          <a:xfrm>
            <a:off x="24542375" y="2489707"/>
            <a:ext cx="1263358"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white"/>
                </a:solidFill>
                <a:effectLst/>
                <a:uLnTx/>
                <a:uFillTx/>
                <a:latin typeface="Montserrat" pitchFamily="2" charset="77"/>
                <a:ea typeface="+mn-ea"/>
                <a:cs typeface="+mn-cs"/>
              </a:rPr>
              <a:t>2. Wie</a:t>
            </a:r>
          </a:p>
        </p:txBody>
      </p:sp>
      <p:sp>
        <p:nvSpPr>
          <p:cNvPr id="35" name="Google Shape;187;p19">
            <a:extLst>
              <a:ext uri="{FF2B5EF4-FFF2-40B4-BE49-F238E27FC236}">
                <a16:creationId xmlns:a16="http://schemas.microsoft.com/office/drawing/2014/main" id="{E5AF6557-5023-D4C0-F395-12D8D64232AC}"/>
              </a:ext>
            </a:extLst>
          </p:cNvPr>
          <p:cNvSpPr/>
          <p:nvPr/>
        </p:nvSpPr>
        <p:spPr>
          <a:xfrm>
            <a:off x="25801440" y="4615191"/>
            <a:ext cx="4261103"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l" defTabSz="914377" rtl="0" eaLnBrk="1" fontAlgn="auto" latinLnBrk="0" hangingPunct="1">
              <a:lnSpc>
                <a:spcPct val="114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rPr>
              <a:t>Hoe gaan jullie communiceren? Welke kanalen kun je gebruiken in jullie organisatie? Denk aan: e-mail, nieuwsbrieven en intranet. Wie kan jullie hierbij helpen?</a:t>
            </a:r>
          </a:p>
        </p:txBody>
      </p:sp>
      <p:sp>
        <p:nvSpPr>
          <p:cNvPr id="36" name="Google Shape;187;p19">
            <a:extLst>
              <a:ext uri="{FF2B5EF4-FFF2-40B4-BE49-F238E27FC236}">
                <a16:creationId xmlns:a16="http://schemas.microsoft.com/office/drawing/2014/main" id="{EE2F1999-E89F-B559-23F0-E5A6056DA477}"/>
              </a:ext>
            </a:extLst>
          </p:cNvPr>
          <p:cNvSpPr/>
          <p:nvPr/>
        </p:nvSpPr>
        <p:spPr>
          <a:xfrm>
            <a:off x="24538082" y="4615191"/>
            <a:ext cx="1263358" cy="695113"/>
          </a:xfrm>
          <a:prstGeom prst="rect">
            <a:avLst/>
          </a:prstGeom>
          <a:solidFill>
            <a:srgbClr val="5E5EE5"/>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nl-NL" sz="1200" b="0" i="0" u="none" strike="noStrike" kern="1200" cap="none" spc="0" normalizeH="0" baseline="0" noProof="0" dirty="0">
                <a:ln>
                  <a:noFill/>
                </a:ln>
                <a:solidFill>
                  <a:prstClr val="white"/>
                </a:solidFill>
                <a:effectLst/>
                <a:uLnTx/>
                <a:uFillTx/>
                <a:latin typeface="Montserrat" pitchFamily="2" charset="77"/>
                <a:ea typeface="+mn-ea"/>
                <a:cs typeface="+mn-cs"/>
              </a:rPr>
              <a:t>4. Hoe</a:t>
            </a:r>
          </a:p>
        </p:txBody>
      </p:sp>
      <p:pic>
        <p:nvPicPr>
          <p:cNvPr id="3" name="Afbeelding 2">
            <a:extLst>
              <a:ext uri="{FF2B5EF4-FFF2-40B4-BE49-F238E27FC236}">
                <a16:creationId xmlns:a16="http://schemas.microsoft.com/office/drawing/2014/main" id="{4DF56468-E78D-FC70-CEB8-FFF486777139}"/>
              </a:ext>
            </a:extLst>
          </p:cNvPr>
          <p:cNvPicPr>
            <a:picLocks noChangeAspect="1"/>
          </p:cNvPicPr>
          <p:nvPr/>
        </p:nvPicPr>
        <p:blipFill>
          <a:blip r:embed="rId4"/>
          <a:stretch>
            <a:fillRect/>
          </a:stretch>
        </p:blipFill>
        <p:spPr>
          <a:xfrm rot="4598703">
            <a:off x="9736332" y="8745"/>
            <a:ext cx="2364542" cy="2364542"/>
          </a:xfrm>
          <a:prstGeom prst="rect">
            <a:avLst/>
          </a:prstGeom>
        </p:spPr>
      </p:pic>
      <p:sp>
        <p:nvSpPr>
          <p:cNvPr id="6" name="Tekstvak 5">
            <a:extLst>
              <a:ext uri="{FF2B5EF4-FFF2-40B4-BE49-F238E27FC236}">
                <a16:creationId xmlns:a16="http://schemas.microsoft.com/office/drawing/2014/main" id="{E8C64E7F-EE37-8194-9261-5E9504123907}"/>
              </a:ext>
            </a:extLst>
          </p:cNvPr>
          <p:cNvSpPr txBox="1"/>
          <p:nvPr/>
        </p:nvSpPr>
        <p:spPr>
          <a:xfrm>
            <a:off x="9835580" y="812878"/>
            <a:ext cx="2072659" cy="713657"/>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900" b="0" i="0" u="sng" strike="noStrike" kern="1200" cap="none" spc="0" normalizeH="0" baseline="0" noProof="1">
                <a:ln>
                  <a:noFill/>
                </a:ln>
                <a:solidFill>
                  <a:prstClr val="black"/>
                </a:solidFill>
                <a:effectLst/>
                <a:uLnTx/>
                <a:uFillTx/>
                <a:latin typeface="Hanken Grotesk" pitchFamily="2" charset="77"/>
                <a:ea typeface="+mn-ea"/>
                <a:cs typeface="+mn-cs"/>
              </a:rPr>
              <a:t>Tip:</a:t>
            </a:r>
            <a:r>
              <a:rPr kumimoji="0" lang="nl-NL" sz="900" b="0" i="0" u="none" strike="noStrike" kern="1200" cap="none" spc="0" normalizeH="0" baseline="0" noProof="1">
                <a:ln>
                  <a:noFill/>
                </a:ln>
                <a:solidFill>
                  <a:prstClr val="black"/>
                </a:solidFill>
                <a:effectLst/>
                <a:uLnTx/>
                <a:uFillTx/>
                <a:latin typeface="Hanken Grotesk" pitchFamily="2" charset="77"/>
                <a:ea typeface="+mn-ea"/>
                <a:cs typeface="+mn-cs"/>
              </a:rPr>
              <a:t> ga uit presentatie-modus en scroll naar rechts voor de handleiding en een ingevuld voorbeeld van dit format.</a:t>
            </a:r>
          </a:p>
        </p:txBody>
      </p:sp>
    </p:spTree>
    <p:extLst>
      <p:ext uri="{BB962C8B-B14F-4D97-AF65-F5344CB8AC3E}">
        <p14:creationId xmlns:p14="http://schemas.microsoft.com/office/powerpoint/2010/main" val="408614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3" name="Rechthoek 2">
            <a:extLst>
              <a:ext uri="{FF2B5EF4-FFF2-40B4-BE49-F238E27FC236}">
                <a16:creationId xmlns:a16="http://schemas.microsoft.com/office/drawing/2014/main" id="{16B5EDB6-DDD8-1455-AC40-9BEE3A3C9F40}"/>
              </a:ext>
            </a:extLst>
          </p:cNvPr>
          <p:cNvSpPr/>
          <p:nvPr/>
        </p:nvSpPr>
        <p:spPr>
          <a:xfrm>
            <a:off x="12514997" y="-14654"/>
            <a:ext cx="17822054" cy="6872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10" name="Rechthoek 5">
            <a:extLst>
              <a:ext uri="{FF2B5EF4-FFF2-40B4-BE49-F238E27FC236}">
                <a16:creationId xmlns:a16="http://schemas.microsoft.com/office/drawing/2014/main" id="{62CFC26F-0ED0-EAA7-7D7D-21D834161608}"/>
              </a:ext>
            </a:extLst>
          </p:cNvPr>
          <p:cNvSpPr/>
          <p:nvPr/>
        </p:nvSpPr>
        <p:spPr>
          <a:xfrm rot="10800000">
            <a:off x="6424703" y="174184"/>
            <a:ext cx="3495039" cy="2497297"/>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12" name="Tekstvak 11">
            <a:extLst>
              <a:ext uri="{FF2B5EF4-FFF2-40B4-BE49-F238E27FC236}">
                <a16:creationId xmlns:a16="http://schemas.microsoft.com/office/drawing/2014/main" id="{8BEDA0A4-3043-379F-A051-B2669D232A0F}"/>
              </a:ext>
            </a:extLst>
          </p:cNvPr>
          <p:cNvSpPr txBox="1"/>
          <p:nvPr/>
        </p:nvSpPr>
        <p:spPr>
          <a:xfrm>
            <a:off x="6647330" y="338051"/>
            <a:ext cx="2988928" cy="2187778"/>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Vertaal je communicatiepijlers naar een concreet plan. Bepaal per doelgroep wat je wilt vertellen, via welk kanaal en hoe vaak. </a:t>
            </a: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Kijk regelmatig wat goed werkt en pas je communicatie daarop aan. </a:t>
            </a:r>
            <a:b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br>
            <a:endPar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endParaRPr>
          </a:p>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1" i="0" u="none" strike="noStrike" kern="1200" cap="none" spc="0" normalizeH="0" baseline="0" noProof="1">
                <a:ln>
                  <a:noFill/>
                </a:ln>
                <a:solidFill>
                  <a:prstClr val="black"/>
                </a:solidFill>
                <a:effectLst/>
                <a:uLnTx/>
                <a:uFillTx/>
                <a:latin typeface="Montserrat" pitchFamily="2" charset="77"/>
                <a:ea typeface="+mn-ea"/>
                <a:cs typeface="+mn-cs"/>
              </a:rPr>
              <a:t>Tip </a:t>
            </a:r>
          </a:p>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Betrek de afdeling communicatie. Zij kunnen helpen bij het maken en uitvoeren van het communicatieplan </a:t>
            </a:r>
            <a:endParaRPr kumimoji="0" lang="nl-NL" sz="2400" b="0" i="0" u="none" strike="noStrike" kern="1200" cap="none" spc="0" normalizeH="0" baseline="0" noProof="1">
              <a:ln>
                <a:noFill/>
              </a:ln>
              <a:solidFill>
                <a:prstClr val="black"/>
              </a:solidFill>
              <a:effectLst/>
              <a:uLnTx/>
              <a:uFillTx/>
              <a:latin typeface="Hanken Grotesk" pitchFamily="2" charset="77"/>
              <a:ea typeface="+mn-ea"/>
              <a:cs typeface="+mn-cs"/>
            </a:endParaRPr>
          </a:p>
        </p:txBody>
      </p:sp>
      <p:graphicFrame>
        <p:nvGraphicFramePr>
          <p:cNvPr id="201" name="Google Shape;201;g3d39c42dbca_0_14"/>
          <p:cNvGraphicFramePr/>
          <p:nvPr/>
        </p:nvGraphicFramePr>
        <p:xfrm>
          <a:off x="635001" y="2842440"/>
          <a:ext cx="10922127" cy="3225600"/>
        </p:xfrm>
        <a:graphic>
          <a:graphicData uri="http://schemas.openxmlformats.org/drawingml/2006/table">
            <a:tbl>
              <a:tblPr firstRow="1" bandRow="1">
                <a:noFill/>
              </a:tblPr>
              <a:tblGrid>
                <a:gridCol w="2149751">
                  <a:extLst>
                    <a:ext uri="{9D8B030D-6E8A-4147-A177-3AD203B41FA5}">
                      <a16:colId xmlns:a16="http://schemas.microsoft.com/office/drawing/2014/main" val="20000"/>
                    </a:ext>
                  </a:extLst>
                </a:gridCol>
                <a:gridCol w="3876024">
                  <a:extLst>
                    <a:ext uri="{9D8B030D-6E8A-4147-A177-3AD203B41FA5}">
                      <a16:colId xmlns:a16="http://schemas.microsoft.com/office/drawing/2014/main" val="20001"/>
                    </a:ext>
                  </a:extLst>
                </a:gridCol>
                <a:gridCol w="2518627">
                  <a:extLst>
                    <a:ext uri="{9D8B030D-6E8A-4147-A177-3AD203B41FA5}">
                      <a16:colId xmlns:a16="http://schemas.microsoft.com/office/drawing/2014/main" val="20002"/>
                    </a:ext>
                  </a:extLst>
                </a:gridCol>
                <a:gridCol w="2377725">
                  <a:extLst>
                    <a:ext uri="{9D8B030D-6E8A-4147-A177-3AD203B41FA5}">
                      <a16:colId xmlns:a16="http://schemas.microsoft.com/office/drawing/2014/main" val="20003"/>
                    </a:ext>
                  </a:extLst>
                </a:gridCol>
              </a:tblGrid>
              <a:tr h="410625">
                <a:tc>
                  <a:txBody>
                    <a:bodyPr/>
                    <a:lstStyle/>
                    <a:p>
                      <a:pPr marL="0" marR="0" lvl="0" indent="0" algn="ctr" rtl="0">
                        <a:lnSpc>
                          <a:spcPct val="114000"/>
                        </a:lnSpc>
                        <a:spcBef>
                          <a:spcPts val="0"/>
                        </a:spcBef>
                        <a:spcAft>
                          <a:spcPts val="0"/>
                        </a:spcAft>
                        <a:buClr>
                          <a:srgbClr val="000000"/>
                        </a:buClr>
                        <a:buSzPts val="1800"/>
                        <a:buFont typeface="Arial"/>
                        <a:buNone/>
                      </a:pPr>
                      <a:r>
                        <a:rPr lang="nl-NL" sz="1400" b="1" u="none" strike="noStrike" cap="none" noProof="1">
                          <a:solidFill>
                            <a:schemeClr val="bg1"/>
                          </a:solidFill>
                          <a:latin typeface="Montserrat" pitchFamily="2" charset="77"/>
                        </a:rPr>
                        <a:t>Doelgroep</a:t>
                      </a: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400" b="1" u="none" strike="noStrike" cap="none" noProof="1">
                          <a:solidFill>
                            <a:schemeClr val="bg1"/>
                          </a:solidFill>
                          <a:latin typeface="Montserrat" pitchFamily="2" charset="77"/>
                        </a:rPr>
                        <a:t>Doel van communicatie</a:t>
                      </a: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400" b="1" u="none" strike="noStrike" cap="none" noProof="1">
                          <a:solidFill>
                            <a:schemeClr val="bg1"/>
                          </a:solidFill>
                          <a:latin typeface="Montserrat" pitchFamily="2" charset="77"/>
                        </a:rPr>
                        <a:t>Kanalen / middelen</a:t>
                      </a: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14000"/>
                        </a:lnSpc>
                        <a:spcBef>
                          <a:spcPts val="0"/>
                        </a:spcBef>
                        <a:spcAft>
                          <a:spcPts val="0"/>
                        </a:spcAft>
                        <a:buClr>
                          <a:srgbClr val="000000"/>
                        </a:buClr>
                        <a:buSzPts val="1800"/>
                        <a:buFont typeface="Arial"/>
                        <a:buNone/>
                      </a:pPr>
                      <a:r>
                        <a:rPr lang="nl-NL" sz="1400" b="1" u="none" strike="noStrike" cap="none" noProof="1">
                          <a:solidFill>
                            <a:schemeClr val="bg1"/>
                          </a:solidFill>
                          <a:latin typeface="Montserrat" pitchFamily="2" charset="77"/>
                        </a:rPr>
                        <a:t>Frequentie</a:t>
                      </a: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extLst>
                  <a:ext uri="{0D108BD9-81ED-4DB2-BD59-A6C34878D82A}">
                    <a16:rowId xmlns:a16="http://schemas.microsoft.com/office/drawing/2014/main" val="10000"/>
                  </a:ext>
                </a:extLst>
              </a:tr>
              <a:tr h="312775">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Doelgroep 1</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Doel van communicatie naar doelgroep 1</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Kanaal om doelgroep 1 te bereiken</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Frequentie gebruik van dit kanaal</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2775">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Doelgroep 2</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Doel van communicatie naar doelgroep 2</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Kanaal om doelgroep 2 te bereiken</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Frequentie gebruik van dit kanaal</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11" name="Tekstvak 10">
            <a:extLst>
              <a:ext uri="{FF2B5EF4-FFF2-40B4-BE49-F238E27FC236}">
                <a16:creationId xmlns:a16="http://schemas.microsoft.com/office/drawing/2014/main" id="{6C3B4AE6-15B8-78A6-04E4-C4EA1E07C011}"/>
              </a:ext>
            </a:extLst>
          </p:cNvPr>
          <p:cNvSpPr txBox="1"/>
          <p:nvPr/>
        </p:nvSpPr>
        <p:spPr>
          <a:xfrm>
            <a:off x="12626051" y="168798"/>
            <a:ext cx="6096000" cy="49816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609539" rtl="0" eaLnBrk="1" fontAlgn="auto" latinLnBrk="0" hangingPunct="1">
              <a:lnSpc>
                <a:spcPct val="114999"/>
              </a:lnSpc>
              <a:spcBef>
                <a:spcPts val="0"/>
              </a:spcBef>
              <a:spcAft>
                <a:spcPts val="0"/>
              </a:spcAft>
              <a:buClrTx/>
              <a:buSzTx/>
              <a:buFontTx/>
              <a:buNone/>
              <a:tabLst/>
              <a:defRPr/>
            </a:pPr>
            <a:r>
              <a:rPr kumimoji="0" lang="nl-NL" sz="1400" b="1" i="0" u="none" strike="noStrike" kern="1200" cap="none" spc="0" normalizeH="0" baseline="0" noProof="1">
                <a:ln>
                  <a:noFill/>
                </a:ln>
                <a:solidFill>
                  <a:prstClr val="black"/>
                </a:solidFill>
                <a:effectLst/>
                <a:uLnTx/>
                <a:uFillTx/>
                <a:latin typeface="Montserrat" pitchFamily="2" charset="77"/>
                <a:ea typeface="Calibri"/>
                <a:cs typeface="Calibri"/>
              </a:rPr>
              <a:t>Hoe start je met invullen?</a:t>
            </a:r>
            <a:r>
              <a:rPr kumimoji="0" lang="nl-NL" sz="1600" b="1" i="0" u="none" strike="noStrike" kern="1200" cap="none" spc="0" normalizeH="0" baseline="0" noProof="1">
                <a:ln>
                  <a:noFill/>
                </a:ln>
                <a:solidFill>
                  <a:prstClr val="black"/>
                </a:solidFill>
                <a:effectLst/>
                <a:uLnTx/>
                <a:uFillTx/>
                <a:latin typeface="Montserrat" pitchFamily="2" charset="77"/>
                <a:ea typeface="Calibri"/>
                <a:cs typeface="Calibri"/>
              </a:rPr>
              <a:t> </a:t>
            </a:r>
            <a:br>
              <a:rPr kumimoji="0" lang="nl-NL" sz="1600" b="1" i="0" u="none" strike="noStrike" kern="1200" cap="none" spc="0" normalizeH="0" baseline="0" noProof="1">
                <a:ln>
                  <a:noFill/>
                </a:ln>
                <a:solidFill>
                  <a:prstClr val="black"/>
                </a:solidFill>
                <a:effectLst/>
                <a:uLnTx/>
                <a:uFillTx/>
                <a:latin typeface="Montserrat" pitchFamily="2" charset="77"/>
                <a:ea typeface="Calibri"/>
                <a:cs typeface="Calibri"/>
              </a:rPr>
            </a:b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Pak je communicatiepijlers erbij en maak het </a:t>
            </a: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mn-cs"/>
              </a:rPr>
              <a:t>concreet: wie benader je, wanneer en via welk kanaal? </a:t>
            </a:r>
          </a:p>
          <a:p>
            <a:pPr marL="0" marR="0" lvl="0" indent="0" algn="l" defTabSz="609539" rtl="0" eaLnBrk="1" fontAlgn="auto" latinLnBrk="0" hangingPunct="1">
              <a:lnSpc>
                <a:spcPct val="114999"/>
              </a:lnSpc>
              <a:spcBef>
                <a:spcPts val="0"/>
              </a:spcBef>
              <a:spcAft>
                <a:spcPts val="0"/>
              </a:spcAft>
              <a:buClrTx/>
              <a:buSzTx/>
              <a:buFontTx/>
              <a:buNone/>
              <a:tabLst/>
              <a:defRPr/>
            </a:pPr>
            <a:endParaRPr kumimoji="0" lang="nl-NL" sz="1200" b="0" i="0" u="none" strike="noStrike" kern="1200" cap="none" spc="0" normalizeH="0" baseline="0" noProof="1">
              <a:ln>
                <a:noFill/>
              </a:ln>
              <a:solidFill>
                <a:prstClr val="black"/>
              </a:solidFill>
              <a:effectLst/>
              <a:uLnTx/>
              <a:uFillTx/>
              <a:latin typeface="Hanken Grotesk" pitchFamily="2" charset="77"/>
              <a:ea typeface="Calibri"/>
              <a:cs typeface="+mn-cs"/>
            </a:endParaRPr>
          </a:p>
          <a:p>
            <a:pPr marL="304792" marR="0" lvl="0" indent="-304792"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Begin bij de belangrijkste doelgroep en vul de naam in.</a:t>
            </a:r>
          </a:p>
          <a:p>
            <a:pPr marL="304792" marR="0" lvl="0" indent="-304792"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Schrijf in steekwoorden op wat het hoofddoel is voor communicatie naar deze doelgroep.</a:t>
            </a:r>
            <a:endPar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endParaRPr>
          </a:p>
          <a:p>
            <a:pPr marL="304792" marR="0" lvl="0" indent="-304792"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Bepaal via welk kanaal je deze doelgroep het best bereikt. Wil je meerdere kanalen inzetten? Maak dan een nieuwe rij aan.</a:t>
            </a:r>
            <a:endPar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endParaRPr>
          </a:p>
          <a:p>
            <a:pPr marL="320675" marR="0" lvl="0" indent="-320675"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Vul in hoe vaak je dit kanaal wilt inzetten onder 'frequentie’. </a:t>
            </a:r>
            <a:b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br>
            <a:endPar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endParaRPr>
          </a:p>
          <a:p>
            <a:pPr marL="0" marR="0" lvl="0" indent="0" algn="l" defTabSz="609539" rtl="0" eaLnBrk="1" fontAlgn="auto" latinLnBrk="0" hangingPunct="1">
              <a:lnSpc>
                <a:spcPct val="114999"/>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Tip: begin klein. Een korte, enthousiaste update voor je directe collega's is al een goed begin.</a:t>
            </a:r>
          </a:p>
          <a:p>
            <a:pPr marL="12700" marR="0" lvl="0" indent="-12700" algn="l" defTabSz="609539" rtl="0" eaLnBrk="1" fontAlgn="auto" latinLnBrk="0" hangingPunct="1">
              <a:lnSpc>
                <a:spcPct val="114999"/>
              </a:lnSpc>
              <a:spcBef>
                <a:spcPts val="0"/>
              </a:spcBef>
              <a:spcAft>
                <a:spcPts val="0"/>
              </a:spcAft>
              <a:buClrTx/>
              <a:buSzTx/>
              <a:buFontTx/>
              <a:buAutoNum type="arabicPeriod"/>
              <a:tabLst/>
              <a:defRPr/>
            </a:pPr>
            <a:endParaRPr kumimoji="0" lang="nl-NL" sz="1333" b="0" i="0" u="none" strike="noStrike" kern="1200" cap="none" spc="0" normalizeH="0" baseline="0" noProof="1">
              <a:ln>
                <a:noFill/>
              </a:ln>
              <a:solidFill>
                <a:prstClr val="black"/>
              </a:solidFill>
              <a:effectLst/>
              <a:uLnTx/>
              <a:uFillTx/>
              <a:latin typeface="Hanken Grotesk" pitchFamily="2" charset="77"/>
              <a:ea typeface="+mn-ea"/>
              <a:cs typeface="+mn-cs"/>
            </a:endParaRPr>
          </a:p>
          <a:p>
            <a:pPr marL="0" marR="0" lvl="0" indent="0" algn="l" defTabSz="609539" rtl="0" eaLnBrk="1" fontAlgn="auto" latinLnBrk="0" hangingPunct="1">
              <a:lnSpc>
                <a:spcPct val="114999"/>
              </a:lnSpc>
              <a:spcBef>
                <a:spcPts val="0"/>
              </a:spcBef>
              <a:spcAft>
                <a:spcPts val="0"/>
              </a:spcAft>
              <a:buClrTx/>
              <a:buSzTx/>
              <a:buFontTx/>
              <a:buNone/>
              <a:tabLst/>
              <a:defRPr/>
            </a:pPr>
            <a:r>
              <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rPr>
              <a:t> 		 Zie hiernaast een ingevuld voorbeeld ter inspiratie: </a:t>
            </a:r>
            <a:r>
              <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sym typeface="Wingdings" pitchFamily="2" charset="2"/>
              </a:rPr>
              <a:t></a:t>
            </a:r>
          </a:p>
          <a:p>
            <a:pPr marL="0" marR="0" lvl="0" indent="0" algn="l" defTabSz="609539" rtl="0" eaLnBrk="1" fontAlgn="auto" latinLnBrk="0" hangingPunct="1">
              <a:lnSpc>
                <a:spcPct val="114999"/>
              </a:lnSpc>
              <a:spcBef>
                <a:spcPts val="0"/>
              </a:spcBef>
              <a:spcAft>
                <a:spcPts val="0"/>
              </a:spcAft>
              <a:buClrTx/>
              <a:buSzTx/>
              <a:buFontTx/>
              <a:buNone/>
              <a:tabLst/>
              <a:defRPr/>
            </a:pPr>
            <a:endParaRPr kumimoji="0" lang="nl-NL" sz="1600" b="0" i="0" u="none" strike="noStrike" kern="1200" cap="none" spc="0" normalizeH="0" baseline="0" noProof="1">
              <a:ln>
                <a:noFill/>
              </a:ln>
              <a:solidFill>
                <a:prstClr val="black"/>
              </a:solidFill>
              <a:effectLst/>
              <a:uLnTx/>
              <a:uFillTx/>
              <a:latin typeface="Montserrat" pitchFamily="2" charset="77"/>
              <a:ea typeface="+mn-ea"/>
              <a:cs typeface="+mn-cs"/>
            </a:endParaRPr>
          </a:p>
          <a:p>
            <a:pPr marL="0" marR="0" lvl="0" indent="0" algn="l" defTabSz="609539" rtl="0" eaLnBrk="1" fontAlgn="auto" latinLnBrk="0" hangingPunct="1">
              <a:lnSpc>
                <a:spcPct val="114999"/>
              </a:lnSpc>
              <a:spcBef>
                <a:spcPts val="0"/>
              </a:spcBef>
              <a:spcAft>
                <a:spcPts val="0"/>
              </a:spcAft>
              <a:buClrTx/>
              <a:buSzTx/>
              <a:buFontTx/>
              <a:buNone/>
              <a:tabLst/>
              <a:defRPr/>
            </a:pPr>
            <a:r>
              <a:rPr kumimoji="0" lang="nl-NL" sz="1400" b="1" i="0" u="none" strike="noStrike" kern="1200" cap="none" spc="0" normalizeH="0" baseline="0" noProof="1">
                <a:ln>
                  <a:noFill/>
                </a:ln>
                <a:solidFill>
                  <a:prstClr val="black"/>
                </a:solidFill>
                <a:effectLst/>
                <a:uLnTx/>
                <a:uFillTx/>
                <a:latin typeface="Montserrat" pitchFamily="2" charset="77"/>
                <a:ea typeface="+mn-ea"/>
                <a:cs typeface="+mn-cs"/>
              </a:rPr>
              <a:t>Houd dit plan bij</a:t>
            </a:r>
            <a:br>
              <a:rPr kumimoji="0" lang="nl-NL" sz="1600" b="0" i="0" u="none" strike="noStrike" kern="1200" cap="none" spc="0" normalizeH="0" baseline="0" noProof="1">
                <a:ln>
                  <a:noFill/>
                </a:ln>
                <a:solidFill>
                  <a:prstClr val="black"/>
                </a:solidFill>
                <a:effectLst/>
                <a:uLnTx/>
                <a:uFillTx/>
                <a:latin typeface="Montserrat" pitchFamily="2" charset="77"/>
                <a:ea typeface="+mn-ea"/>
                <a:cs typeface="+mn-cs"/>
              </a:rPr>
            </a:b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Communicatie is proberen, meten en leren. Kijk elke maand of kwartaal even naar je plan. Hebben we gedaan wat we afspraken? En is het ook geland bij de collega's?</a:t>
            </a:r>
            <a:endPar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endParaRPr>
          </a:p>
          <a:p>
            <a:pPr marL="0" marR="0" lvl="0" indent="0" algn="l" defTabSz="609539" rtl="0" eaLnBrk="1" fontAlgn="auto" latinLnBrk="0" hangingPunct="1">
              <a:lnSpc>
                <a:spcPct val="114999"/>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Merk je dat niemand de nieuwsbrief leest? Probeer dan iets anders, zoals een korte update tijdens de dagstart of een berichtje in de werk-app. Blijf bijsturen op basis van wat werkt.</a:t>
            </a:r>
            <a:endPar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endParaRPr>
          </a:p>
        </p:txBody>
      </p:sp>
      <p:pic>
        <p:nvPicPr>
          <p:cNvPr id="8" name="Afbeelding 7">
            <a:extLst>
              <a:ext uri="{FF2B5EF4-FFF2-40B4-BE49-F238E27FC236}">
                <a16:creationId xmlns:a16="http://schemas.microsoft.com/office/drawing/2014/main" id="{162C8DBF-6CF4-29D7-A314-8D09E1B0E096}"/>
              </a:ext>
            </a:extLst>
          </p:cNvPr>
          <p:cNvPicPr>
            <a:picLocks noChangeAspect="1"/>
          </p:cNvPicPr>
          <p:nvPr/>
        </p:nvPicPr>
        <p:blipFill>
          <a:blip r:embed="rId3"/>
          <a:stretch>
            <a:fillRect/>
          </a:stretch>
        </p:blipFill>
        <p:spPr>
          <a:xfrm>
            <a:off x="425371" y="338051"/>
            <a:ext cx="1290083" cy="330955"/>
          </a:xfrm>
          <a:prstGeom prst="rect">
            <a:avLst/>
          </a:prstGeom>
        </p:spPr>
      </p:pic>
      <p:sp>
        <p:nvSpPr>
          <p:cNvPr id="9" name="Google Shape;60;p14">
            <a:extLst>
              <a:ext uri="{FF2B5EF4-FFF2-40B4-BE49-F238E27FC236}">
                <a16:creationId xmlns:a16="http://schemas.microsoft.com/office/drawing/2014/main" id="{8C3F2BC4-16C1-1499-EEB0-4407E86DA4DB}"/>
              </a:ext>
            </a:extLst>
          </p:cNvPr>
          <p:cNvSpPr txBox="1">
            <a:spLocks/>
          </p:cNvSpPr>
          <p:nvPr/>
        </p:nvSpPr>
        <p:spPr>
          <a:xfrm>
            <a:off x="415600" y="971413"/>
            <a:ext cx="6563424"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2400" b="1" i="0" u="none" strike="noStrike" kern="1200" cap="none" spc="0" normalizeH="0" baseline="0" noProof="0" dirty="0">
                <a:ln>
                  <a:noFill/>
                </a:ln>
                <a:solidFill>
                  <a:prstClr val="black"/>
                </a:solidFill>
                <a:effectLst/>
                <a:uLnTx/>
                <a:uFillTx/>
                <a:latin typeface="Montserrat" pitchFamily="2" charset="77"/>
                <a:cs typeface="Arial"/>
                <a:sym typeface="Arial"/>
              </a:rPr>
              <a:t>4. Hoe nemen we anderen mee?</a:t>
            </a:r>
          </a:p>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0" dirty="0">
                <a:ln>
                  <a:noFill/>
                </a:ln>
                <a:solidFill>
                  <a:prstClr val="black"/>
                </a:solidFill>
                <a:effectLst/>
                <a:uLnTx/>
                <a:uFillTx/>
                <a:latin typeface="Montserrat" pitchFamily="2" charset="77"/>
                <a:cs typeface="Arial"/>
                <a:sym typeface="Arial"/>
              </a:rPr>
              <a:t>Communicatieplan</a:t>
            </a:r>
          </a:p>
        </p:txBody>
      </p:sp>
      <p:graphicFrame>
        <p:nvGraphicFramePr>
          <p:cNvPr id="6" name="Google Shape;201;g3d39c42dbca_0_14">
            <a:extLst>
              <a:ext uri="{FF2B5EF4-FFF2-40B4-BE49-F238E27FC236}">
                <a16:creationId xmlns:a16="http://schemas.microsoft.com/office/drawing/2014/main" id="{FC59A3BF-BACA-4A03-B49A-5F09AE0B6EAF}"/>
              </a:ext>
            </a:extLst>
          </p:cNvPr>
          <p:cNvGraphicFramePr/>
          <p:nvPr/>
        </p:nvGraphicFramePr>
        <p:xfrm>
          <a:off x="19414923" y="2842440"/>
          <a:ext cx="10811066" cy="3514470"/>
        </p:xfrm>
        <a:graphic>
          <a:graphicData uri="http://schemas.openxmlformats.org/drawingml/2006/table">
            <a:tbl>
              <a:tblPr firstRow="1" bandRow="1">
                <a:noFill/>
              </a:tblPr>
              <a:tblGrid>
                <a:gridCol w="2038690">
                  <a:extLst>
                    <a:ext uri="{9D8B030D-6E8A-4147-A177-3AD203B41FA5}">
                      <a16:colId xmlns:a16="http://schemas.microsoft.com/office/drawing/2014/main" val="20000"/>
                    </a:ext>
                  </a:extLst>
                </a:gridCol>
                <a:gridCol w="4076200">
                  <a:extLst>
                    <a:ext uri="{9D8B030D-6E8A-4147-A177-3AD203B41FA5}">
                      <a16:colId xmlns:a16="http://schemas.microsoft.com/office/drawing/2014/main" val="20001"/>
                    </a:ext>
                  </a:extLst>
                </a:gridCol>
                <a:gridCol w="2318451">
                  <a:extLst>
                    <a:ext uri="{9D8B030D-6E8A-4147-A177-3AD203B41FA5}">
                      <a16:colId xmlns:a16="http://schemas.microsoft.com/office/drawing/2014/main" val="20002"/>
                    </a:ext>
                  </a:extLst>
                </a:gridCol>
                <a:gridCol w="2377725">
                  <a:extLst>
                    <a:ext uri="{9D8B030D-6E8A-4147-A177-3AD203B41FA5}">
                      <a16:colId xmlns:a16="http://schemas.microsoft.com/office/drawing/2014/main" val="20003"/>
                    </a:ext>
                  </a:extLst>
                </a:gridCol>
              </a:tblGrid>
              <a:tr h="410625">
                <a:tc>
                  <a:txBody>
                    <a:bodyPr/>
                    <a:lstStyle/>
                    <a:p>
                      <a:pPr marL="0" marR="0" lvl="0" indent="0" algn="ctr" rtl="0">
                        <a:lnSpc>
                          <a:spcPct val="100000"/>
                        </a:lnSpc>
                        <a:spcBef>
                          <a:spcPts val="0"/>
                        </a:spcBef>
                        <a:spcAft>
                          <a:spcPts val="0"/>
                        </a:spcAft>
                        <a:buClr>
                          <a:srgbClr val="000000"/>
                        </a:buClr>
                        <a:buSzPts val="1800"/>
                        <a:buFont typeface="Arial"/>
                        <a:buNone/>
                      </a:pPr>
                      <a:r>
                        <a:rPr lang="nl-NL" sz="1400" b="1" u="none" strike="noStrike" cap="none" dirty="0">
                          <a:solidFill>
                            <a:schemeClr val="bg1"/>
                          </a:solidFill>
                          <a:latin typeface="Montserrat" pitchFamily="2" charset="77"/>
                        </a:rPr>
                        <a:t>Doelgroep</a:t>
                      </a:r>
                      <a:endParaRPr sz="1400" b="1" u="none" strike="noStrike" cap="none" dirty="0">
                        <a:solidFill>
                          <a:schemeClr val="bg1"/>
                        </a:solidFill>
                        <a:latin typeface="Montserrat" pitchFamily="2" charset="77"/>
                      </a:endParaRP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nl-NL" sz="1400" b="1" u="none" strike="noStrike" cap="none" dirty="0">
                          <a:solidFill>
                            <a:schemeClr val="bg1"/>
                          </a:solidFill>
                          <a:latin typeface="Montserrat" pitchFamily="2" charset="77"/>
                        </a:rPr>
                        <a:t>Doel van communicatie</a:t>
                      </a:r>
                      <a:endParaRPr sz="1400" b="1" u="none" strike="noStrike" cap="none" dirty="0">
                        <a:solidFill>
                          <a:schemeClr val="bg1"/>
                        </a:solidFill>
                        <a:latin typeface="Montserrat" pitchFamily="2" charset="77"/>
                      </a:endParaRP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nl-NL" sz="1400" b="1" u="none" strike="noStrike" cap="none" dirty="0">
                          <a:solidFill>
                            <a:schemeClr val="bg1"/>
                          </a:solidFill>
                          <a:latin typeface="Montserrat" pitchFamily="2" charset="77"/>
                        </a:rPr>
                        <a:t>Kanalen/ middelen</a:t>
                      </a:r>
                      <a:endParaRPr sz="1400" b="1" u="none" strike="noStrike" cap="none" dirty="0">
                        <a:solidFill>
                          <a:schemeClr val="bg1"/>
                        </a:solidFill>
                        <a:latin typeface="Montserrat" pitchFamily="2" charset="77"/>
                      </a:endParaRP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NL" sz="1400" b="1" u="none" strike="noStrike" cap="none" dirty="0">
                          <a:solidFill>
                            <a:schemeClr val="bg1"/>
                          </a:solidFill>
                          <a:latin typeface="Montserrat" pitchFamily="2" charset="77"/>
                        </a:rPr>
                        <a:t>Frequentie</a:t>
                      </a:r>
                      <a:endParaRPr sz="1400" b="1" u="none" strike="noStrike" cap="none" dirty="0">
                        <a:solidFill>
                          <a:schemeClr val="bg1"/>
                        </a:solidFill>
                        <a:latin typeface="Montserrat" pitchFamily="2" charset="77"/>
                      </a:endParaRP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extLst>
                  <a:ext uri="{0D108BD9-81ED-4DB2-BD59-A6C34878D82A}">
                    <a16:rowId xmlns:a16="http://schemas.microsoft.com/office/drawing/2014/main" val="10000"/>
                  </a:ext>
                </a:extLst>
              </a:tr>
              <a:tr h="312775">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Leidinggevenden</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Betrokken houden, successen delen</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Nieuwsbrief</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Iedere 2 maanden</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2775">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Verzorgenden IG</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Actieve deelname aan het project</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Intranet</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Als er updates zijn binnen het project</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2775">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Wijkverpleegkundigen</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Informeren, betrokken houden </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E-mail </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Iedere maand</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2775">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Verpleegkundigen</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Input ophalen</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Fysiek langsgaan </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Aan het begin en aan het eind van het project</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2775">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Bestuurder</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Informeren over voortgang project</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E-mail</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Ieder kwartaal</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12775">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Leidinggevenden</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Betrokken houden, successen delen</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Nieuwsbrief</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l-NL" sz="1200" u="none" strike="noStrike" cap="none" noProof="1">
                          <a:latin typeface="Hanken Grotesk" pitchFamily="2" charset="77"/>
                        </a:rPr>
                        <a:t>Iedere 2 maanden</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12775">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12775">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12775">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pic>
        <p:nvPicPr>
          <p:cNvPr id="2" name="Afbeelding 1">
            <a:extLst>
              <a:ext uri="{FF2B5EF4-FFF2-40B4-BE49-F238E27FC236}">
                <a16:creationId xmlns:a16="http://schemas.microsoft.com/office/drawing/2014/main" id="{326C58FE-A3BA-67BF-0F2B-FFB667E8B7D9}"/>
              </a:ext>
            </a:extLst>
          </p:cNvPr>
          <p:cNvPicPr>
            <a:picLocks noChangeAspect="1"/>
          </p:cNvPicPr>
          <p:nvPr/>
        </p:nvPicPr>
        <p:blipFill>
          <a:blip r:embed="rId4"/>
          <a:stretch>
            <a:fillRect/>
          </a:stretch>
        </p:blipFill>
        <p:spPr>
          <a:xfrm rot="4598703">
            <a:off x="9736332" y="8745"/>
            <a:ext cx="2364542" cy="2364542"/>
          </a:xfrm>
          <a:prstGeom prst="rect">
            <a:avLst/>
          </a:prstGeom>
        </p:spPr>
      </p:pic>
      <p:sp>
        <p:nvSpPr>
          <p:cNvPr id="13" name="Tekstvak 12">
            <a:extLst>
              <a:ext uri="{FF2B5EF4-FFF2-40B4-BE49-F238E27FC236}">
                <a16:creationId xmlns:a16="http://schemas.microsoft.com/office/drawing/2014/main" id="{69C5DE90-34AF-201B-92EE-DF2975656C1E}"/>
              </a:ext>
            </a:extLst>
          </p:cNvPr>
          <p:cNvSpPr txBox="1"/>
          <p:nvPr/>
        </p:nvSpPr>
        <p:spPr>
          <a:xfrm>
            <a:off x="9835580" y="812878"/>
            <a:ext cx="2072659" cy="713657"/>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900" b="0" i="0" u="sng" strike="noStrike" kern="1200" cap="none" spc="0" normalizeH="0" baseline="0" noProof="1">
                <a:ln>
                  <a:noFill/>
                </a:ln>
                <a:solidFill>
                  <a:prstClr val="black"/>
                </a:solidFill>
                <a:effectLst/>
                <a:uLnTx/>
                <a:uFillTx/>
                <a:latin typeface="Hanken Grotesk" pitchFamily="2" charset="77"/>
                <a:ea typeface="+mn-ea"/>
                <a:cs typeface="+mn-cs"/>
              </a:rPr>
              <a:t>Tip:</a:t>
            </a:r>
            <a:r>
              <a:rPr kumimoji="0" lang="nl-NL" sz="900" b="0" i="0" u="none" strike="noStrike" kern="1200" cap="none" spc="0" normalizeH="0" baseline="0" noProof="1">
                <a:ln>
                  <a:noFill/>
                </a:ln>
                <a:solidFill>
                  <a:prstClr val="black"/>
                </a:solidFill>
                <a:effectLst/>
                <a:uLnTx/>
                <a:uFillTx/>
                <a:latin typeface="Hanken Grotesk" pitchFamily="2" charset="77"/>
                <a:ea typeface="+mn-ea"/>
                <a:cs typeface="+mn-cs"/>
              </a:rPr>
              <a:t> ga uit presentatie-modus en scroll naar rechts voor de handleiding en een ingevuld voorbeeld van dit format.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5" name="Rechthoek 2">
            <a:extLst>
              <a:ext uri="{FF2B5EF4-FFF2-40B4-BE49-F238E27FC236}">
                <a16:creationId xmlns:a16="http://schemas.microsoft.com/office/drawing/2014/main" id="{16D43DFF-D8A5-E469-3358-1CA543A308C2}"/>
              </a:ext>
            </a:extLst>
          </p:cNvPr>
          <p:cNvSpPr/>
          <p:nvPr/>
        </p:nvSpPr>
        <p:spPr>
          <a:xfrm>
            <a:off x="487680" y="1863632"/>
            <a:ext cx="6699929" cy="4888041"/>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61" name="Google Shape;61;p14"/>
          <p:cNvSpPr txBox="1">
            <a:spLocks noGrp="1"/>
          </p:cNvSpPr>
          <p:nvPr>
            <p:ph type="body" idx="1"/>
          </p:nvPr>
        </p:nvSpPr>
        <p:spPr>
          <a:xfrm>
            <a:off x="852283" y="1981432"/>
            <a:ext cx="5867493" cy="4253905"/>
          </a:xfrm>
          <a:prstGeom prst="rect">
            <a:avLst/>
          </a:prstGeom>
        </p:spPr>
        <p:txBody>
          <a:bodyPr spcFirstLastPara="1" wrap="square" lIns="121900" tIns="121900" rIns="121900" bIns="121900" anchor="t" anchorCtr="0">
            <a:noAutofit/>
          </a:bodyPr>
          <a:lstStyle/>
          <a:p>
            <a:pPr marL="0" indent="0">
              <a:lnSpc>
                <a:spcPct val="114000"/>
              </a:lnSpc>
              <a:spcBef>
                <a:spcPts val="1200"/>
              </a:spcBef>
              <a:buSzPts val="1100"/>
              <a:buNone/>
            </a:pPr>
            <a:r>
              <a:rPr lang="nl-NL" sz="1200" b="1" noProof="1">
                <a:latin typeface="Hanken Grotesk" pitchFamily="2" charset="77"/>
              </a:rPr>
              <a:t>Met dit draaiboek ga je concreet aan de slag met jullie zeggenschapsproject. Het helpt je om structuur aan te brengen, samen te werken en stap voor stap toe te werken naar jullie doelen.</a:t>
            </a:r>
          </a:p>
          <a:p>
            <a:pPr marL="0" indent="0">
              <a:lnSpc>
                <a:spcPct val="114000"/>
              </a:lnSpc>
              <a:spcBef>
                <a:spcPts val="1200"/>
              </a:spcBef>
              <a:buSzPts val="1100"/>
              <a:buNone/>
            </a:pPr>
            <a:r>
              <a:rPr lang="nl-NL" sz="1200" noProof="1">
                <a:latin typeface="Hanken Grotesk" pitchFamily="2" charset="77"/>
              </a:rPr>
              <a:t>Heb je nog weinig ervaring met projectmatig werken? Geen zorgen. Je hoeft geen projectleider te zijn om met dit draaiboek aan de slag te gaan. </a:t>
            </a:r>
          </a:p>
          <a:p>
            <a:pPr marL="0" indent="0">
              <a:lnSpc>
                <a:spcPct val="114000"/>
              </a:lnSpc>
              <a:spcBef>
                <a:spcPts val="1200"/>
              </a:spcBef>
              <a:buSzPts val="1100"/>
              <a:buNone/>
            </a:pPr>
            <a:r>
              <a:rPr lang="nl-NL" sz="1400" b="1" noProof="1">
                <a:latin typeface="Montserrat" pitchFamily="2" charset="77"/>
              </a:rPr>
              <a:t>Voordat je start</a:t>
            </a:r>
            <a:br>
              <a:rPr lang="nl-NL" sz="1200" noProof="1">
                <a:latin typeface="Hanken Grotesk" pitchFamily="2" charset="77"/>
              </a:rPr>
            </a:br>
            <a:br>
              <a:rPr lang="nl-NL" sz="500" noProof="1">
                <a:latin typeface="Hanken Grotesk" pitchFamily="2" charset="77"/>
              </a:rPr>
            </a:br>
            <a:r>
              <a:rPr lang="nl-NL" sz="1200" noProof="1">
                <a:latin typeface="Hanken Grotesk" pitchFamily="2" charset="77"/>
              </a:rPr>
              <a:t>Zorg dat je scherp hebt wat je gaat aanpakken en waarom. Is dit nog niet concreet genoeg, ga dan eerst (terug) naar stap 2 van de roadmap en werk je doelen en prioriteiten goed uit. Een helder doel is de basis voor een succesvol project.</a:t>
            </a:r>
          </a:p>
          <a:p>
            <a:pPr marL="0" indent="0">
              <a:lnSpc>
                <a:spcPct val="114000"/>
              </a:lnSpc>
              <a:spcBef>
                <a:spcPts val="1200"/>
              </a:spcBef>
              <a:buSzPts val="1100"/>
              <a:buNone/>
            </a:pPr>
            <a:r>
              <a:rPr lang="nl-NL" sz="1200" noProof="1"/>
              <a:t>Hebben jullie scherp wat jullie willen bereiken? Gebruik dan de vier onderdelen in dit draaiboek om je project te starten:</a:t>
            </a:r>
            <a:br>
              <a:rPr lang="nl-NL" sz="1200" noProof="1"/>
            </a:br>
            <a:endParaRPr lang="nl-NL" sz="1200" noProof="1"/>
          </a:p>
          <a:p>
            <a:pPr marL="502070" indent="-342900">
              <a:lnSpc>
                <a:spcPct val="114000"/>
              </a:lnSpc>
              <a:buSzPts val="1100"/>
              <a:buFont typeface="+mj-lt"/>
              <a:buAutoNum type="arabicPeriod"/>
            </a:pPr>
            <a:r>
              <a:rPr lang="nl-NL" sz="1200" noProof="1"/>
              <a:t>Wanneer gebeurt wat? → Planning</a:t>
            </a:r>
          </a:p>
          <a:p>
            <a:pPr marL="502070" indent="-342900">
              <a:lnSpc>
                <a:spcPct val="114000"/>
              </a:lnSpc>
              <a:buSzPts val="1100"/>
              <a:buFont typeface="+mj-lt"/>
              <a:buAutoNum type="arabicPeriod"/>
            </a:pPr>
            <a:r>
              <a:rPr lang="nl-NL" sz="1200" noProof="1"/>
              <a:t>Wie hebben we hiervoor nodig? → Betrokkenen</a:t>
            </a:r>
          </a:p>
          <a:p>
            <a:pPr marL="502070" indent="-342900">
              <a:lnSpc>
                <a:spcPct val="114000"/>
              </a:lnSpc>
              <a:buSzPts val="1100"/>
              <a:buFont typeface="+mj-lt"/>
              <a:buAutoNum type="arabicPeriod"/>
            </a:pPr>
            <a:r>
              <a:rPr lang="nl-NL" sz="1200" noProof="1"/>
              <a:t>Wat kan er misgaan? → Risico’s en maatregelen</a:t>
            </a:r>
          </a:p>
          <a:p>
            <a:pPr marL="502070" indent="-342900">
              <a:lnSpc>
                <a:spcPct val="114000"/>
              </a:lnSpc>
              <a:buSzPts val="1100"/>
              <a:buFont typeface="+mj-lt"/>
              <a:buAutoNum type="arabicPeriod"/>
            </a:pPr>
            <a:r>
              <a:rPr lang="nl-NL" sz="1200" noProof="1"/>
              <a:t>Hoe nemen we anderen mee? → Communicatie</a:t>
            </a:r>
            <a:endParaRPr lang="nl-NL" sz="1200" noProof="1">
              <a:latin typeface="Hanken Grotesk" pitchFamily="2" charset="77"/>
            </a:endParaRPr>
          </a:p>
        </p:txBody>
      </p:sp>
      <p:pic>
        <p:nvPicPr>
          <p:cNvPr id="3" name="Afbeelding 2">
            <a:extLst>
              <a:ext uri="{FF2B5EF4-FFF2-40B4-BE49-F238E27FC236}">
                <a16:creationId xmlns:a16="http://schemas.microsoft.com/office/drawing/2014/main" id="{7FDD7738-D382-10D6-E385-99BDBA7847FD}"/>
              </a:ext>
            </a:extLst>
          </p:cNvPr>
          <p:cNvPicPr>
            <a:picLocks noChangeAspect="1"/>
          </p:cNvPicPr>
          <p:nvPr/>
        </p:nvPicPr>
        <p:blipFill>
          <a:blip r:embed="rId3"/>
          <a:stretch>
            <a:fillRect/>
          </a:stretch>
        </p:blipFill>
        <p:spPr>
          <a:xfrm>
            <a:off x="278405" y="212500"/>
            <a:ext cx="1720111" cy="441273"/>
          </a:xfrm>
          <a:prstGeom prst="rect">
            <a:avLst/>
          </a:prstGeom>
        </p:spPr>
      </p:pic>
      <p:sp>
        <p:nvSpPr>
          <p:cNvPr id="13" name="Rechthoek 5">
            <a:extLst>
              <a:ext uri="{FF2B5EF4-FFF2-40B4-BE49-F238E27FC236}">
                <a16:creationId xmlns:a16="http://schemas.microsoft.com/office/drawing/2014/main" id="{095CB73C-07A1-9612-A801-200C8F275A57}"/>
              </a:ext>
            </a:extLst>
          </p:cNvPr>
          <p:cNvSpPr/>
          <p:nvPr/>
        </p:nvSpPr>
        <p:spPr>
          <a:xfrm rot="10800000">
            <a:off x="7435802" y="1863631"/>
            <a:ext cx="4504559" cy="2181956"/>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629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14" name="Google Shape;61;p14">
            <a:extLst>
              <a:ext uri="{FF2B5EF4-FFF2-40B4-BE49-F238E27FC236}">
                <a16:creationId xmlns:a16="http://schemas.microsoft.com/office/drawing/2014/main" id="{93823EB9-FBA5-0151-EF24-DA5775DD478C}"/>
              </a:ext>
            </a:extLst>
          </p:cNvPr>
          <p:cNvSpPr txBox="1">
            <a:spLocks/>
          </p:cNvSpPr>
          <p:nvPr/>
        </p:nvSpPr>
        <p:spPr>
          <a:xfrm>
            <a:off x="7714682" y="2365741"/>
            <a:ext cx="3989637" cy="218195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57189" algn="l" rtl="0">
              <a:lnSpc>
                <a:spcPct val="90000"/>
              </a:lnSpc>
              <a:spcBef>
                <a:spcPts val="0"/>
              </a:spcBef>
              <a:spcAft>
                <a:spcPts val="0"/>
              </a:spcAft>
              <a:buClr>
                <a:schemeClr val="dk1"/>
              </a:buClr>
              <a:buSzPts val="1800"/>
              <a:buFont typeface="Arial"/>
              <a:buChar char="●"/>
              <a:defRPr sz="2800" b="1" i="0" u="none" strike="noStrike" cap="none">
                <a:solidFill>
                  <a:schemeClr val="dk1"/>
                </a:solidFill>
                <a:latin typeface="Arial"/>
                <a:ea typeface="Arial"/>
                <a:cs typeface="Arial"/>
                <a:sym typeface="Arial"/>
              </a:defRPr>
            </a:lvl1pPr>
            <a:lvl2pPr marL="1219170" marR="0" lvl="1" indent="-423323" algn="l" rtl="0">
              <a:lnSpc>
                <a:spcPct val="90000"/>
              </a:lnSpc>
              <a:spcBef>
                <a:spcPts val="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2pPr>
            <a:lvl3pPr marL="1828754" marR="0" lvl="2" indent="-423323" algn="l" rtl="0">
              <a:lnSpc>
                <a:spcPct val="9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3pPr>
            <a:lvl4pPr marL="2438339" marR="0" lvl="3"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4pPr>
            <a:lvl5pPr marL="3047924" marR="0" lvl="4"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5pPr>
            <a:lvl6pPr marL="3657509" marR="0" lvl="5"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4267093" marR="0" lvl="6"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4876678" marR="0" lvl="7"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5486263" marR="0" lvl="8"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14000"/>
              </a:lnSpc>
              <a:spcBef>
                <a:spcPts val="1200"/>
              </a:spcBef>
              <a:spcAft>
                <a:spcPts val="1200"/>
              </a:spcAft>
              <a:buClr>
                <a:prstClr val="black"/>
              </a:buClr>
              <a:buSzPts val="1100"/>
              <a:buFont typeface="Arial"/>
              <a:buNone/>
              <a:tabLst/>
              <a:defRPr/>
            </a:pPr>
            <a:r>
              <a:rPr kumimoji="0" lang="nl-NL" sz="1200" b="0" i="0" u="none" strike="noStrike" kern="1200" cap="none" spc="0" normalizeH="0" baseline="0" noProof="1">
                <a:ln>
                  <a:noFill/>
                </a:ln>
                <a:solidFill>
                  <a:prstClr val="white"/>
                </a:solidFill>
                <a:effectLst/>
                <a:uLnTx/>
                <a:uFillTx/>
                <a:latin typeface="Hanken Grotesk" pitchFamily="2" charset="77"/>
                <a:cs typeface="Arial"/>
                <a:sym typeface="Arial"/>
              </a:rPr>
              <a:t>Gebruik dit draaiboek als flexibel werkdocument. Vul formats in, pas ze aan en verplaats onderdelen zodat ze werken voor jullie organisatie. Werk je al met bestaande formats binnen je organisatie? Sluit daar dan vooral op aan.</a:t>
            </a:r>
          </a:p>
        </p:txBody>
      </p:sp>
      <p:sp>
        <p:nvSpPr>
          <p:cNvPr id="16" name="Tekstvak 15">
            <a:extLst>
              <a:ext uri="{FF2B5EF4-FFF2-40B4-BE49-F238E27FC236}">
                <a16:creationId xmlns:a16="http://schemas.microsoft.com/office/drawing/2014/main" id="{5CE107AC-274C-5935-B1ED-C61963E68A07}"/>
              </a:ext>
            </a:extLst>
          </p:cNvPr>
          <p:cNvSpPr txBox="1"/>
          <p:nvPr/>
        </p:nvSpPr>
        <p:spPr>
          <a:xfrm>
            <a:off x="7757215" y="2123601"/>
            <a:ext cx="3264194" cy="307777"/>
          </a:xfrm>
          <a:prstGeom prst="rect">
            <a:avLst/>
          </a:prstGeom>
          <a:noFill/>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white"/>
                </a:solidFill>
                <a:effectLst/>
                <a:uLnTx/>
                <a:uFillTx/>
                <a:latin typeface="Montserrat" pitchFamily="2" charset="77"/>
                <a:ea typeface="+mn-ea"/>
                <a:cs typeface="+mn-cs"/>
              </a:rPr>
              <a:t>Belangrijk om te weten </a:t>
            </a:r>
            <a:endParaRPr kumimoji="0" lang="nl-NL" sz="14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9" name="Google Shape;60;p14">
            <a:extLst>
              <a:ext uri="{FF2B5EF4-FFF2-40B4-BE49-F238E27FC236}">
                <a16:creationId xmlns:a16="http://schemas.microsoft.com/office/drawing/2014/main" id="{35A57097-B176-B7C6-D4AD-9AD707C132E2}"/>
              </a:ext>
            </a:extLst>
          </p:cNvPr>
          <p:cNvSpPr txBox="1">
            <a:spLocks/>
          </p:cNvSpPr>
          <p:nvPr/>
        </p:nvSpPr>
        <p:spPr>
          <a:xfrm>
            <a:off x="415599" y="971413"/>
            <a:ext cx="8284263"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1">
                <a:ln>
                  <a:noFill/>
                </a:ln>
                <a:solidFill>
                  <a:prstClr val="black"/>
                </a:solidFill>
                <a:effectLst/>
                <a:uLnTx/>
                <a:uFillTx/>
                <a:latin typeface="Montserrat" pitchFamily="2" charset="77"/>
                <a:cs typeface="Arial"/>
                <a:sym typeface="Arial"/>
              </a:rPr>
              <a:t>Start</a:t>
            </a:r>
          </a:p>
        </p:txBody>
      </p:sp>
      <p:sp>
        <p:nvSpPr>
          <p:cNvPr id="4" name="Rechthoek 3">
            <a:extLst>
              <a:ext uri="{FF2B5EF4-FFF2-40B4-BE49-F238E27FC236}">
                <a16:creationId xmlns:a16="http://schemas.microsoft.com/office/drawing/2014/main" id="{F14A6DA2-0025-A4B4-FF2C-D465C6CDD317}"/>
              </a:ext>
            </a:extLst>
          </p:cNvPr>
          <p:cNvSpPr/>
          <p:nvPr/>
        </p:nvSpPr>
        <p:spPr>
          <a:xfrm>
            <a:off x="7435802" y="4257680"/>
            <a:ext cx="2639627" cy="1977657"/>
          </a:xfrm>
          <a:prstGeom prst="rect">
            <a:avLst/>
          </a:pr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251999" rtlCol="0" anchor="ctr"/>
          <a:lstStyle/>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400" b="1" i="0" u="none" strike="noStrike" kern="1200" cap="none" spc="0" normalizeH="0" baseline="0" noProof="0" dirty="0">
                <a:ln>
                  <a:noFill/>
                </a:ln>
                <a:solidFill>
                  <a:prstClr val="black"/>
                </a:solidFill>
                <a:effectLst/>
                <a:uLnTx/>
                <a:uFillTx/>
                <a:latin typeface="Montserrat"/>
                <a:ea typeface="+mn-ea"/>
                <a:cs typeface="+mn-cs"/>
              </a:rPr>
              <a:t>Tip</a:t>
            </a:r>
          </a:p>
          <a:p>
            <a:pPr marL="0" marR="0" lvl="0" indent="0" algn="l" defTabSz="914377" rtl="0" eaLnBrk="1" fontAlgn="auto" latinLnBrk="0" hangingPunct="1">
              <a:lnSpc>
                <a:spcPct val="114000"/>
              </a:lnSpc>
              <a:spcBef>
                <a:spcPts val="0"/>
              </a:spcBef>
              <a:spcAft>
                <a:spcPts val="0"/>
              </a:spcAft>
              <a:buClrTx/>
              <a:buSzPts val="1100"/>
              <a:buFontTx/>
              <a:buNone/>
              <a:tabLst/>
              <a:defRPr/>
            </a:pPr>
            <a:endPar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endParaRPr>
          </a:p>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Vraag een ervaren projectleider in je organisatie om mee te kijken of praktische tips te delen. </a:t>
            </a:r>
            <a:endParaRPr kumimoji="0" lang="nl-NL" sz="1400" b="0" i="0" u="none" strike="noStrike" kern="1200" cap="none" spc="0" normalizeH="0" baseline="0" noProof="0" dirty="0">
              <a:ln>
                <a:noFill/>
              </a:ln>
              <a:solidFill>
                <a:prstClr val="black"/>
              </a:solidFill>
              <a:effectLst/>
              <a:uLnTx/>
              <a:uFillTx/>
              <a:latin typeface="Hanken Grotesk" pitchFamily="2" charset="77"/>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E93F1100-F5AD-37BD-129D-974817F4C373}"/>
            </a:ext>
          </a:extLst>
        </p:cNvPr>
        <p:cNvGrpSpPr/>
        <p:nvPr/>
      </p:nvGrpSpPr>
      <p:grpSpPr>
        <a:xfrm>
          <a:off x="0" y="0"/>
          <a:ext cx="0" cy="0"/>
          <a:chOff x="0" y="0"/>
          <a:chExt cx="0" cy="0"/>
        </a:xfrm>
      </p:grpSpPr>
      <p:sp>
        <p:nvSpPr>
          <p:cNvPr id="12" name="Rechthoek 5">
            <a:extLst>
              <a:ext uri="{FF2B5EF4-FFF2-40B4-BE49-F238E27FC236}">
                <a16:creationId xmlns:a16="http://schemas.microsoft.com/office/drawing/2014/main" id="{C9A9D927-B08F-09E8-9DC4-BD96F69D2461}"/>
              </a:ext>
            </a:extLst>
          </p:cNvPr>
          <p:cNvSpPr/>
          <p:nvPr/>
        </p:nvSpPr>
        <p:spPr>
          <a:xfrm rot="10800000">
            <a:off x="425366" y="2255511"/>
            <a:ext cx="5061031" cy="443215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629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pic>
        <p:nvPicPr>
          <p:cNvPr id="5" name="Afbeelding 4">
            <a:extLst>
              <a:ext uri="{FF2B5EF4-FFF2-40B4-BE49-F238E27FC236}">
                <a16:creationId xmlns:a16="http://schemas.microsoft.com/office/drawing/2014/main" id="{7EAF7CB8-6C43-C540-B582-91FEE90F683E}"/>
              </a:ext>
            </a:extLst>
          </p:cNvPr>
          <p:cNvPicPr>
            <a:picLocks noChangeAspect="1"/>
          </p:cNvPicPr>
          <p:nvPr/>
        </p:nvPicPr>
        <p:blipFill>
          <a:blip r:embed="rId3"/>
          <a:stretch>
            <a:fillRect/>
          </a:stretch>
        </p:blipFill>
        <p:spPr>
          <a:xfrm>
            <a:off x="425371" y="338051"/>
            <a:ext cx="1290083" cy="330955"/>
          </a:xfrm>
          <a:prstGeom prst="rect">
            <a:avLst/>
          </a:prstGeom>
        </p:spPr>
      </p:pic>
      <p:sp>
        <p:nvSpPr>
          <p:cNvPr id="3" name="Google Shape;61;p14">
            <a:extLst>
              <a:ext uri="{FF2B5EF4-FFF2-40B4-BE49-F238E27FC236}">
                <a16:creationId xmlns:a16="http://schemas.microsoft.com/office/drawing/2014/main" id="{C47A32B7-3EF3-CCED-93A1-7ECF59A80B6C}"/>
              </a:ext>
            </a:extLst>
          </p:cNvPr>
          <p:cNvSpPr txBox="1">
            <a:spLocks/>
          </p:cNvSpPr>
          <p:nvPr/>
        </p:nvSpPr>
        <p:spPr>
          <a:xfrm>
            <a:off x="603067" y="2383010"/>
            <a:ext cx="4721968" cy="364203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rPr>
              <a:t>Een goede planning zorgt voor overzicht en duidelijkheid: wie doet wat en wanneer. Zo voorkom je vertraging en kun je op tijd bijsturen. Bekijk de planning regelmatig en pas aan waar nodig. </a:t>
            </a:r>
            <a:br>
              <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rPr>
            </a:br>
            <a:br>
              <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rPr>
            </a:br>
            <a:r>
              <a:rPr kumimoji="0" lang="nl-NL" sz="1200" b="0" i="0" u="sng" strike="noStrike" kern="0" cap="none" spc="0" normalizeH="0" baseline="0" noProof="1">
                <a:ln>
                  <a:noFill/>
                </a:ln>
                <a:solidFill>
                  <a:srgbClr val="000000"/>
                </a:solidFill>
                <a:effectLst/>
                <a:uLnTx/>
                <a:uFillTx/>
                <a:latin typeface="Hanken Grotesk" pitchFamily="2" charset="77"/>
                <a:cs typeface="Arial"/>
                <a:sym typeface="Arial"/>
              </a:rPr>
              <a:t>Op de volgende slides vind je deze formats:</a:t>
            </a: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endParaRPr>
          </a:p>
          <a:p>
            <a:pPr marL="228594" marR="0" lvl="0" indent="-228594" algn="l" defTabSz="914400" rtl="0" eaLnBrk="1" fontAlgn="auto" latinLnBrk="0" hangingPunct="1">
              <a:lnSpc>
                <a:spcPct val="114000"/>
              </a:lnSpc>
              <a:spcBef>
                <a:spcPts val="0"/>
              </a:spcBef>
              <a:spcAft>
                <a:spcPts val="0"/>
              </a:spcAft>
              <a:buClr>
                <a:srgbClr val="000000"/>
              </a:buClr>
              <a:buSzTx/>
              <a:buFont typeface="Arial"/>
              <a:buChar char="•"/>
              <a:tabLst/>
              <a:defRPr/>
            </a:pPr>
            <a:r>
              <a:rPr kumimoji="0" lang="nl-NL" sz="1200" b="1" i="0" u="none" strike="noStrike" kern="0" cap="none" spc="0" normalizeH="0" baseline="0" noProof="1">
                <a:ln>
                  <a:noFill/>
                </a:ln>
                <a:solidFill>
                  <a:srgbClr val="000000"/>
                </a:solidFill>
                <a:effectLst/>
                <a:uLnTx/>
                <a:uFillTx/>
                <a:latin typeface="Montserrat" pitchFamily="2" charset="77"/>
                <a:cs typeface="Arial"/>
                <a:sym typeface="Arial"/>
              </a:rPr>
              <a:t>Meerjarenplanning</a:t>
            </a:r>
            <a:r>
              <a:rPr kumimoji="0" lang="nl-NL" sz="1200" b="0" i="0" u="none" strike="noStrike" kern="0" cap="none" spc="0" normalizeH="0" baseline="0" noProof="1">
                <a:ln>
                  <a:noFill/>
                </a:ln>
                <a:solidFill>
                  <a:srgbClr val="000000"/>
                </a:solidFill>
                <a:effectLst/>
                <a:uLnTx/>
                <a:uFillTx/>
                <a:latin typeface="Montserrat" pitchFamily="2" charset="77"/>
                <a:cs typeface="Arial"/>
                <a:sym typeface="Arial"/>
              </a:rPr>
              <a:t> </a:t>
            </a:r>
            <a:br>
              <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rPr>
            </a:br>
            <a:r>
              <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rPr>
              <a:t>Waar werkt je project in grote lijnen naartoe? Met het hulpmiddel ‘Drie, twee, één... focus’ hebben jullie meerjarendoelen gekozen en geprioriteerd. </a:t>
            </a:r>
            <a:r>
              <a:rPr kumimoji="0" lang="nl-NL" sz="1200" b="0" i="0" u="none" strike="noStrike" kern="1200" cap="none" spc="0" normalizeH="0" baseline="0" noProof="1">
                <a:ln>
                  <a:noFill/>
                </a:ln>
                <a:solidFill>
                  <a:srgbClr val="000000"/>
                </a:solidFill>
                <a:effectLst/>
                <a:uLnTx/>
                <a:uFillTx/>
                <a:latin typeface="Hanken Grotesk" pitchFamily="2" charset="77"/>
                <a:cs typeface="Arial"/>
                <a:sym typeface="Arial"/>
              </a:rPr>
              <a:t>Gebruik d</a:t>
            </a:r>
            <a:r>
              <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rPr>
              <a:t>eze doelen als eindpunt in de meerjarenplanning. Werk vervolgens de stappen </a:t>
            </a:r>
            <a:r>
              <a:rPr kumimoji="0" lang="nl-NL" sz="1200" b="0" i="0" u="none" strike="noStrike" kern="1200" cap="none" spc="0" normalizeH="0" baseline="0" noProof="1">
                <a:ln>
                  <a:noFill/>
                </a:ln>
                <a:solidFill>
                  <a:srgbClr val="000000"/>
                </a:solidFill>
                <a:effectLst/>
                <a:uLnTx/>
                <a:uFillTx/>
                <a:latin typeface="Hanken Grotesk" pitchFamily="2" charset="77"/>
                <a:cs typeface="Arial"/>
                <a:sym typeface="Arial"/>
              </a:rPr>
              <a:t>daar</a:t>
            </a:r>
            <a:r>
              <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rPr>
              <a:t>naartoe uit op de tijdslijn, zodat je de grote lijn bewaakt.</a:t>
            </a:r>
            <a:br>
              <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rPr>
            </a:br>
            <a:endPar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endParaRPr>
          </a:p>
          <a:p>
            <a:pPr marL="228594" marR="0" lvl="0" indent="-228594" algn="l" defTabSz="609539" rtl="0" eaLnBrk="1" fontAlgn="auto" latinLnBrk="0" hangingPunct="1">
              <a:lnSpc>
                <a:spcPct val="114000"/>
              </a:lnSpc>
              <a:spcBef>
                <a:spcPts val="0"/>
              </a:spcBef>
              <a:spcAft>
                <a:spcPts val="0"/>
              </a:spcAft>
              <a:buClr>
                <a:srgbClr val="000000"/>
              </a:buClr>
              <a:buSzTx/>
              <a:buFont typeface="Arial"/>
              <a:buChar char="•"/>
              <a:tabLst/>
              <a:defRPr/>
            </a:pPr>
            <a:r>
              <a:rPr kumimoji="0" lang="nl-NL" sz="1200" b="1" i="0" u="none" strike="noStrike" kern="0" cap="none" spc="0" normalizeH="0" baseline="0" noProof="1">
                <a:ln>
                  <a:noFill/>
                </a:ln>
                <a:solidFill>
                  <a:srgbClr val="000000"/>
                </a:solidFill>
                <a:effectLst/>
                <a:uLnTx/>
                <a:uFillTx/>
                <a:latin typeface="Montserrat" pitchFamily="2" charset="77"/>
                <a:cs typeface="Arial"/>
                <a:sym typeface="Arial"/>
              </a:rPr>
              <a:t>Kortetermijnplanning</a:t>
            </a:r>
            <a:br>
              <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rPr>
            </a:br>
            <a:r>
              <a:rPr kumimoji="0" lang="nl-NL" sz="1200" b="0" i="0" u="none" strike="noStrike" kern="0" cap="none" spc="0" normalizeH="0" baseline="0" noProof="1">
                <a:ln>
                  <a:noFill/>
                </a:ln>
                <a:solidFill>
                  <a:srgbClr val="000000"/>
                </a:solidFill>
                <a:effectLst/>
                <a:uLnTx/>
                <a:uFillTx/>
                <a:latin typeface="Hanken Grotesk" pitchFamily="2" charset="77"/>
                <a:cs typeface="Arial"/>
                <a:sym typeface="Arial"/>
              </a:rPr>
              <a:t>Wat ga je deze maand of dit kwartaal concreet doen? Schrijf per actie op wat er moet gebeuren, wie hiervoor verantwoordelijk is en wanneer het af moet zijn. Zo houd je overzicht op de eerstvolgende stappen in je project.</a:t>
            </a:r>
          </a:p>
        </p:txBody>
      </p:sp>
      <p:sp>
        <p:nvSpPr>
          <p:cNvPr id="4" name="Google Shape;60;p14">
            <a:extLst>
              <a:ext uri="{FF2B5EF4-FFF2-40B4-BE49-F238E27FC236}">
                <a16:creationId xmlns:a16="http://schemas.microsoft.com/office/drawing/2014/main" id="{AC41B04E-C87B-9DDB-0522-5DF00CB06916}"/>
              </a:ext>
            </a:extLst>
          </p:cNvPr>
          <p:cNvSpPr txBox="1">
            <a:spLocks/>
          </p:cNvSpPr>
          <p:nvPr/>
        </p:nvSpPr>
        <p:spPr>
          <a:xfrm>
            <a:off x="415599" y="971413"/>
            <a:ext cx="8284263"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2400" b="1" i="0" u="none" strike="noStrike" kern="1200" cap="none" spc="0" normalizeH="0" baseline="0" noProof="0" dirty="0">
                <a:ln>
                  <a:noFill/>
                </a:ln>
                <a:solidFill>
                  <a:prstClr val="black"/>
                </a:solidFill>
                <a:effectLst/>
                <a:uLnTx/>
                <a:uFillTx/>
                <a:latin typeface="Montserrat" pitchFamily="2" charset="77"/>
                <a:cs typeface="Arial"/>
                <a:sym typeface="Arial"/>
              </a:rPr>
              <a:t>1. Wanneer gebeurt wat?</a:t>
            </a:r>
          </a:p>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0" dirty="0">
                <a:ln>
                  <a:noFill/>
                </a:ln>
                <a:solidFill>
                  <a:prstClr val="black"/>
                </a:solidFill>
                <a:effectLst/>
                <a:uLnTx/>
                <a:uFillTx/>
                <a:latin typeface="Montserrat" pitchFamily="2" charset="77"/>
                <a:cs typeface="Arial"/>
                <a:sym typeface="Arial"/>
              </a:rPr>
              <a:t>Planning</a:t>
            </a:r>
          </a:p>
        </p:txBody>
      </p:sp>
      <p:sp>
        <p:nvSpPr>
          <p:cNvPr id="2" name="Rechthoek 1">
            <a:extLst>
              <a:ext uri="{FF2B5EF4-FFF2-40B4-BE49-F238E27FC236}">
                <a16:creationId xmlns:a16="http://schemas.microsoft.com/office/drawing/2014/main" id="{754B94CE-466C-C2DE-5E8E-9366A9BFBF4F}"/>
              </a:ext>
            </a:extLst>
          </p:cNvPr>
          <p:cNvSpPr/>
          <p:nvPr/>
        </p:nvSpPr>
        <p:spPr>
          <a:xfrm>
            <a:off x="5978859" y="4380412"/>
            <a:ext cx="5371454" cy="2025681"/>
          </a:xfrm>
          <a:prstGeom prst="rect">
            <a:avLst/>
          </a:pr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251999" rtlCol="0" anchor="ctr"/>
          <a:lstStyle/>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400" b="1" i="0" u="none" strike="noStrike" kern="1200" cap="none" spc="0" normalizeH="0" baseline="0" noProof="1">
                <a:ln>
                  <a:noFill/>
                </a:ln>
                <a:solidFill>
                  <a:srgbClr val="000000"/>
                </a:solidFill>
                <a:effectLst/>
                <a:uLnTx/>
                <a:uFillTx/>
                <a:latin typeface="Montserrat"/>
                <a:ea typeface="+mn-ea"/>
                <a:cs typeface="+mn-cs"/>
              </a:rPr>
              <a:t>Meer hulp nodig? </a:t>
            </a:r>
          </a:p>
          <a:p>
            <a:pPr marL="0" marR="0" lvl="0" indent="0" algn="l" defTabSz="914377" rtl="0" eaLnBrk="1" fontAlgn="auto" latinLnBrk="0" hangingPunct="1">
              <a:lnSpc>
                <a:spcPct val="114000"/>
              </a:lnSpc>
              <a:spcBef>
                <a:spcPts val="0"/>
              </a:spcBef>
              <a:spcAft>
                <a:spcPts val="0"/>
              </a:spcAft>
              <a:buClrTx/>
              <a:buSzPts val="1100"/>
              <a:buFontTx/>
              <a:buNone/>
              <a:tabLst/>
              <a:defRPr/>
            </a:pPr>
            <a:endParaRPr kumimoji="0" lang="nl-NL" sz="1200" b="0" i="0" u="none" strike="noStrike" kern="1200" cap="none" spc="0" normalizeH="0" baseline="0" noProof="1">
              <a:ln>
                <a:noFill/>
              </a:ln>
              <a:solidFill>
                <a:srgbClr val="000000"/>
              </a:solidFill>
              <a:effectLst/>
              <a:uLnTx/>
              <a:uFillTx/>
              <a:latin typeface="Hanken Grotesk" pitchFamily="2" charset="77"/>
              <a:ea typeface="+mn-ea"/>
              <a:cs typeface="+mn-cs"/>
            </a:endParaRPr>
          </a:p>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Houd het simpel: maak een planning die voor jou werkt.</a:t>
            </a:r>
          </a:p>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Een eenvoudige lijst met acties, namen en deadlines is vaak al genoeg. Zoek eventueel op internet naar een simpel ‘PProjectplanning template’ of ‘Excel planning’ om te gebruiken </a:t>
            </a:r>
            <a:b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b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als voorbeeld.</a:t>
            </a:r>
          </a:p>
        </p:txBody>
      </p:sp>
      <p:sp>
        <p:nvSpPr>
          <p:cNvPr id="7" name="Rechthoek 10">
            <a:extLst>
              <a:ext uri="{FF2B5EF4-FFF2-40B4-BE49-F238E27FC236}">
                <a16:creationId xmlns:a16="http://schemas.microsoft.com/office/drawing/2014/main" id="{5D57369B-A5D2-75C7-BCE5-C155A361C0A6}"/>
              </a:ext>
            </a:extLst>
          </p:cNvPr>
          <p:cNvSpPr/>
          <p:nvPr/>
        </p:nvSpPr>
        <p:spPr>
          <a:xfrm>
            <a:off x="5790758" y="2255516"/>
            <a:ext cx="2672376" cy="1804530"/>
          </a:xfrm>
          <a:custGeom>
            <a:avLst/>
            <a:gdLst>
              <a:gd name="csX0" fmla="*/ 0 w 2663667"/>
              <a:gd name="csY0" fmla="*/ 0 h 1734862"/>
              <a:gd name="csX1" fmla="*/ 2663667 w 2663667"/>
              <a:gd name="csY1" fmla="*/ 0 h 1734862"/>
              <a:gd name="csX2" fmla="*/ 2663667 w 2663667"/>
              <a:gd name="csY2" fmla="*/ 1734862 h 1734862"/>
              <a:gd name="csX3" fmla="*/ 0 w 2663667"/>
              <a:gd name="csY3" fmla="*/ 1734862 h 1734862"/>
              <a:gd name="csX4" fmla="*/ 0 w 2663667"/>
              <a:gd name="csY4" fmla="*/ 0 h 1734862"/>
              <a:gd name="csX0" fmla="*/ 0 w 2672376"/>
              <a:gd name="csY0" fmla="*/ 0 h 1804530"/>
              <a:gd name="csX1" fmla="*/ 2663667 w 2672376"/>
              <a:gd name="csY1" fmla="*/ 0 h 1804530"/>
              <a:gd name="csX2" fmla="*/ 2672376 w 2672376"/>
              <a:gd name="csY2" fmla="*/ 1804530 h 1804530"/>
              <a:gd name="csX3" fmla="*/ 0 w 2672376"/>
              <a:gd name="csY3" fmla="*/ 1734862 h 1804530"/>
              <a:gd name="csX4" fmla="*/ 0 w 2672376"/>
              <a:gd name="csY4" fmla="*/ 0 h 1804530"/>
            </a:gdLst>
            <a:ahLst/>
            <a:cxnLst>
              <a:cxn ang="0">
                <a:pos x="csX0" y="csY0"/>
              </a:cxn>
              <a:cxn ang="0">
                <a:pos x="csX1" y="csY1"/>
              </a:cxn>
              <a:cxn ang="0">
                <a:pos x="csX2" y="csY2"/>
              </a:cxn>
              <a:cxn ang="0">
                <a:pos x="csX3" y="csY3"/>
              </a:cxn>
              <a:cxn ang="0">
                <a:pos x="csX4" y="csY4"/>
              </a:cxn>
            </a:cxnLst>
            <a:rect l="l" t="t" r="r" b="b"/>
            <a:pathLst>
              <a:path w="2672376" h="1804530">
                <a:moveTo>
                  <a:pt x="0" y="0"/>
                </a:moveTo>
                <a:lnTo>
                  <a:pt x="2663667" y="0"/>
                </a:lnTo>
                <a:lnTo>
                  <a:pt x="2672376" y="1804530"/>
                </a:lnTo>
                <a:lnTo>
                  <a:pt x="0" y="1734862"/>
                </a:lnTo>
                <a:lnTo>
                  <a:pt x="0" y="0"/>
                </a:lnTo>
                <a:close/>
              </a:path>
            </a:pathLst>
          </a:cu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251999" rtlCol="0" anchor="ctr"/>
          <a:lstStyle/>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400" b="1" i="0" u="none" strike="noStrike" kern="1200" cap="none" spc="0" normalizeH="0" baseline="0" noProof="1">
                <a:ln>
                  <a:noFill/>
                </a:ln>
                <a:solidFill>
                  <a:prstClr val="black"/>
                </a:solidFill>
                <a:effectLst/>
                <a:uLnTx/>
                <a:uFillTx/>
                <a:latin typeface="Montserrat"/>
                <a:ea typeface="+mn-ea"/>
                <a:cs typeface="+mn-cs"/>
              </a:rPr>
              <a:t>Tip 1</a:t>
            </a:r>
          </a:p>
          <a:p>
            <a:pPr marL="0" marR="0" lvl="0" indent="0" algn="l" defTabSz="609539" rtl="0" eaLnBrk="1" fontAlgn="auto" latinLnBrk="0" hangingPunct="1">
              <a:lnSpc>
                <a:spcPct val="114000"/>
              </a:lnSpc>
              <a:spcBef>
                <a:spcPts val="1200"/>
              </a:spcBef>
              <a:spcAft>
                <a:spcPts val="120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Digitale tools zoals ‘Trello’ of ‘Microsoft To Do’ zijn handig om taken en voortgang bij te houden.</a:t>
            </a:r>
          </a:p>
        </p:txBody>
      </p:sp>
      <p:sp>
        <p:nvSpPr>
          <p:cNvPr id="8" name="Rechthoek 1">
            <a:extLst>
              <a:ext uri="{FF2B5EF4-FFF2-40B4-BE49-F238E27FC236}">
                <a16:creationId xmlns:a16="http://schemas.microsoft.com/office/drawing/2014/main" id="{D34A1621-F68E-17B0-6E2A-758E7ED2E6AD}"/>
              </a:ext>
            </a:extLst>
          </p:cNvPr>
          <p:cNvSpPr/>
          <p:nvPr/>
        </p:nvSpPr>
        <p:spPr>
          <a:xfrm>
            <a:off x="8655878" y="2203264"/>
            <a:ext cx="2933054" cy="1787113"/>
          </a:xfrm>
          <a:custGeom>
            <a:avLst/>
            <a:gdLst>
              <a:gd name="csX0" fmla="*/ 0 w 2898220"/>
              <a:gd name="csY0" fmla="*/ 0 h 1734862"/>
              <a:gd name="csX1" fmla="*/ 2898220 w 2898220"/>
              <a:gd name="csY1" fmla="*/ 0 h 1734862"/>
              <a:gd name="csX2" fmla="*/ 2898220 w 2898220"/>
              <a:gd name="csY2" fmla="*/ 1734862 h 1734862"/>
              <a:gd name="csX3" fmla="*/ 0 w 2898220"/>
              <a:gd name="csY3" fmla="*/ 1734862 h 1734862"/>
              <a:gd name="csX4" fmla="*/ 0 w 2898220"/>
              <a:gd name="csY4" fmla="*/ 0 h 1734862"/>
              <a:gd name="csX0" fmla="*/ 0 w 2924346"/>
              <a:gd name="csY0" fmla="*/ 52251 h 1787113"/>
              <a:gd name="csX1" fmla="*/ 2924346 w 2924346"/>
              <a:gd name="csY1" fmla="*/ 0 h 1787113"/>
              <a:gd name="csX2" fmla="*/ 2898220 w 2924346"/>
              <a:gd name="csY2" fmla="*/ 1787113 h 1787113"/>
              <a:gd name="csX3" fmla="*/ 0 w 2924346"/>
              <a:gd name="csY3" fmla="*/ 1787113 h 1787113"/>
              <a:gd name="csX4" fmla="*/ 0 w 2924346"/>
              <a:gd name="csY4" fmla="*/ 52251 h 1787113"/>
              <a:gd name="csX0" fmla="*/ 0 w 2933054"/>
              <a:gd name="csY0" fmla="*/ 104502 h 1787113"/>
              <a:gd name="csX1" fmla="*/ 2933054 w 2933054"/>
              <a:gd name="csY1" fmla="*/ 0 h 1787113"/>
              <a:gd name="csX2" fmla="*/ 2906928 w 2933054"/>
              <a:gd name="csY2" fmla="*/ 1787113 h 1787113"/>
              <a:gd name="csX3" fmla="*/ 8708 w 2933054"/>
              <a:gd name="csY3" fmla="*/ 1787113 h 1787113"/>
              <a:gd name="csX4" fmla="*/ 0 w 2933054"/>
              <a:gd name="csY4" fmla="*/ 104502 h 1787113"/>
            </a:gdLst>
            <a:ahLst/>
            <a:cxnLst>
              <a:cxn ang="0">
                <a:pos x="csX0" y="csY0"/>
              </a:cxn>
              <a:cxn ang="0">
                <a:pos x="csX1" y="csY1"/>
              </a:cxn>
              <a:cxn ang="0">
                <a:pos x="csX2" y="csY2"/>
              </a:cxn>
              <a:cxn ang="0">
                <a:pos x="csX3" y="csY3"/>
              </a:cxn>
              <a:cxn ang="0">
                <a:pos x="csX4" y="csY4"/>
              </a:cxn>
            </a:cxnLst>
            <a:rect l="l" t="t" r="r" b="b"/>
            <a:pathLst>
              <a:path w="2933054" h="1787113">
                <a:moveTo>
                  <a:pt x="0" y="104502"/>
                </a:moveTo>
                <a:lnTo>
                  <a:pt x="2933054" y="0"/>
                </a:lnTo>
                <a:lnTo>
                  <a:pt x="2906928" y="1787113"/>
                </a:lnTo>
                <a:lnTo>
                  <a:pt x="8708" y="1787113"/>
                </a:lnTo>
                <a:cubicBezTo>
                  <a:pt x="5805" y="1226243"/>
                  <a:pt x="2903" y="665372"/>
                  <a:pt x="0" y="104502"/>
                </a:cubicBezTo>
                <a:close/>
              </a:path>
            </a:pathLst>
          </a:cu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251999" rtlCol="0" anchor="ctr"/>
          <a:lstStyle/>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400" b="1" i="0" u="none" strike="noStrike" kern="1200" cap="none" spc="0" normalizeH="0" baseline="0" noProof="1">
                <a:ln>
                  <a:noFill/>
                </a:ln>
                <a:solidFill>
                  <a:prstClr val="black"/>
                </a:solidFill>
                <a:effectLst/>
                <a:uLnTx/>
                <a:uFillTx/>
                <a:latin typeface="Montserrat"/>
                <a:ea typeface="+mn-ea"/>
                <a:cs typeface="+mn-cs"/>
              </a:rPr>
              <a:t>Tip 2</a:t>
            </a:r>
          </a:p>
          <a:p>
            <a:pPr marL="0" marR="0" lvl="0" indent="0" algn="l" defTabSz="609539" rtl="0" eaLnBrk="1" fontAlgn="auto" latinLnBrk="0" hangingPunct="1">
              <a:lnSpc>
                <a:spcPct val="114000"/>
              </a:lnSpc>
              <a:spcBef>
                <a:spcPts val="1200"/>
              </a:spcBef>
              <a:spcAft>
                <a:spcPts val="120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Werk je aan een korter project? Dan is planning ook belangrijk. Gebruik dan alleen de kortetermijnplanning.</a:t>
            </a:r>
          </a:p>
        </p:txBody>
      </p:sp>
    </p:spTree>
    <p:extLst>
      <p:ext uri="{BB962C8B-B14F-4D97-AF65-F5344CB8AC3E}">
        <p14:creationId xmlns:p14="http://schemas.microsoft.com/office/powerpoint/2010/main" val="399991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E27201E8-D0D1-E937-193F-3264719C75EC}"/>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1124E27E-580A-2819-B6E2-779A73D50743}"/>
              </a:ext>
            </a:extLst>
          </p:cNvPr>
          <p:cNvSpPr/>
          <p:nvPr/>
        </p:nvSpPr>
        <p:spPr>
          <a:xfrm>
            <a:off x="12514997" y="70011"/>
            <a:ext cx="17387248" cy="687265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3" name="Rechthoek 5">
            <a:extLst>
              <a:ext uri="{FF2B5EF4-FFF2-40B4-BE49-F238E27FC236}">
                <a16:creationId xmlns:a16="http://schemas.microsoft.com/office/drawing/2014/main" id="{60C4FA02-434E-AD45-F2DB-EE0C393490F5}"/>
              </a:ext>
            </a:extLst>
          </p:cNvPr>
          <p:cNvSpPr/>
          <p:nvPr/>
        </p:nvSpPr>
        <p:spPr>
          <a:xfrm rot="10800000">
            <a:off x="6436659" y="596846"/>
            <a:ext cx="3699516" cy="1384351"/>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pic>
        <p:nvPicPr>
          <p:cNvPr id="13" name="Afbeelding 12">
            <a:extLst>
              <a:ext uri="{FF2B5EF4-FFF2-40B4-BE49-F238E27FC236}">
                <a16:creationId xmlns:a16="http://schemas.microsoft.com/office/drawing/2014/main" id="{8376F6E9-4B18-78F9-24F1-172045A31E32}"/>
              </a:ext>
            </a:extLst>
          </p:cNvPr>
          <p:cNvPicPr>
            <a:picLocks noChangeAspect="1"/>
          </p:cNvPicPr>
          <p:nvPr/>
        </p:nvPicPr>
        <p:blipFill>
          <a:blip r:embed="rId3"/>
          <a:stretch>
            <a:fillRect/>
          </a:stretch>
        </p:blipFill>
        <p:spPr>
          <a:xfrm rot="4598703">
            <a:off x="9736332" y="8745"/>
            <a:ext cx="2364542" cy="2364542"/>
          </a:xfrm>
          <a:prstGeom prst="rect">
            <a:avLst/>
          </a:prstGeom>
        </p:spPr>
      </p:pic>
      <p:graphicFrame>
        <p:nvGraphicFramePr>
          <p:cNvPr id="137" name="Google Shape;137;p3">
            <a:extLst>
              <a:ext uri="{FF2B5EF4-FFF2-40B4-BE49-F238E27FC236}">
                <a16:creationId xmlns:a16="http://schemas.microsoft.com/office/drawing/2014/main" id="{A1A0FEFF-471F-FD0C-6173-02A484E2A057}"/>
              </a:ext>
            </a:extLst>
          </p:cNvPr>
          <p:cNvGraphicFramePr/>
          <p:nvPr/>
        </p:nvGraphicFramePr>
        <p:xfrm>
          <a:off x="828938" y="2340198"/>
          <a:ext cx="10514725" cy="4206401"/>
        </p:xfrm>
        <a:graphic>
          <a:graphicData uri="http://schemas.openxmlformats.org/drawingml/2006/table">
            <a:tbl>
              <a:tblPr>
                <a:noFill/>
              </a:tblPr>
              <a:tblGrid>
                <a:gridCol w="1511125">
                  <a:extLst>
                    <a:ext uri="{9D8B030D-6E8A-4147-A177-3AD203B41FA5}">
                      <a16:colId xmlns:a16="http://schemas.microsoft.com/office/drawing/2014/main" val="20000"/>
                    </a:ext>
                  </a:extLst>
                </a:gridCol>
                <a:gridCol w="750300">
                  <a:extLst>
                    <a:ext uri="{9D8B030D-6E8A-4147-A177-3AD203B41FA5}">
                      <a16:colId xmlns:a16="http://schemas.microsoft.com/office/drawing/2014/main" val="20001"/>
                    </a:ext>
                  </a:extLst>
                </a:gridCol>
                <a:gridCol w="750300">
                  <a:extLst>
                    <a:ext uri="{9D8B030D-6E8A-4147-A177-3AD203B41FA5}">
                      <a16:colId xmlns:a16="http://schemas.microsoft.com/office/drawing/2014/main" val="20002"/>
                    </a:ext>
                  </a:extLst>
                </a:gridCol>
                <a:gridCol w="750300">
                  <a:extLst>
                    <a:ext uri="{9D8B030D-6E8A-4147-A177-3AD203B41FA5}">
                      <a16:colId xmlns:a16="http://schemas.microsoft.com/office/drawing/2014/main" val="20003"/>
                    </a:ext>
                  </a:extLst>
                </a:gridCol>
                <a:gridCol w="750300">
                  <a:extLst>
                    <a:ext uri="{9D8B030D-6E8A-4147-A177-3AD203B41FA5}">
                      <a16:colId xmlns:a16="http://schemas.microsoft.com/office/drawing/2014/main" val="20004"/>
                    </a:ext>
                  </a:extLst>
                </a:gridCol>
                <a:gridCol w="750300">
                  <a:extLst>
                    <a:ext uri="{9D8B030D-6E8A-4147-A177-3AD203B41FA5}">
                      <a16:colId xmlns:a16="http://schemas.microsoft.com/office/drawing/2014/main" val="20005"/>
                    </a:ext>
                  </a:extLst>
                </a:gridCol>
                <a:gridCol w="750300">
                  <a:extLst>
                    <a:ext uri="{9D8B030D-6E8A-4147-A177-3AD203B41FA5}">
                      <a16:colId xmlns:a16="http://schemas.microsoft.com/office/drawing/2014/main" val="20006"/>
                    </a:ext>
                  </a:extLst>
                </a:gridCol>
                <a:gridCol w="750300">
                  <a:extLst>
                    <a:ext uri="{9D8B030D-6E8A-4147-A177-3AD203B41FA5}">
                      <a16:colId xmlns:a16="http://schemas.microsoft.com/office/drawing/2014/main" val="20007"/>
                    </a:ext>
                  </a:extLst>
                </a:gridCol>
                <a:gridCol w="750300">
                  <a:extLst>
                    <a:ext uri="{9D8B030D-6E8A-4147-A177-3AD203B41FA5}">
                      <a16:colId xmlns:a16="http://schemas.microsoft.com/office/drawing/2014/main" val="20008"/>
                    </a:ext>
                  </a:extLst>
                </a:gridCol>
                <a:gridCol w="750300">
                  <a:extLst>
                    <a:ext uri="{9D8B030D-6E8A-4147-A177-3AD203B41FA5}">
                      <a16:colId xmlns:a16="http://schemas.microsoft.com/office/drawing/2014/main" val="20009"/>
                    </a:ext>
                  </a:extLst>
                </a:gridCol>
                <a:gridCol w="750300">
                  <a:extLst>
                    <a:ext uri="{9D8B030D-6E8A-4147-A177-3AD203B41FA5}">
                      <a16:colId xmlns:a16="http://schemas.microsoft.com/office/drawing/2014/main" val="20010"/>
                    </a:ext>
                  </a:extLst>
                </a:gridCol>
                <a:gridCol w="750300">
                  <a:extLst>
                    <a:ext uri="{9D8B030D-6E8A-4147-A177-3AD203B41FA5}">
                      <a16:colId xmlns:a16="http://schemas.microsoft.com/office/drawing/2014/main" val="20011"/>
                    </a:ext>
                  </a:extLst>
                </a:gridCol>
                <a:gridCol w="750300">
                  <a:extLst>
                    <a:ext uri="{9D8B030D-6E8A-4147-A177-3AD203B41FA5}">
                      <a16:colId xmlns:a16="http://schemas.microsoft.com/office/drawing/2014/main" val="20012"/>
                    </a:ext>
                  </a:extLst>
                </a:gridCol>
              </a:tblGrid>
              <a:tr h="274331">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lt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gridSpan="4">
                  <a:txBody>
                    <a:bodyPr/>
                    <a:lstStyle/>
                    <a:p>
                      <a:pPr marL="0" marR="0" lvl="0" indent="0" algn="ctr" rtl="0">
                        <a:lnSpc>
                          <a:spcPct val="100000"/>
                        </a:lnSpc>
                        <a:spcBef>
                          <a:spcPts val="0"/>
                        </a:spcBef>
                        <a:spcAft>
                          <a:spcPts val="0"/>
                        </a:spcAft>
                        <a:buClr>
                          <a:srgbClr val="000000"/>
                        </a:buClr>
                        <a:buSzPts val="900"/>
                        <a:buFont typeface="Arial"/>
                        <a:buNone/>
                      </a:pPr>
                      <a:endParaRPr sz="1500" b="0" i="0" u="none" strike="noStrike" cap="none" dirty="0">
                        <a:solidFill>
                          <a:schemeClr val="lt1"/>
                        </a:solidFill>
                        <a:latin typeface="Hanken Grotesk"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900" b="0" i="0" u="none" strike="noStrike" cap="none" dirty="0">
                          <a:solidFill>
                            <a:schemeClr val="lt1"/>
                          </a:solidFill>
                          <a:latin typeface="Hanken Grotesk" pitchFamily="2" charset="77"/>
                          <a:ea typeface="Century Gothic"/>
                          <a:cs typeface="Century Gothic"/>
                          <a:sym typeface="Century Gothic"/>
                        </a:rPr>
                        <a:t>2027</a:t>
                      </a:r>
                      <a:endParaRPr sz="1500" b="0" i="0" u="none" strike="noStrike" cap="none" dirty="0">
                        <a:solidFill>
                          <a:schemeClr val="lt1"/>
                        </a:solidFill>
                        <a:latin typeface="Hanken Grotesk"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900" b="0" i="0" u="none" strike="noStrike" cap="none" dirty="0">
                          <a:solidFill>
                            <a:schemeClr val="lt1"/>
                          </a:solidFill>
                          <a:latin typeface="Hanken Grotesk" pitchFamily="2" charset="77"/>
                          <a:ea typeface="Century Gothic"/>
                          <a:cs typeface="Century Gothic"/>
                          <a:sym typeface="Century Gothic"/>
                        </a:rPr>
                        <a:t>2028</a:t>
                      </a:r>
                      <a:endParaRPr sz="1500" b="0" i="0" u="none" strike="noStrike" cap="none" dirty="0">
                        <a:solidFill>
                          <a:schemeClr val="lt1"/>
                        </a:solidFill>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9525"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254011">
                <a:tc>
                  <a:txBody>
                    <a:bodyPr/>
                    <a:lstStyle/>
                    <a:p>
                      <a:pPr marL="0" marR="0" lvl="0" indent="0" algn="l">
                        <a:lnSpc>
                          <a:spcPct val="100000"/>
                        </a:lnSpc>
                        <a:spcBef>
                          <a:spcPts val="0"/>
                        </a:spcBef>
                        <a:spcAft>
                          <a:spcPts val="0"/>
                        </a:spcAft>
                        <a:buNone/>
                      </a:pPr>
                      <a:r>
                        <a:rPr lang="nl-NL" sz="1400" b="1" u="none" strike="noStrike" cap="none" dirty="0">
                          <a:solidFill>
                            <a:schemeClr val="lt1"/>
                          </a:solidFill>
                          <a:latin typeface="Montserrat" pitchFamily="2" charset="77"/>
                        </a:rPr>
                        <a:t>Mijlpalen</a:t>
                      </a:r>
                      <a:endParaRPr sz="1400" b="1" dirty="0">
                        <a:latin typeface="Montserrat"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Q1</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Q2</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Q3</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Q4</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Q1</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Q2</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Q3</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Q4</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Q1</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Q2</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Q3</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Q4</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extLst>
                  <a:ext uri="{0D108BD9-81ED-4DB2-BD59-A6C34878D82A}">
                    <a16:rowId xmlns:a16="http://schemas.microsoft.com/office/drawing/2014/main" val="10001"/>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1100" b="0" i="0" u="none" strike="noStrike" cap="none" dirty="0">
                          <a:solidFill>
                            <a:schemeClr val="dk1"/>
                          </a:solidFill>
                          <a:latin typeface="Hanken Grotesk" pitchFamily="2" charset="77"/>
                          <a:ea typeface="Century Gothic"/>
                          <a:cs typeface="Century Gothic"/>
                        </a:rPr>
                        <a:t>Mijlpaal 1</a:t>
                      </a:r>
                      <a:endParaRPr sz="11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2"/>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1100" b="0" i="0" u="none" strike="noStrike" cap="none" dirty="0">
                          <a:solidFill>
                            <a:schemeClr val="dk1"/>
                          </a:solidFill>
                          <a:latin typeface="Hanken Grotesk" pitchFamily="2" charset="77"/>
                          <a:ea typeface="Century Gothic"/>
                          <a:cs typeface="Century Gothic"/>
                        </a:rPr>
                        <a:t>Mijlpaal 2</a:t>
                      </a:r>
                      <a:endParaRPr sz="11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3"/>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1100" b="1" i="0" u="none" strike="noStrike" cap="none" dirty="0">
                          <a:solidFill>
                            <a:schemeClr val="dk1"/>
                          </a:solidFill>
                          <a:latin typeface="Hanken Grotesk" pitchFamily="2" charset="77"/>
                          <a:ea typeface="Century Gothic"/>
                          <a:cs typeface="Century Gothic"/>
                        </a:rPr>
                        <a:t>Deadline 1</a:t>
                      </a:r>
                      <a:endParaRPr sz="1100" b="1"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4"/>
                  </a:ext>
                </a:extLst>
              </a:tr>
              <a:tr h="233691">
                <a:tc>
                  <a:txBody>
                    <a:bodyPr/>
                    <a:lstStyle/>
                    <a:p>
                      <a:pPr marL="0" marR="0" lvl="0" indent="0" algn="l">
                        <a:lnSpc>
                          <a:spcPct val="100000"/>
                        </a:lnSpc>
                        <a:spcBef>
                          <a:spcPts val="0"/>
                        </a:spcBef>
                        <a:spcAft>
                          <a:spcPts val="0"/>
                        </a:spcAft>
                        <a:buNone/>
                      </a:pPr>
                      <a:r>
                        <a:rPr lang="en-US" sz="1100" b="0" i="0" u="none" strike="noStrike" cap="none" noProof="0" dirty="0">
                          <a:solidFill>
                            <a:schemeClr val="dk1"/>
                          </a:solidFill>
                          <a:latin typeface="Hanken Grotesk" pitchFamily="2" charset="77"/>
                        </a:rPr>
                        <a:t>...</a:t>
                      </a:r>
                      <a:endParaRPr sz="1100" dirty="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5"/>
                  </a:ext>
                </a:extLst>
              </a:tr>
              <a:tr h="233691">
                <a:tc>
                  <a:txBody>
                    <a:bodyPr/>
                    <a:lstStyle/>
                    <a:p>
                      <a:pPr marL="0" marR="0" lvl="0" indent="0" algn="l">
                        <a:lnSpc>
                          <a:spcPct val="100000"/>
                        </a:lnSpc>
                        <a:spcBef>
                          <a:spcPts val="0"/>
                        </a:spcBef>
                        <a:spcAft>
                          <a:spcPts val="0"/>
                        </a:spcAft>
                        <a:buNone/>
                      </a:pPr>
                      <a:r>
                        <a:rPr lang="en-US" sz="1100" b="0" i="0" u="none" strike="noStrike" cap="none" noProof="0">
                          <a:solidFill>
                            <a:schemeClr val="dk1"/>
                          </a:solidFill>
                          <a:latin typeface="Hanken Grotesk" pitchFamily="2" charset="77"/>
                        </a:rPr>
                        <a:t>...</a:t>
                      </a:r>
                      <a:endParaRPr sz="110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6"/>
                  </a:ext>
                </a:extLst>
              </a:tr>
              <a:tr h="233691">
                <a:tc>
                  <a:txBody>
                    <a:bodyPr/>
                    <a:lstStyle/>
                    <a:p>
                      <a:pPr marL="0" marR="0" lvl="0" indent="0" algn="l">
                        <a:lnSpc>
                          <a:spcPct val="100000"/>
                        </a:lnSpc>
                        <a:spcBef>
                          <a:spcPts val="0"/>
                        </a:spcBef>
                        <a:spcAft>
                          <a:spcPts val="0"/>
                        </a:spcAft>
                        <a:buNone/>
                      </a:pPr>
                      <a:r>
                        <a:rPr lang="en-US" sz="1100" b="0" i="0" u="none" strike="noStrike" cap="none" noProof="0">
                          <a:solidFill>
                            <a:schemeClr val="dk1"/>
                          </a:solidFill>
                          <a:latin typeface="Hanken Grotesk" pitchFamily="2" charset="77"/>
                        </a:rPr>
                        <a:t>...</a:t>
                      </a:r>
                      <a:endParaRPr sz="110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7"/>
                  </a:ext>
                </a:extLst>
              </a:tr>
              <a:tr h="233691">
                <a:tc>
                  <a:txBody>
                    <a:bodyPr/>
                    <a:lstStyle/>
                    <a:p>
                      <a:pPr marL="0" marR="0" lvl="0" indent="0" algn="l">
                        <a:lnSpc>
                          <a:spcPct val="100000"/>
                        </a:lnSpc>
                        <a:spcBef>
                          <a:spcPts val="0"/>
                        </a:spcBef>
                        <a:spcAft>
                          <a:spcPts val="0"/>
                        </a:spcAft>
                        <a:buNone/>
                      </a:pPr>
                      <a:r>
                        <a:rPr lang="en-US" sz="1100" b="0" i="0" u="none" strike="noStrike" cap="none" noProof="0">
                          <a:solidFill>
                            <a:schemeClr val="dk1"/>
                          </a:solidFill>
                          <a:latin typeface="Hanken Grotesk" pitchFamily="2" charset="77"/>
                        </a:rPr>
                        <a:t>...</a:t>
                      </a:r>
                      <a:endParaRPr sz="110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8"/>
                  </a:ext>
                </a:extLst>
              </a:tr>
              <a:tr h="233691">
                <a:tc>
                  <a:txBody>
                    <a:bodyPr/>
                    <a:lstStyle/>
                    <a:p>
                      <a:pPr marL="0" marR="0" lvl="0" indent="0" algn="l">
                        <a:lnSpc>
                          <a:spcPct val="100000"/>
                        </a:lnSpc>
                        <a:spcBef>
                          <a:spcPts val="0"/>
                        </a:spcBef>
                        <a:spcAft>
                          <a:spcPts val="0"/>
                        </a:spcAft>
                        <a:buNone/>
                      </a:pPr>
                      <a:r>
                        <a:rPr lang="en-US" sz="1100" b="0" i="0" u="none" strike="noStrike" cap="none" noProof="0">
                          <a:solidFill>
                            <a:schemeClr val="dk1"/>
                          </a:solidFill>
                          <a:latin typeface="Hanken Grotesk" pitchFamily="2" charset="77"/>
                        </a:rPr>
                        <a:t>...</a:t>
                      </a:r>
                      <a:endParaRPr sz="110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9"/>
                  </a:ext>
                </a:extLst>
              </a:tr>
              <a:tr h="233691">
                <a:tc>
                  <a:txBody>
                    <a:bodyPr/>
                    <a:lstStyle/>
                    <a:p>
                      <a:pPr marL="0" marR="0" lvl="0" indent="0" algn="l">
                        <a:lnSpc>
                          <a:spcPct val="100000"/>
                        </a:lnSpc>
                        <a:spcBef>
                          <a:spcPts val="0"/>
                        </a:spcBef>
                        <a:spcAft>
                          <a:spcPts val="0"/>
                        </a:spcAft>
                        <a:buNone/>
                      </a:pPr>
                      <a:r>
                        <a:rPr lang="en-US" sz="1100" b="0" i="0" u="none" strike="noStrike" cap="none" noProof="0">
                          <a:solidFill>
                            <a:schemeClr val="dk1"/>
                          </a:solidFill>
                          <a:latin typeface="Hanken Grotesk" pitchFamily="2" charset="77"/>
                        </a:rPr>
                        <a:t>...</a:t>
                      </a:r>
                      <a:endParaRPr sz="110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0"/>
                  </a:ext>
                </a:extLst>
              </a:tr>
              <a:tr h="250975">
                <a:tc>
                  <a:txBody>
                    <a:bodyPr/>
                    <a:lstStyle/>
                    <a:p>
                      <a:pPr marL="0" marR="0" lvl="0" indent="0" algn="l">
                        <a:lnSpc>
                          <a:spcPct val="100000"/>
                        </a:lnSpc>
                        <a:spcBef>
                          <a:spcPts val="0"/>
                        </a:spcBef>
                        <a:spcAft>
                          <a:spcPts val="0"/>
                        </a:spcAft>
                        <a:buNone/>
                      </a:pPr>
                      <a:r>
                        <a:rPr lang="en-US" sz="1100" b="0" i="0" u="none" strike="noStrike" cap="none" noProof="0">
                          <a:solidFill>
                            <a:schemeClr val="dk1"/>
                          </a:solidFill>
                          <a:latin typeface="Hanken Grotesk" pitchFamily="2" charset="77"/>
                        </a:rPr>
                        <a:t>...</a:t>
                      </a:r>
                      <a:endParaRPr sz="110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1"/>
                  </a:ext>
                </a:extLst>
              </a:tr>
              <a:tr h="233691">
                <a:tc>
                  <a:txBody>
                    <a:bodyPr/>
                    <a:lstStyle/>
                    <a:p>
                      <a:pPr marL="0" marR="0" lvl="0" indent="0" algn="l">
                        <a:lnSpc>
                          <a:spcPct val="100000"/>
                        </a:lnSpc>
                        <a:spcBef>
                          <a:spcPts val="0"/>
                        </a:spcBef>
                        <a:spcAft>
                          <a:spcPts val="0"/>
                        </a:spcAft>
                        <a:buNone/>
                      </a:pPr>
                      <a:r>
                        <a:rPr lang="en-US" sz="1100" b="0" i="0" u="none" strike="noStrike" cap="none" noProof="0">
                          <a:solidFill>
                            <a:schemeClr val="dk1"/>
                          </a:solidFill>
                          <a:latin typeface="Hanken Grotesk" pitchFamily="2" charset="77"/>
                        </a:rPr>
                        <a:t>...</a:t>
                      </a:r>
                      <a:endParaRPr sz="110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2"/>
                  </a:ext>
                </a:extLst>
              </a:tr>
              <a:tr h="233691">
                <a:tc>
                  <a:txBody>
                    <a:bodyPr/>
                    <a:lstStyle/>
                    <a:p>
                      <a:pPr marL="0" marR="0" lvl="0" indent="0" algn="l">
                        <a:lnSpc>
                          <a:spcPct val="100000"/>
                        </a:lnSpc>
                        <a:spcBef>
                          <a:spcPts val="0"/>
                        </a:spcBef>
                        <a:spcAft>
                          <a:spcPts val="0"/>
                        </a:spcAft>
                        <a:buNone/>
                      </a:pPr>
                      <a:r>
                        <a:rPr lang="en-US" sz="1100" b="0" i="0" u="none" strike="noStrike" cap="none" noProof="0">
                          <a:solidFill>
                            <a:schemeClr val="dk1"/>
                          </a:solidFill>
                          <a:latin typeface="Hanken Grotesk" pitchFamily="2" charset="77"/>
                        </a:rPr>
                        <a:t>...</a:t>
                      </a:r>
                      <a:endParaRPr sz="110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3"/>
                  </a:ext>
                </a:extLst>
              </a:tr>
              <a:tr h="233691">
                <a:tc>
                  <a:txBody>
                    <a:bodyPr/>
                    <a:lstStyle/>
                    <a:p>
                      <a:pPr marL="0" marR="0" lvl="0" indent="0" algn="l">
                        <a:lnSpc>
                          <a:spcPct val="100000"/>
                        </a:lnSpc>
                        <a:spcBef>
                          <a:spcPts val="0"/>
                        </a:spcBef>
                        <a:spcAft>
                          <a:spcPts val="0"/>
                        </a:spcAft>
                        <a:buNone/>
                      </a:pPr>
                      <a:r>
                        <a:rPr lang="en-US" sz="1100" b="0" i="0" u="none" strike="noStrike" cap="none" noProof="0" dirty="0">
                          <a:solidFill>
                            <a:schemeClr val="dk1"/>
                          </a:solidFill>
                          <a:latin typeface="Hanken Grotesk" pitchFamily="2" charset="77"/>
                        </a:rPr>
                        <a:t>...</a:t>
                      </a:r>
                      <a:endParaRPr sz="1100" dirty="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4"/>
                  </a:ext>
                </a:extLst>
              </a:tr>
              <a:tr h="233691">
                <a:tc>
                  <a:txBody>
                    <a:bodyPr/>
                    <a:lstStyle/>
                    <a:p>
                      <a:pPr marL="0" marR="0" lvl="0" indent="0" algn="l">
                        <a:lnSpc>
                          <a:spcPct val="100000"/>
                        </a:lnSpc>
                        <a:spcBef>
                          <a:spcPts val="0"/>
                        </a:spcBef>
                        <a:spcAft>
                          <a:spcPts val="0"/>
                        </a:spcAft>
                        <a:buNone/>
                      </a:pPr>
                      <a:r>
                        <a:rPr lang="en-US" sz="1100" b="0" i="0" u="none" strike="noStrike" cap="none" noProof="0" dirty="0">
                          <a:solidFill>
                            <a:schemeClr val="dk1"/>
                          </a:solidFill>
                          <a:latin typeface="Hanken Grotesk" pitchFamily="2" charset="77"/>
                        </a:rPr>
                        <a:t>...</a:t>
                      </a:r>
                      <a:endParaRPr sz="1100" dirty="0">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
        <p:nvSpPr>
          <p:cNvPr id="141" name="Google Shape;141;p3">
            <a:extLst>
              <a:ext uri="{FF2B5EF4-FFF2-40B4-BE49-F238E27FC236}">
                <a16:creationId xmlns:a16="http://schemas.microsoft.com/office/drawing/2014/main" id="{67DEC647-A8EB-3817-E008-5D302DF3ECB4}"/>
              </a:ext>
            </a:extLst>
          </p:cNvPr>
          <p:cNvSpPr/>
          <p:nvPr/>
        </p:nvSpPr>
        <p:spPr>
          <a:xfrm>
            <a:off x="2416054" y="2970659"/>
            <a:ext cx="633993" cy="164169"/>
          </a:xfrm>
          <a:prstGeom prst="homePlate">
            <a:avLst>
              <a:gd name="adj" fmla="val 29205"/>
            </a:avLst>
          </a:prstGeom>
          <a:solidFill>
            <a:srgbClr val="DEDE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142" name="Google Shape;142;p3">
            <a:extLst>
              <a:ext uri="{FF2B5EF4-FFF2-40B4-BE49-F238E27FC236}">
                <a16:creationId xmlns:a16="http://schemas.microsoft.com/office/drawing/2014/main" id="{A87A91A0-72B1-2626-56B6-ADF397C51175}"/>
              </a:ext>
            </a:extLst>
          </p:cNvPr>
          <p:cNvSpPr/>
          <p:nvPr/>
        </p:nvSpPr>
        <p:spPr>
          <a:xfrm>
            <a:off x="2416053" y="3222702"/>
            <a:ext cx="1385107" cy="175055"/>
          </a:xfrm>
          <a:prstGeom prst="homePlate">
            <a:avLst>
              <a:gd name="adj" fmla="val 29205"/>
            </a:avLst>
          </a:prstGeom>
          <a:solidFill>
            <a:srgbClr val="DEDE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152" name="Google Shape;152;p3">
            <a:extLst>
              <a:ext uri="{FF2B5EF4-FFF2-40B4-BE49-F238E27FC236}">
                <a16:creationId xmlns:a16="http://schemas.microsoft.com/office/drawing/2014/main" id="{AE1EEF01-AAA6-A29C-4AD1-28D8F252F470}"/>
              </a:ext>
            </a:extLst>
          </p:cNvPr>
          <p:cNvSpPr/>
          <p:nvPr/>
        </p:nvSpPr>
        <p:spPr>
          <a:xfrm>
            <a:off x="4442353" y="3342169"/>
            <a:ext cx="233007" cy="164169"/>
          </a:xfrm>
          <a:prstGeom prst="triangle">
            <a:avLst>
              <a:gd name="adj" fmla="val 50000"/>
            </a:avLst>
          </a:prstGeom>
          <a:solidFill>
            <a:srgbClr val="DF3000"/>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endParaRPr kumimoji="0" sz="1400" b="0" i="0" u="none" strike="noStrike" kern="1200" cap="none" spc="0" normalizeH="0" baseline="0" noProof="0" dirty="0">
              <a:ln>
                <a:noFill/>
              </a:ln>
              <a:solidFill>
                <a:srgbClr val="FFFFFF"/>
              </a:solidFill>
              <a:effectLst/>
              <a:uLnTx/>
              <a:uFillTx/>
              <a:latin typeface="Hanken Grotesk" pitchFamily="2" charset="77"/>
              <a:ea typeface="+mn-ea"/>
              <a:cs typeface="+mn-cs"/>
            </a:endParaRPr>
          </a:p>
        </p:txBody>
      </p:sp>
      <p:sp>
        <p:nvSpPr>
          <p:cNvPr id="154" name="Google Shape;154;p3">
            <a:extLst>
              <a:ext uri="{FF2B5EF4-FFF2-40B4-BE49-F238E27FC236}">
                <a16:creationId xmlns:a16="http://schemas.microsoft.com/office/drawing/2014/main" id="{AE1D37B3-EE79-72F0-6ABB-1B01EB17701F}"/>
              </a:ext>
            </a:extLst>
          </p:cNvPr>
          <p:cNvSpPr/>
          <p:nvPr/>
        </p:nvSpPr>
        <p:spPr>
          <a:xfrm>
            <a:off x="2340051" y="2340200"/>
            <a:ext cx="3000900" cy="274200"/>
          </a:xfrm>
          <a:prstGeom prst="rect">
            <a:avLst/>
          </a:prstGeom>
          <a:solidFill>
            <a:srgbClr val="5E5EE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Tx/>
              <a:buSzPts val="900"/>
              <a:buFontTx/>
              <a:buNone/>
              <a:tabLst/>
              <a:defRPr/>
            </a:pPr>
            <a:r>
              <a:rPr kumimoji="0" lang="nl-NL" sz="1200" b="1" i="0" u="none" strike="noStrike" kern="1200" cap="none" spc="0" normalizeH="0" baseline="0" noProof="0" dirty="0">
                <a:ln>
                  <a:noFill/>
                </a:ln>
                <a:solidFill>
                  <a:srgbClr val="FFFFFF"/>
                </a:solidFill>
                <a:effectLst/>
                <a:uLnTx/>
                <a:uFillTx/>
                <a:latin typeface="Montserrat" pitchFamily="2" charset="77"/>
                <a:ea typeface="Century Gothic"/>
                <a:cs typeface="Century Gothic"/>
                <a:sym typeface="Century Gothic"/>
              </a:rPr>
              <a:t>2026</a:t>
            </a:r>
            <a:endParaRPr kumimoji="0" sz="24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155" name="Google Shape;155;p3">
            <a:extLst>
              <a:ext uri="{FF2B5EF4-FFF2-40B4-BE49-F238E27FC236}">
                <a16:creationId xmlns:a16="http://schemas.microsoft.com/office/drawing/2014/main" id="{CCBF4F4E-10D0-9F9E-A2B2-FFF8D08A2EDE}"/>
              </a:ext>
            </a:extLst>
          </p:cNvPr>
          <p:cNvSpPr/>
          <p:nvPr/>
        </p:nvSpPr>
        <p:spPr>
          <a:xfrm>
            <a:off x="5340951" y="2340200"/>
            <a:ext cx="3000900" cy="274200"/>
          </a:xfrm>
          <a:prstGeom prst="rect">
            <a:avLst/>
          </a:prstGeom>
          <a:solidFill>
            <a:srgbClr val="5E5EE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Tx/>
              <a:buSzPts val="900"/>
              <a:buFontTx/>
              <a:buNone/>
              <a:tabLst/>
              <a:defRPr/>
            </a:pPr>
            <a:r>
              <a:rPr kumimoji="0" lang="nl-NL" sz="1100" b="1" i="0" u="none" strike="noStrike" kern="1200" cap="none" spc="0" normalizeH="0" baseline="0" noProof="0" dirty="0">
                <a:ln>
                  <a:noFill/>
                </a:ln>
                <a:solidFill>
                  <a:srgbClr val="FFFFFF"/>
                </a:solidFill>
                <a:effectLst/>
                <a:uLnTx/>
                <a:uFillTx/>
                <a:latin typeface="Montserrat" pitchFamily="2" charset="77"/>
                <a:ea typeface="Century Gothic"/>
                <a:cs typeface="Century Gothic"/>
                <a:sym typeface="Century Gothic"/>
              </a:rPr>
              <a:t>2027</a:t>
            </a:r>
            <a:endParaRPr kumimoji="0" sz="14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156" name="Google Shape;156;p3">
            <a:extLst>
              <a:ext uri="{FF2B5EF4-FFF2-40B4-BE49-F238E27FC236}">
                <a16:creationId xmlns:a16="http://schemas.microsoft.com/office/drawing/2014/main" id="{91D40632-0C50-8157-3C58-A7AC8B16F7E0}"/>
              </a:ext>
            </a:extLst>
          </p:cNvPr>
          <p:cNvSpPr/>
          <p:nvPr/>
        </p:nvSpPr>
        <p:spPr>
          <a:xfrm>
            <a:off x="8341851" y="2340200"/>
            <a:ext cx="3000900" cy="274200"/>
          </a:xfrm>
          <a:prstGeom prst="rect">
            <a:avLst/>
          </a:prstGeom>
          <a:solidFill>
            <a:srgbClr val="5E5EE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Tx/>
              <a:buSzPts val="900"/>
              <a:buFontTx/>
              <a:buNone/>
              <a:tabLst/>
              <a:defRPr/>
            </a:pPr>
            <a:r>
              <a:rPr kumimoji="0" lang="nl-NL" sz="1200" b="1" i="0" u="none" strike="noStrike" kern="1200" cap="none" spc="0" normalizeH="0" baseline="0" noProof="0" dirty="0">
                <a:ln>
                  <a:noFill/>
                </a:ln>
                <a:solidFill>
                  <a:srgbClr val="FFFFFF"/>
                </a:solidFill>
                <a:effectLst/>
                <a:uLnTx/>
                <a:uFillTx/>
                <a:latin typeface="Montserrat" pitchFamily="2" charset="77"/>
                <a:ea typeface="Century Gothic"/>
                <a:cs typeface="Century Gothic"/>
                <a:sym typeface="Century Gothic"/>
              </a:rPr>
              <a:t>2028</a:t>
            </a:r>
            <a:endParaRPr kumimoji="0" sz="24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10" name="Tekstvak 9">
            <a:extLst>
              <a:ext uri="{FF2B5EF4-FFF2-40B4-BE49-F238E27FC236}">
                <a16:creationId xmlns:a16="http://schemas.microsoft.com/office/drawing/2014/main" id="{5CBCD512-9B26-FDDB-4A2C-92877DD552BB}"/>
              </a:ext>
            </a:extLst>
          </p:cNvPr>
          <p:cNvSpPr txBox="1"/>
          <p:nvPr/>
        </p:nvSpPr>
        <p:spPr>
          <a:xfrm>
            <a:off x="12626049" y="151371"/>
            <a:ext cx="6096000" cy="525682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609539" rtl="0" eaLnBrk="1" fontAlgn="auto" latinLnBrk="0" hangingPunct="1">
              <a:lnSpc>
                <a:spcPct val="114999"/>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Montserrat" pitchFamily="2" charset="77"/>
                <a:ea typeface="Calibri"/>
                <a:cs typeface="Calibri"/>
              </a:rPr>
              <a:t>Hoe start je met invullen? </a:t>
            </a:r>
            <a:br>
              <a:rPr kumimoji="0" lang="nl-NL" sz="1600" b="1" i="0" u="none" strike="noStrike" kern="1200" cap="none" spc="0" normalizeH="0" baseline="0" noProof="0" dirty="0">
                <a:ln>
                  <a:noFill/>
                </a:ln>
                <a:solidFill>
                  <a:prstClr val="black"/>
                </a:solidFill>
                <a:effectLst/>
                <a:uLnTx/>
                <a:uFillTx/>
                <a:latin typeface="Montserrat" pitchFamily="2" charset="77"/>
                <a:ea typeface="Calibri"/>
                <a:cs typeface="Calibri"/>
              </a:rPr>
            </a:br>
            <a:r>
              <a:rPr kumimoji="0" lang="nl-NL" sz="1200" b="0" i="0" u="none" strike="noStrike" kern="1200" cap="none" spc="0" normalizeH="0" baseline="0" noProof="0" dirty="0">
                <a:ln>
                  <a:noFill/>
                </a:ln>
                <a:solidFill>
                  <a:prstClr val="black"/>
                </a:solidFill>
                <a:effectLst/>
                <a:uLnTx/>
                <a:uFillTx/>
                <a:latin typeface="Hanken Grotesk" pitchFamily="2" charset="77"/>
                <a:ea typeface="Calibri"/>
                <a:cs typeface="Calibri"/>
              </a:rPr>
              <a:t>Begin met het grote plaatje. Bepaal grofweg in welk kwartaal jullie welke stappen willen afronden en vul dat hier in:</a:t>
            </a:r>
          </a:p>
          <a:p>
            <a:pPr marL="0" marR="0" lvl="0" indent="0" algn="l" defTabSz="609539" rtl="0" eaLnBrk="1" fontAlgn="auto" latinLnBrk="0" hangingPunct="1">
              <a:lnSpc>
                <a:spcPct val="114999"/>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Hanken Grotesk" pitchFamily="2" charset="77"/>
              <a:ea typeface="Calibri"/>
              <a:cs typeface="Calibri"/>
            </a:endParaRPr>
          </a:p>
          <a:p>
            <a:pPr marL="304792" marR="0" lvl="0" indent="-304792"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Calibri"/>
                <a:cs typeface="Calibri"/>
              </a:rPr>
              <a:t>Kies of je werkt per week, maand of kwartaal en pas de bovenste rijen hierop aan.</a:t>
            </a:r>
          </a:p>
          <a:p>
            <a:pPr marL="304792" marR="0" lvl="0" indent="-304792"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Calibri"/>
                <a:cs typeface="Calibri"/>
              </a:rPr>
              <a:t>Vul per rij de fasen of stappen van je project in. Plaats de bijbehorende pijl over het kwartaal waarin dit speelt. Tip: geef pijlen per fase een eigen kleur, zoals in het voorbeeld.</a:t>
            </a:r>
          </a:p>
          <a:p>
            <a:pPr marL="304792" marR="0" lvl="0" indent="-304792"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Calibri"/>
                <a:cs typeface="Calibri"/>
              </a:rPr>
              <a:t>Markeer belangrijke deadlines alvast met een rode driehoek. Dit geeft richting.</a:t>
            </a:r>
          </a:p>
          <a:p>
            <a:pPr marL="304792" marR="0" lvl="0" indent="-304792" algn="l" defTabSz="609539" rtl="0" eaLnBrk="1" fontAlgn="auto" latinLnBrk="0" hangingPunct="1">
              <a:lnSpc>
                <a:spcPct val="114999"/>
              </a:lnSpc>
              <a:spcBef>
                <a:spcPts val="0"/>
              </a:spcBef>
              <a:spcAft>
                <a:spcPts val="0"/>
              </a:spcAft>
              <a:buClrTx/>
              <a:buSzTx/>
              <a:buFontTx/>
              <a:buAutoNum type="arabicPeriod"/>
              <a:tabLst/>
              <a:defRPr/>
            </a:pPr>
            <a:endParaRPr kumimoji="0" lang="nl-NL" sz="1200" b="0" i="0" u="none" strike="noStrike" kern="1200" cap="none" spc="0" normalizeH="0" baseline="0" noProof="0" dirty="0">
              <a:ln>
                <a:noFill/>
              </a:ln>
              <a:solidFill>
                <a:prstClr val="black"/>
              </a:solidFill>
              <a:effectLst/>
              <a:uLnTx/>
              <a:uFillTx/>
              <a:latin typeface="Hanken Grotesk" pitchFamily="2" charset="77"/>
              <a:ea typeface="Calibri"/>
              <a:cs typeface="Calibri"/>
            </a:endParaRPr>
          </a:p>
          <a:p>
            <a:pPr marL="0" marR="0" lvl="0" indent="0" algn="l" defTabSz="609539" rtl="0" eaLnBrk="1" fontAlgn="auto" latinLnBrk="0" hangingPunct="1">
              <a:lnSpc>
                <a:spcPct val="114999"/>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Calibri"/>
                <a:cs typeface="Calibri"/>
              </a:rPr>
              <a:t>Wees gerust: je hoeft nog niet alles te weten. Zolang de grote lijn staat, weet je waar je kunt beginnen.</a:t>
            </a:r>
            <a:br>
              <a:rPr kumimoji="0" lang="nl-NL" sz="1400" b="0" i="0" u="none" strike="noStrike" kern="1200" cap="none" spc="0" normalizeH="0" baseline="0" noProof="0" dirty="0">
                <a:ln>
                  <a:noFill/>
                </a:ln>
                <a:solidFill>
                  <a:prstClr val="black"/>
                </a:solidFill>
                <a:effectLst/>
                <a:uLnTx/>
                <a:uFillTx/>
                <a:latin typeface="Hanken Grotesk" pitchFamily="2" charset="77"/>
                <a:ea typeface="Calibri"/>
                <a:cs typeface="Calibri"/>
              </a:rPr>
            </a:br>
            <a:br>
              <a:rPr kumimoji="0" lang="nl-NL" sz="1400" b="0" i="0" u="none" strike="noStrike" kern="1200" cap="none" spc="0" normalizeH="0" baseline="0" noProof="0" dirty="0">
                <a:ln>
                  <a:noFill/>
                </a:ln>
                <a:solidFill>
                  <a:prstClr val="black"/>
                </a:solidFill>
                <a:effectLst/>
                <a:uLnTx/>
                <a:uFillTx/>
                <a:latin typeface="Hanken Grotesk" pitchFamily="2" charset="77"/>
                <a:ea typeface="Calibri"/>
                <a:cs typeface="Calibri"/>
              </a:rPr>
            </a:br>
            <a:r>
              <a:rPr kumimoji="0" lang="en-US" sz="1067"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067" b="0" i="0" u="none" strike="noStrike" kern="1200" cap="none" spc="0" normalizeH="0" baseline="0" noProof="0" dirty="0" err="1">
                <a:ln>
                  <a:noFill/>
                </a:ln>
                <a:solidFill>
                  <a:srgbClr val="444444"/>
                </a:solidFill>
                <a:effectLst/>
                <a:uLnTx/>
                <a:uFillTx/>
                <a:latin typeface="Hanken Grotesk" pitchFamily="2" charset="77"/>
                <a:ea typeface="Calibri"/>
                <a:cs typeface="Calibri"/>
              </a:rPr>
              <a:t>Zie</a:t>
            </a:r>
            <a:r>
              <a:rPr kumimoji="0" lang="en-US" sz="1067"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067" b="0" i="0" u="none" strike="noStrike" kern="1200" cap="none" spc="0" normalizeH="0" baseline="0" noProof="0" dirty="0" err="1">
                <a:ln>
                  <a:noFill/>
                </a:ln>
                <a:solidFill>
                  <a:srgbClr val="444444"/>
                </a:solidFill>
                <a:effectLst/>
                <a:uLnTx/>
                <a:uFillTx/>
                <a:latin typeface="Hanken Grotesk" pitchFamily="2" charset="77"/>
                <a:ea typeface="Calibri"/>
                <a:cs typeface="Calibri"/>
              </a:rPr>
              <a:t>hiernaast</a:t>
            </a:r>
            <a:r>
              <a:rPr kumimoji="0" lang="en-US" sz="1067"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067" b="0" i="0" u="none" strike="noStrike" kern="1200" cap="none" spc="0" normalizeH="0" baseline="0" noProof="0" dirty="0" err="1">
                <a:ln>
                  <a:noFill/>
                </a:ln>
                <a:solidFill>
                  <a:srgbClr val="444444"/>
                </a:solidFill>
                <a:effectLst/>
                <a:uLnTx/>
                <a:uFillTx/>
                <a:latin typeface="Hanken Grotesk" pitchFamily="2" charset="77"/>
                <a:ea typeface="Calibri"/>
                <a:cs typeface="Calibri"/>
              </a:rPr>
              <a:t>een</a:t>
            </a:r>
            <a:r>
              <a:rPr kumimoji="0" lang="en-US" sz="1067"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067" b="0" i="0" u="none" strike="noStrike" kern="1200" cap="none" spc="0" normalizeH="0" baseline="0" noProof="0" dirty="0" err="1">
                <a:ln>
                  <a:noFill/>
                </a:ln>
                <a:solidFill>
                  <a:srgbClr val="444444"/>
                </a:solidFill>
                <a:effectLst/>
                <a:uLnTx/>
                <a:uFillTx/>
                <a:latin typeface="Hanken Grotesk" pitchFamily="2" charset="77"/>
                <a:ea typeface="Calibri"/>
                <a:cs typeface="Calibri"/>
              </a:rPr>
              <a:t>ingevuld</a:t>
            </a:r>
            <a:r>
              <a:rPr kumimoji="0" lang="en-US" sz="1067"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067" b="0" i="0" u="none" strike="noStrike" kern="1200" cap="none" spc="0" normalizeH="0" baseline="0" noProof="0" dirty="0" err="1">
                <a:ln>
                  <a:noFill/>
                </a:ln>
                <a:solidFill>
                  <a:srgbClr val="444444"/>
                </a:solidFill>
                <a:effectLst/>
                <a:uLnTx/>
                <a:uFillTx/>
                <a:latin typeface="Hanken Grotesk" pitchFamily="2" charset="77"/>
                <a:ea typeface="Calibri"/>
                <a:cs typeface="Calibri"/>
              </a:rPr>
              <a:t>voorbeeld</a:t>
            </a:r>
            <a:r>
              <a:rPr kumimoji="0" lang="en-US" sz="1067" b="0" i="0" u="none" strike="noStrike" kern="1200" cap="none" spc="0" normalizeH="0" baseline="0" noProof="0" dirty="0">
                <a:ln>
                  <a:noFill/>
                </a:ln>
                <a:solidFill>
                  <a:srgbClr val="444444"/>
                </a:solidFill>
                <a:effectLst/>
                <a:uLnTx/>
                <a:uFillTx/>
                <a:latin typeface="Hanken Grotesk" pitchFamily="2" charset="77"/>
                <a:ea typeface="Calibri"/>
                <a:cs typeface="Calibri"/>
              </a:rPr>
              <a:t> ter </a:t>
            </a:r>
            <a:r>
              <a:rPr kumimoji="0" lang="en-US" sz="1067" b="0" i="0" u="none" strike="noStrike" kern="1200" cap="none" spc="0" normalizeH="0" baseline="0" noProof="0" dirty="0" err="1">
                <a:ln>
                  <a:noFill/>
                </a:ln>
                <a:solidFill>
                  <a:srgbClr val="444444"/>
                </a:solidFill>
                <a:effectLst/>
                <a:uLnTx/>
                <a:uFillTx/>
                <a:latin typeface="Hanken Grotesk" pitchFamily="2" charset="77"/>
                <a:ea typeface="Calibri"/>
                <a:cs typeface="Calibri"/>
              </a:rPr>
              <a:t>inspiratie</a:t>
            </a:r>
            <a:r>
              <a:rPr kumimoji="0" lang="en-US" sz="1067"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r>
              <a:rPr kumimoji="0" lang="en-US" sz="1067" b="0" i="0" u="none" strike="noStrike" kern="1200" cap="none" spc="0" normalizeH="0" baseline="0" noProof="0" dirty="0">
                <a:ln>
                  <a:noFill/>
                </a:ln>
                <a:solidFill>
                  <a:srgbClr val="444444"/>
                </a:solidFill>
                <a:effectLst/>
                <a:uLnTx/>
                <a:uFillTx/>
                <a:latin typeface="Hanken Grotesk" pitchFamily="2" charset="77"/>
                <a:ea typeface="Calibri"/>
                <a:cs typeface="Calibri"/>
                <a:sym typeface="Wingdings" pitchFamily="2" charset="2"/>
              </a:rPr>
              <a:t></a:t>
            </a:r>
            <a:br>
              <a:rPr kumimoji="0" lang="en-US" sz="1067" b="0" i="0" u="none" strike="noStrike" kern="1200" cap="none" spc="0" normalizeH="0" baseline="0" noProof="0" dirty="0">
                <a:ln>
                  <a:noFill/>
                </a:ln>
                <a:solidFill>
                  <a:prstClr val="black"/>
                </a:solidFill>
                <a:effectLst/>
                <a:uLnTx/>
                <a:uFillTx/>
                <a:latin typeface="Hanken Grotesk" pitchFamily="2" charset="77"/>
                <a:ea typeface="Calibri"/>
                <a:cs typeface="Calibri"/>
              </a:rPr>
            </a:br>
            <a:r>
              <a:rPr kumimoji="0" lang="en-US" sz="1067" b="0" i="0" u="none" strike="noStrike" kern="1200" cap="none" spc="0" normalizeH="0" baseline="0" noProof="0" dirty="0">
                <a:ln>
                  <a:noFill/>
                </a:ln>
                <a:solidFill>
                  <a:srgbClr val="444444"/>
                </a:solidFill>
                <a:effectLst/>
                <a:uLnTx/>
                <a:uFillTx/>
                <a:latin typeface="Hanken Grotesk" pitchFamily="2" charset="77"/>
                <a:ea typeface="Calibri"/>
                <a:cs typeface="Calibri"/>
              </a:rPr>
              <a:t> </a:t>
            </a:r>
            <a:endParaRPr kumimoji="0" lang="nl-NL" sz="1400" b="0" i="0" u="none" strike="noStrike" kern="1200" cap="none" spc="0" normalizeH="0" baseline="0" noProof="0" dirty="0">
              <a:ln>
                <a:noFill/>
              </a:ln>
              <a:solidFill>
                <a:prstClr val="black"/>
              </a:solidFill>
              <a:effectLst/>
              <a:uLnTx/>
              <a:uFillTx/>
              <a:latin typeface="Hanken Grotesk" pitchFamily="2" charset="77"/>
              <a:ea typeface="Calibri"/>
              <a:cs typeface="Calibri"/>
            </a:endParaRPr>
          </a:p>
          <a:p>
            <a:pPr marL="0" marR="0" lvl="0" indent="0" algn="l" defTabSz="609539" rtl="0" eaLnBrk="1" fontAlgn="auto" latinLnBrk="0" hangingPunct="1">
              <a:lnSpc>
                <a:spcPct val="114999"/>
              </a:lnSpc>
              <a:spcBef>
                <a:spcPts val="160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Montserrat" pitchFamily="2" charset="77"/>
                <a:ea typeface="Calibri"/>
                <a:cs typeface="Calibri"/>
              </a:rPr>
              <a:t>Houd de planning bij</a:t>
            </a:r>
            <a:br>
              <a:rPr kumimoji="0" lang="nl-NL" sz="1600" b="1" i="0" u="none" strike="noStrike" kern="1200" cap="none" spc="0" normalizeH="0" baseline="0" noProof="0" dirty="0">
                <a:ln>
                  <a:noFill/>
                </a:ln>
                <a:solidFill>
                  <a:prstClr val="black"/>
                </a:solidFill>
                <a:effectLst/>
                <a:uLnTx/>
                <a:uFillTx/>
                <a:latin typeface="Montserrat" pitchFamily="2" charset="77"/>
                <a:ea typeface="Calibri"/>
                <a:cs typeface="Calibri"/>
              </a:rPr>
            </a:br>
            <a:r>
              <a:rPr kumimoji="0" lang="nl-NL" sz="1200" b="0" i="0" u="none" strike="noStrike" kern="1200" cap="none" spc="0" normalizeH="0" baseline="0" noProof="0" dirty="0">
                <a:ln>
                  <a:noFill/>
                </a:ln>
                <a:solidFill>
                  <a:prstClr val="black"/>
                </a:solidFill>
                <a:effectLst/>
                <a:uLnTx/>
                <a:uFillTx/>
                <a:latin typeface="Hanken Grotesk" pitchFamily="2" charset="77"/>
                <a:ea typeface="Calibri"/>
                <a:cs typeface="Calibri"/>
              </a:rPr>
              <a:t>Een meerjarenplanning is niet in beton gegoten. Kijk er elk kwartaal of halfjaar even naar met de projectgroep. Nog op koers? Loop je vertraging op? Geen paniek. Schuif de blokjes een kwartaal op, bespreek wat dit betekent voor de rest van het project en ga weer door.</a:t>
            </a:r>
            <a:endParaRPr kumimoji="0" lang="en-US" sz="1400" b="0" i="0" u="none" strike="noStrike" kern="1200" cap="none" spc="0" normalizeH="0" baseline="0" noProof="0" dirty="0">
              <a:ln>
                <a:noFill/>
              </a:ln>
              <a:solidFill>
                <a:srgbClr val="444444"/>
              </a:solidFill>
              <a:effectLst/>
              <a:uLnTx/>
              <a:uFillTx/>
              <a:latin typeface="Hanken Grotesk" pitchFamily="2" charset="77"/>
              <a:ea typeface="Calibri"/>
              <a:cs typeface="Calibri"/>
            </a:endParaRPr>
          </a:p>
          <a:p>
            <a:pPr marL="0" marR="0" lvl="0" indent="0" algn="l" defTabSz="609539" rtl="0" eaLnBrk="1" fontAlgn="auto" latinLnBrk="0" hangingPunct="1">
              <a:lnSpc>
                <a:spcPct val="100000"/>
              </a:lnSpc>
              <a:spcBef>
                <a:spcPts val="1600"/>
              </a:spcBef>
              <a:spcAft>
                <a:spcPts val="0"/>
              </a:spcAft>
              <a:buClrTx/>
              <a:buSzTx/>
              <a:buFontTx/>
              <a:buNone/>
              <a:tabLst/>
              <a:defRPr/>
            </a:pPr>
            <a:endParaRPr kumimoji="0" lang="en-US" sz="1600" b="1" i="0" u="none" strike="noStrike" kern="1200" cap="none" spc="0" normalizeH="0" baseline="0" noProof="0" dirty="0">
              <a:ln>
                <a:noFill/>
              </a:ln>
              <a:solidFill>
                <a:srgbClr val="444444"/>
              </a:solidFill>
              <a:effectLst/>
              <a:uLnTx/>
              <a:uFillTx/>
              <a:latin typeface="Montserrat"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2489" b="1" i="0" u="none" strike="noStrike" kern="1200" cap="none" spc="0" normalizeH="0" baseline="0" noProof="0" dirty="0">
              <a:ln>
                <a:noFill/>
              </a:ln>
              <a:solidFill>
                <a:prstClr val="black"/>
              </a:solidFill>
              <a:effectLst/>
              <a:uLnTx/>
              <a:uFillTx/>
              <a:latin typeface="Montserrat" pitchFamily="2" charset="77"/>
              <a:ea typeface="Calibri"/>
              <a:cs typeface="Calibri"/>
            </a:endParaRPr>
          </a:p>
        </p:txBody>
      </p:sp>
      <p:pic>
        <p:nvPicPr>
          <p:cNvPr id="2" name="Afbeelding 1">
            <a:extLst>
              <a:ext uri="{FF2B5EF4-FFF2-40B4-BE49-F238E27FC236}">
                <a16:creationId xmlns:a16="http://schemas.microsoft.com/office/drawing/2014/main" id="{EFC61005-DF9B-A05B-CCB4-AE8A3BA6C2C0}"/>
              </a:ext>
            </a:extLst>
          </p:cNvPr>
          <p:cNvPicPr>
            <a:picLocks noChangeAspect="1"/>
          </p:cNvPicPr>
          <p:nvPr/>
        </p:nvPicPr>
        <p:blipFill>
          <a:blip r:embed="rId4"/>
          <a:stretch>
            <a:fillRect/>
          </a:stretch>
        </p:blipFill>
        <p:spPr>
          <a:xfrm>
            <a:off x="425371" y="338051"/>
            <a:ext cx="1290083" cy="330955"/>
          </a:xfrm>
          <a:prstGeom prst="rect">
            <a:avLst/>
          </a:prstGeom>
        </p:spPr>
      </p:pic>
      <p:sp>
        <p:nvSpPr>
          <p:cNvPr id="4" name="Google Shape;60;p14">
            <a:extLst>
              <a:ext uri="{FF2B5EF4-FFF2-40B4-BE49-F238E27FC236}">
                <a16:creationId xmlns:a16="http://schemas.microsoft.com/office/drawing/2014/main" id="{92136E54-A848-BD8A-5B5E-E72332F0AE38}"/>
              </a:ext>
            </a:extLst>
          </p:cNvPr>
          <p:cNvSpPr txBox="1">
            <a:spLocks/>
          </p:cNvSpPr>
          <p:nvPr/>
        </p:nvSpPr>
        <p:spPr>
          <a:xfrm>
            <a:off x="415599" y="971413"/>
            <a:ext cx="6322247"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2400" b="1" i="0" u="none" strike="noStrike" kern="1200" cap="none" spc="0" normalizeH="0" baseline="0" noProof="0" dirty="0">
                <a:ln>
                  <a:noFill/>
                </a:ln>
                <a:solidFill>
                  <a:prstClr val="black"/>
                </a:solidFill>
                <a:effectLst/>
                <a:uLnTx/>
                <a:uFillTx/>
                <a:latin typeface="Montserrat" pitchFamily="2" charset="77"/>
                <a:cs typeface="Arial"/>
                <a:sym typeface="Arial"/>
              </a:rPr>
              <a:t>1. Wanneer gebeurt wat?</a:t>
            </a:r>
          </a:p>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0" dirty="0">
                <a:ln>
                  <a:noFill/>
                </a:ln>
                <a:solidFill>
                  <a:prstClr val="black"/>
                </a:solidFill>
                <a:effectLst/>
                <a:uLnTx/>
                <a:uFillTx/>
                <a:latin typeface="Montserrat" pitchFamily="2" charset="77"/>
                <a:cs typeface="Arial"/>
                <a:sym typeface="Arial"/>
              </a:rPr>
              <a:t>Meerjarenplanning</a:t>
            </a:r>
          </a:p>
        </p:txBody>
      </p:sp>
      <p:sp>
        <p:nvSpPr>
          <p:cNvPr id="8" name="Tekstvak 7">
            <a:extLst>
              <a:ext uri="{FF2B5EF4-FFF2-40B4-BE49-F238E27FC236}">
                <a16:creationId xmlns:a16="http://schemas.microsoft.com/office/drawing/2014/main" id="{B177043A-DB5A-F236-BB83-E370654FA561}"/>
              </a:ext>
            </a:extLst>
          </p:cNvPr>
          <p:cNvSpPr txBox="1"/>
          <p:nvPr/>
        </p:nvSpPr>
        <p:spPr>
          <a:xfrm>
            <a:off x="6622583" y="748732"/>
            <a:ext cx="3006518" cy="1135247"/>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Breng de grote stappen van je project in kaart en zet ze op de tijdlijn. Markeer belangrijke mijlpalen en deadlines, zodat je overzicht houdt op de voortgang van het project.</a:t>
            </a:r>
          </a:p>
        </p:txBody>
      </p:sp>
      <p:sp>
        <p:nvSpPr>
          <p:cNvPr id="6" name="Google Shape;152;p3">
            <a:extLst>
              <a:ext uri="{FF2B5EF4-FFF2-40B4-BE49-F238E27FC236}">
                <a16:creationId xmlns:a16="http://schemas.microsoft.com/office/drawing/2014/main" id="{66CC6CCB-0416-F487-E918-1AC7474DE48B}"/>
              </a:ext>
            </a:extLst>
          </p:cNvPr>
          <p:cNvSpPr/>
          <p:nvPr/>
        </p:nvSpPr>
        <p:spPr>
          <a:xfrm>
            <a:off x="10396628" y="2093623"/>
            <a:ext cx="183054" cy="141871"/>
          </a:xfrm>
          <a:prstGeom prst="triangle">
            <a:avLst>
              <a:gd name="adj" fmla="val 50000"/>
            </a:avLst>
          </a:prstGeom>
          <a:solidFill>
            <a:srgbClr val="DF3000"/>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endParaRPr kumimoji="0" sz="1400" b="0" i="0" u="none" strike="noStrike" kern="1200" cap="none" spc="0" normalizeH="0" baseline="0" noProof="0" dirty="0">
              <a:ln>
                <a:noFill/>
              </a:ln>
              <a:solidFill>
                <a:srgbClr val="FFFFFF"/>
              </a:solidFill>
              <a:effectLst/>
              <a:uLnTx/>
              <a:uFillTx/>
              <a:latin typeface="Hanken Grotesk" pitchFamily="2" charset="77"/>
              <a:ea typeface="+mn-ea"/>
              <a:cs typeface="+mn-cs"/>
            </a:endParaRPr>
          </a:p>
        </p:txBody>
      </p:sp>
      <p:sp>
        <p:nvSpPr>
          <p:cNvPr id="7" name="Tekstvak 6">
            <a:extLst>
              <a:ext uri="{FF2B5EF4-FFF2-40B4-BE49-F238E27FC236}">
                <a16:creationId xmlns:a16="http://schemas.microsoft.com/office/drawing/2014/main" id="{57D221F9-87FE-100E-FE0C-5E9BCC2877FE}"/>
              </a:ext>
            </a:extLst>
          </p:cNvPr>
          <p:cNvSpPr txBox="1"/>
          <p:nvPr/>
        </p:nvSpPr>
        <p:spPr>
          <a:xfrm>
            <a:off x="10543681" y="2054108"/>
            <a:ext cx="797076" cy="2308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Hanken Grotesk" pitchFamily="2" charset="77"/>
                <a:ea typeface="+mn-ea"/>
                <a:cs typeface="+mn-cs"/>
              </a:rPr>
              <a:t>= Deadline</a:t>
            </a:r>
          </a:p>
        </p:txBody>
      </p:sp>
      <p:graphicFrame>
        <p:nvGraphicFramePr>
          <p:cNvPr id="9" name="Google Shape;137;p3">
            <a:extLst>
              <a:ext uri="{FF2B5EF4-FFF2-40B4-BE49-F238E27FC236}">
                <a16:creationId xmlns:a16="http://schemas.microsoft.com/office/drawing/2014/main" id="{BDCC5B2E-520F-0266-76EE-972BE75D2019}"/>
              </a:ext>
            </a:extLst>
          </p:cNvPr>
          <p:cNvGraphicFramePr/>
          <p:nvPr/>
        </p:nvGraphicFramePr>
        <p:xfrm>
          <a:off x="19182252" y="2340198"/>
          <a:ext cx="10514725" cy="3868099"/>
        </p:xfrm>
        <a:graphic>
          <a:graphicData uri="http://schemas.openxmlformats.org/drawingml/2006/table">
            <a:tbl>
              <a:tblPr>
                <a:noFill/>
              </a:tblPr>
              <a:tblGrid>
                <a:gridCol w="1511125">
                  <a:extLst>
                    <a:ext uri="{9D8B030D-6E8A-4147-A177-3AD203B41FA5}">
                      <a16:colId xmlns:a16="http://schemas.microsoft.com/office/drawing/2014/main" val="20000"/>
                    </a:ext>
                  </a:extLst>
                </a:gridCol>
                <a:gridCol w="750300">
                  <a:extLst>
                    <a:ext uri="{9D8B030D-6E8A-4147-A177-3AD203B41FA5}">
                      <a16:colId xmlns:a16="http://schemas.microsoft.com/office/drawing/2014/main" val="20001"/>
                    </a:ext>
                  </a:extLst>
                </a:gridCol>
                <a:gridCol w="750300">
                  <a:extLst>
                    <a:ext uri="{9D8B030D-6E8A-4147-A177-3AD203B41FA5}">
                      <a16:colId xmlns:a16="http://schemas.microsoft.com/office/drawing/2014/main" val="20002"/>
                    </a:ext>
                  </a:extLst>
                </a:gridCol>
                <a:gridCol w="750300">
                  <a:extLst>
                    <a:ext uri="{9D8B030D-6E8A-4147-A177-3AD203B41FA5}">
                      <a16:colId xmlns:a16="http://schemas.microsoft.com/office/drawing/2014/main" val="20003"/>
                    </a:ext>
                  </a:extLst>
                </a:gridCol>
                <a:gridCol w="750300">
                  <a:extLst>
                    <a:ext uri="{9D8B030D-6E8A-4147-A177-3AD203B41FA5}">
                      <a16:colId xmlns:a16="http://schemas.microsoft.com/office/drawing/2014/main" val="20004"/>
                    </a:ext>
                  </a:extLst>
                </a:gridCol>
                <a:gridCol w="750300">
                  <a:extLst>
                    <a:ext uri="{9D8B030D-6E8A-4147-A177-3AD203B41FA5}">
                      <a16:colId xmlns:a16="http://schemas.microsoft.com/office/drawing/2014/main" val="20005"/>
                    </a:ext>
                  </a:extLst>
                </a:gridCol>
                <a:gridCol w="750300">
                  <a:extLst>
                    <a:ext uri="{9D8B030D-6E8A-4147-A177-3AD203B41FA5}">
                      <a16:colId xmlns:a16="http://schemas.microsoft.com/office/drawing/2014/main" val="20006"/>
                    </a:ext>
                  </a:extLst>
                </a:gridCol>
                <a:gridCol w="750300">
                  <a:extLst>
                    <a:ext uri="{9D8B030D-6E8A-4147-A177-3AD203B41FA5}">
                      <a16:colId xmlns:a16="http://schemas.microsoft.com/office/drawing/2014/main" val="20007"/>
                    </a:ext>
                  </a:extLst>
                </a:gridCol>
                <a:gridCol w="750300">
                  <a:extLst>
                    <a:ext uri="{9D8B030D-6E8A-4147-A177-3AD203B41FA5}">
                      <a16:colId xmlns:a16="http://schemas.microsoft.com/office/drawing/2014/main" val="20008"/>
                    </a:ext>
                  </a:extLst>
                </a:gridCol>
                <a:gridCol w="750300">
                  <a:extLst>
                    <a:ext uri="{9D8B030D-6E8A-4147-A177-3AD203B41FA5}">
                      <a16:colId xmlns:a16="http://schemas.microsoft.com/office/drawing/2014/main" val="20009"/>
                    </a:ext>
                  </a:extLst>
                </a:gridCol>
                <a:gridCol w="750300">
                  <a:extLst>
                    <a:ext uri="{9D8B030D-6E8A-4147-A177-3AD203B41FA5}">
                      <a16:colId xmlns:a16="http://schemas.microsoft.com/office/drawing/2014/main" val="20010"/>
                    </a:ext>
                  </a:extLst>
                </a:gridCol>
                <a:gridCol w="750300">
                  <a:extLst>
                    <a:ext uri="{9D8B030D-6E8A-4147-A177-3AD203B41FA5}">
                      <a16:colId xmlns:a16="http://schemas.microsoft.com/office/drawing/2014/main" val="20011"/>
                    </a:ext>
                  </a:extLst>
                </a:gridCol>
                <a:gridCol w="750300">
                  <a:extLst>
                    <a:ext uri="{9D8B030D-6E8A-4147-A177-3AD203B41FA5}">
                      <a16:colId xmlns:a16="http://schemas.microsoft.com/office/drawing/2014/main" val="20012"/>
                    </a:ext>
                  </a:extLst>
                </a:gridCol>
              </a:tblGrid>
              <a:tr h="274331">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lt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gridSpan="4">
                  <a:txBody>
                    <a:bodyPr/>
                    <a:lstStyle/>
                    <a:p>
                      <a:pPr marL="0" marR="0" lvl="0" indent="0" algn="ctr" rtl="0">
                        <a:lnSpc>
                          <a:spcPct val="100000"/>
                        </a:lnSpc>
                        <a:spcBef>
                          <a:spcPts val="0"/>
                        </a:spcBef>
                        <a:spcAft>
                          <a:spcPts val="0"/>
                        </a:spcAft>
                        <a:buClr>
                          <a:srgbClr val="000000"/>
                        </a:buClr>
                        <a:buSzPts val="900"/>
                        <a:buFont typeface="Arial"/>
                        <a:buNone/>
                      </a:pPr>
                      <a:endParaRPr sz="1500" b="0" i="0" u="none" strike="noStrike" cap="none" dirty="0">
                        <a:solidFill>
                          <a:schemeClr val="lt1"/>
                        </a:solidFill>
                        <a:latin typeface="Hanken Grotesk"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900" b="0" i="0" u="none" strike="noStrike" cap="none" dirty="0">
                          <a:solidFill>
                            <a:schemeClr val="lt1"/>
                          </a:solidFill>
                          <a:latin typeface="Hanken Grotesk" pitchFamily="2" charset="77"/>
                          <a:ea typeface="Century Gothic"/>
                          <a:cs typeface="Century Gothic"/>
                          <a:sym typeface="Century Gothic"/>
                        </a:rPr>
                        <a:t>2027</a:t>
                      </a:r>
                      <a:endParaRPr sz="1500" b="0" i="0" u="none" strike="noStrike" cap="none" dirty="0">
                        <a:solidFill>
                          <a:schemeClr val="lt1"/>
                        </a:solidFill>
                        <a:latin typeface="Hanken Grotesk"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900" b="0" i="0" u="none" strike="noStrike" cap="none" dirty="0">
                          <a:solidFill>
                            <a:schemeClr val="lt1"/>
                          </a:solidFill>
                          <a:latin typeface="Hanken Grotesk" pitchFamily="2" charset="77"/>
                          <a:ea typeface="Century Gothic"/>
                          <a:cs typeface="Century Gothic"/>
                          <a:sym typeface="Century Gothic"/>
                        </a:rPr>
                        <a:t>2028</a:t>
                      </a:r>
                      <a:endParaRPr sz="1500" b="0" i="0" u="none" strike="noStrike" cap="none" dirty="0">
                        <a:solidFill>
                          <a:schemeClr val="lt1"/>
                        </a:solidFill>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9525"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254011">
                <a:tc>
                  <a:txBody>
                    <a:bodyPr/>
                    <a:lstStyle/>
                    <a:p>
                      <a:pPr marL="0" marR="0" lvl="0" indent="0" algn="l">
                        <a:lnSpc>
                          <a:spcPct val="100000"/>
                        </a:lnSpc>
                        <a:spcBef>
                          <a:spcPts val="0"/>
                        </a:spcBef>
                        <a:spcAft>
                          <a:spcPts val="0"/>
                        </a:spcAft>
                        <a:buNone/>
                      </a:pPr>
                      <a:r>
                        <a:rPr lang="nl-NL" sz="1400" b="1" u="none" strike="noStrike" cap="none" dirty="0">
                          <a:solidFill>
                            <a:schemeClr val="lt1"/>
                          </a:solidFill>
                          <a:latin typeface="Montserrat" pitchFamily="2" charset="77"/>
                        </a:rPr>
                        <a:t>Mijlpalen</a:t>
                      </a:r>
                      <a:endParaRPr sz="1400" b="1" dirty="0">
                        <a:latin typeface="Montserrat"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Q1</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Q2</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Q3</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Q4</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Q1</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Q2</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Q3</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Q4</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Q1</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Q2</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Q3</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Q4</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extLst>
                  <a:ext uri="{0D108BD9-81ED-4DB2-BD59-A6C34878D82A}">
                    <a16:rowId xmlns:a16="http://schemas.microsoft.com/office/drawing/2014/main" val="10001"/>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Vorm coalitie</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2"/>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0-meting</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3"/>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Knelpunten analyse</a:t>
                      </a:r>
                      <a:r>
                        <a:rPr lang="nl-NL" sz="900" b="0" i="0" u="none" strike="noStrike" cap="none" dirty="0">
                          <a:solidFill>
                            <a:schemeClr val="dk1"/>
                          </a:solidFill>
                          <a:latin typeface="Hanken Grotesk" pitchFamily="2" charset="77"/>
                          <a:ea typeface="Century Gothic"/>
                          <a:cs typeface="Century Gothic"/>
                        </a:rPr>
                        <a:t> af</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4"/>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Formuleer visie</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5"/>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Stel prioriteiten</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6"/>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rPr>
                        <a:t>Verbeterplan af</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7"/>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rPr>
                        <a:t>VAR</a:t>
                      </a:r>
                      <a:r>
                        <a:rPr lang="nl-NL" sz="900" b="0" i="0" u="none" strike="noStrike" cap="none" dirty="0">
                          <a:solidFill>
                            <a:schemeClr val="dk1"/>
                          </a:solidFill>
                          <a:latin typeface="Hanken Grotesk" pitchFamily="2" charset="77"/>
                          <a:ea typeface="Century Gothic"/>
                          <a:cs typeface="Century Gothic"/>
                          <a:sym typeface="Century Gothic"/>
                        </a:rPr>
                        <a:t>/PAR oprichten</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8"/>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Randvoorwaarden</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9"/>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Rolverdeling</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0"/>
                  </a:ext>
                </a:extLst>
              </a:tr>
              <a:tr h="250975">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Dialoogsessies</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1"/>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Verbeteren</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2"/>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Bijv. Successen vieren</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3"/>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Jaarlijkse evaluatie</a:t>
                      </a:r>
                      <a:endParaRPr sz="900" b="0" i="0" u="none" strike="noStrike" cap="none" dirty="0">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4"/>
                  </a:ext>
                </a:extLst>
              </a:tr>
              <a:tr h="233691">
                <a:tc>
                  <a:txBody>
                    <a:bodyPr/>
                    <a:lstStyle/>
                    <a:p>
                      <a:pPr marL="0" marR="0" lvl="0" indent="0" algn="l" rtl="0">
                        <a:lnSpc>
                          <a:spcPct val="100000"/>
                        </a:lnSpc>
                        <a:spcBef>
                          <a:spcPts val="0"/>
                        </a:spcBef>
                        <a:spcAft>
                          <a:spcPts val="0"/>
                        </a:spcAft>
                        <a:buClr>
                          <a:schemeClr val="lt1"/>
                        </a:buClr>
                        <a:buSzPts val="1050"/>
                        <a:buFont typeface="Arial"/>
                        <a:buNone/>
                      </a:pPr>
                      <a:r>
                        <a:rPr lang="nl-NL" sz="900" b="0" i="0" u="none" strike="noStrike" cap="none" dirty="0">
                          <a:solidFill>
                            <a:schemeClr val="dk1"/>
                          </a:solidFill>
                          <a:latin typeface="Hanken Grotesk" pitchFamily="2" charset="77"/>
                          <a:ea typeface="Century Gothic"/>
                          <a:cs typeface="Century Gothic"/>
                          <a:sym typeface="Century Gothic"/>
                        </a:rPr>
                        <a:t>Integratie P&amp;C cyclus</a:t>
                      </a:r>
                      <a:endParaRPr sz="1500" u="none" strike="noStrike" cap="none" dirty="0">
                        <a:solidFill>
                          <a:schemeClr val="dk1"/>
                        </a:solidFill>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
        <p:nvSpPr>
          <p:cNvPr id="16" name="Google Shape;154;p3">
            <a:extLst>
              <a:ext uri="{FF2B5EF4-FFF2-40B4-BE49-F238E27FC236}">
                <a16:creationId xmlns:a16="http://schemas.microsoft.com/office/drawing/2014/main" id="{F6B56E8D-FDE6-B221-8B05-4D3E1E3E4A48}"/>
              </a:ext>
            </a:extLst>
          </p:cNvPr>
          <p:cNvSpPr/>
          <p:nvPr/>
        </p:nvSpPr>
        <p:spPr>
          <a:xfrm>
            <a:off x="20693365" y="2340200"/>
            <a:ext cx="3000900" cy="274200"/>
          </a:xfrm>
          <a:prstGeom prst="rect">
            <a:avLst/>
          </a:prstGeom>
          <a:solidFill>
            <a:srgbClr val="5E5EE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Tx/>
              <a:buSzPts val="900"/>
              <a:buFontTx/>
              <a:buNone/>
              <a:tabLst/>
              <a:defRPr/>
            </a:pPr>
            <a:r>
              <a:rPr kumimoji="0" lang="nl-NL" sz="1200" b="1" i="0" u="none" strike="noStrike" kern="1200" cap="none" spc="0" normalizeH="0" baseline="0" noProof="0" dirty="0">
                <a:ln>
                  <a:noFill/>
                </a:ln>
                <a:solidFill>
                  <a:srgbClr val="FFFFFF"/>
                </a:solidFill>
                <a:effectLst/>
                <a:uLnTx/>
                <a:uFillTx/>
                <a:latin typeface="Montserrat" pitchFamily="2" charset="77"/>
                <a:ea typeface="Century Gothic"/>
                <a:cs typeface="Century Gothic"/>
                <a:sym typeface="Century Gothic"/>
              </a:rPr>
              <a:t>2026</a:t>
            </a:r>
            <a:endParaRPr kumimoji="0" sz="14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17" name="Google Shape;155;p3">
            <a:extLst>
              <a:ext uri="{FF2B5EF4-FFF2-40B4-BE49-F238E27FC236}">
                <a16:creationId xmlns:a16="http://schemas.microsoft.com/office/drawing/2014/main" id="{2E410E5F-65BE-2B0D-14F3-13FFDDA7D3DA}"/>
              </a:ext>
            </a:extLst>
          </p:cNvPr>
          <p:cNvSpPr/>
          <p:nvPr/>
        </p:nvSpPr>
        <p:spPr>
          <a:xfrm>
            <a:off x="23694265" y="2340200"/>
            <a:ext cx="3000900" cy="274200"/>
          </a:xfrm>
          <a:prstGeom prst="rect">
            <a:avLst/>
          </a:prstGeom>
          <a:solidFill>
            <a:srgbClr val="5E5EE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Tx/>
              <a:buSzPts val="900"/>
              <a:buFontTx/>
              <a:buNone/>
              <a:tabLst/>
              <a:defRPr/>
            </a:pPr>
            <a:r>
              <a:rPr kumimoji="0" lang="nl-NL" sz="1200" b="1" i="0" u="none" strike="noStrike" kern="1200" cap="none" spc="0" normalizeH="0" baseline="0" noProof="0" dirty="0">
                <a:ln>
                  <a:noFill/>
                </a:ln>
                <a:solidFill>
                  <a:srgbClr val="FFFFFF"/>
                </a:solidFill>
                <a:effectLst/>
                <a:uLnTx/>
                <a:uFillTx/>
                <a:latin typeface="Montserrat" pitchFamily="2" charset="77"/>
                <a:ea typeface="Century Gothic"/>
                <a:cs typeface="Century Gothic"/>
                <a:sym typeface="Century Gothic"/>
              </a:rPr>
              <a:t>2027</a:t>
            </a:r>
            <a:endParaRPr kumimoji="0" sz="14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18" name="Google Shape;156;p3">
            <a:extLst>
              <a:ext uri="{FF2B5EF4-FFF2-40B4-BE49-F238E27FC236}">
                <a16:creationId xmlns:a16="http://schemas.microsoft.com/office/drawing/2014/main" id="{3E76D1EB-58F8-E980-8D2F-C4B8D003BB64}"/>
              </a:ext>
            </a:extLst>
          </p:cNvPr>
          <p:cNvSpPr/>
          <p:nvPr/>
        </p:nvSpPr>
        <p:spPr>
          <a:xfrm>
            <a:off x="26695165" y="2340200"/>
            <a:ext cx="3000900" cy="274200"/>
          </a:xfrm>
          <a:prstGeom prst="rect">
            <a:avLst/>
          </a:prstGeom>
          <a:solidFill>
            <a:srgbClr val="5E5EE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Tx/>
              <a:buSzPts val="900"/>
              <a:buFontTx/>
              <a:buNone/>
              <a:tabLst/>
              <a:defRPr/>
            </a:pPr>
            <a:r>
              <a:rPr kumimoji="0" lang="nl-NL" sz="1200" b="1" i="0" u="none" strike="noStrike" kern="1200" cap="none" spc="0" normalizeH="0" baseline="0" noProof="0" dirty="0">
                <a:ln>
                  <a:noFill/>
                </a:ln>
                <a:solidFill>
                  <a:srgbClr val="FFFFFF"/>
                </a:solidFill>
                <a:effectLst/>
                <a:uLnTx/>
                <a:uFillTx/>
                <a:latin typeface="Montserrat" pitchFamily="2" charset="77"/>
                <a:ea typeface="Century Gothic"/>
                <a:cs typeface="Century Gothic"/>
                <a:sym typeface="Century Gothic"/>
              </a:rPr>
              <a:t>2028</a:t>
            </a:r>
            <a:endParaRPr kumimoji="0" sz="14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19" name="Google Shape;138;p3">
            <a:extLst>
              <a:ext uri="{FF2B5EF4-FFF2-40B4-BE49-F238E27FC236}">
                <a16:creationId xmlns:a16="http://schemas.microsoft.com/office/drawing/2014/main" id="{18A8D3B8-DEDF-6A9A-DFAC-12E046D75611}"/>
              </a:ext>
            </a:extLst>
          </p:cNvPr>
          <p:cNvSpPr/>
          <p:nvPr/>
        </p:nvSpPr>
        <p:spPr>
          <a:xfrm>
            <a:off x="21438083" y="3658024"/>
            <a:ext cx="633993" cy="164169"/>
          </a:xfrm>
          <a:prstGeom prst="homePlate">
            <a:avLst>
              <a:gd name="adj" fmla="val 29205"/>
            </a:avLst>
          </a:prstGeom>
          <a:solidFill>
            <a:srgbClr val="C8C8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20" name="Google Shape;139;p3">
            <a:extLst>
              <a:ext uri="{FF2B5EF4-FFF2-40B4-BE49-F238E27FC236}">
                <a16:creationId xmlns:a16="http://schemas.microsoft.com/office/drawing/2014/main" id="{23641900-C4D6-FEA8-3F81-B6E092CFDB7B}"/>
              </a:ext>
            </a:extLst>
          </p:cNvPr>
          <p:cNvSpPr/>
          <p:nvPr/>
        </p:nvSpPr>
        <p:spPr>
          <a:xfrm>
            <a:off x="21438083" y="3891064"/>
            <a:ext cx="633993" cy="164169"/>
          </a:xfrm>
          <a:prstGeom prst="homePlate">
            <a:avLst>
              <a:gd name="adj" fmla="val 29205"/>
            </a:avLst>
          </a:prstGeom>
          <a:solidFill>
            <a:srgbClr val="C8C8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21" name="Google Shape;141;p3">
            <a:extLst>
              <a:ext uri="{FF2B5EF4-FFF2-40B4-BE49-F238E27FC236}">
                <a16:creationId xmlns:a16="http://schemas.microsoft.com/office/drawing/2014/main" id="{B717E0C3-B47E-4B01-5E83-E5A9F3E9097D}"/>
              </a:ext>
            </a:extLst>
          </p:cNvPr>
          <p:cNvSpPr/>
          <p:nvPr/>
        </p:nvSpPr>
        <p:spPr>
          <a:xfrm>
            <a:off x="20693365" y="2950552"/>
            <a:ext cx="633993" cy="164169"/>
          </a:xfrm>
          <a:prstGeom prst="homePlate">
            <a:avLst>
              <a:gd name="adj" fmla="val 29205"/>
            </a:avLst>
          </a:prstGeom>
          <a:solidFill>
            <a:srgbClr val="DEDE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22" name="Google Shape;142;p3">
            <a:extLst>
              <a:ext uri="{FF2B5EF4-FFF2-40B4-BE49-F238E27FC236}">
                <a16:creationId xmlns:a16="http://schemas.microsoft.com/office/drawing/2014/main" id="{D172CB33-D3F4-C55F-8561-3BEEA120DEB5}"/>
              </a:ext>
            </a:extLst>
          </p:cNvPr>
          <p:cNvSpPr/>
          <p:nvPr/>
        </p:nvSpPr>
        <p:spPr>
          <a:xfrm>
            <a:off x="20693365" y="3192558"/>
            <a:ext cx="633993" cy="164169"/>
          </a:xfrm>
          <a:prstGeom prst="homePlate">
            <a:avLst>
              <a:gd name="adj" fmla="val 29205"/>
            </a:avLst>
          </a:prstGeom>
          <a:solidFill>
            <a:srgbClr val="DEDE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23" name="Google Shape;144;p3">
            <a:extLst>
              <a:ext uri="{FF2B5EF4-FFF2-40B4-BE49-F238E27FC236}">
                <a16:creationId xmlns:a16="http://schemas.microsoft.com/office/drawing/2014/main" id="{5A210776-DD12-E29E-E0FA-D4EA0BADF656}"/>
              </a:ext>
            </a:extLst>
          </p:cNvPr>
          <p:cNvSpPr/>
          <p:nvPr/>
        </p:nvSpPr>
        <p:spPr>
          <a:xfrm>
            <a:off x="22193815" y="4355798"/>
            <a:ext cx="1500600" cy="164100"/>
          </a:xfrm>
          <a:prstGeom prst="homePlate">
            <a:avLst>
              <a:gd name="adj" fmla="val 29205"/>
            </a:avLst>
          </a:prstGeom>
          <a:solidFill>
            <a:srgbClr val="DEDE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24" name="Google Shape;145;p3">
            <a:extLst>
              <a:ext uri="{FF2B5EF4-FFF2-40B4-BE49-F238E27FC236}">
                <a16:creationId xmlns:a16="http://schemas.microsoft.com/office/drawing/2014/main" id="{07A01BE3-B2A1-867F-FD94-3FC562D04312}"/>
              </a:ext>
            </a:extLst>
          </p:cNvPr>
          <p:cNvSpPr/>
          <p:nvPr/>
        </p:nvSpPr>
        <p:spPr>
          <a:xfrm>
            <a:off x="22944415" y="4587955"/>
            <a:ext cx="1266600" cy="164100"/>
          </a:xfrm>
          <a:prstGeom prst="homePlate">
            <a:avLst>
              <a:gd name="adj" fmla="val 29205"/>
            </a:avLst>
          </a:prstGeom>
          <a:solidFill>
            <a:srgbClr val="DEDE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25" name="Google Shape;146;p3">
            <a:extLst>
              <a:ext uri="{FF2B5EF4-FFF2-40B4-BE49-F238E27FC236}">
                <a16:creationId xmlns:a16="http://schemas.microsoft.com/office/drawing/2014/main" id="{2D0C1583-5DE7-A82E-9680-A59D69E46C05}"/>
              </a:ext>
            </a:extLst>
          </p:cNvPr>
          <p:cNvSpPr/>
          <p:nvPr/>
        </p:nvSpPr>
        <p:spPr>
          <a:xfrm>
            <a:off x="23698600" y="4822345"/>
            <a:ext cx="1266600" cy="164100"/>
          </a:xfrm>
          <a:prstGeom prst="homePlate">
            <a:avLst>
              <a:gd name="adj" fmla="val 29205"/>
            </a:avLst>
          </a:prstGeom>
          <a:solidFill>
            <a:srgbClr val="DEDE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26" name="Google Shape;147;p3">
            <a:extLst>
              <a:ext uri="{FF2B5EF4-FFF2-40B4-BE49-F238E27FC236}">
                <a16:creationId xmlns:a16="http://schemas.microsoft.com/office/drawing/2014/main" id="{0C34F56A-B6D4-C51C-4DED-44530764E8BA}"/>
              </a:ext>
            </a:extLst>
          </p:cNvPr>
          <p:cNvSpPr/>
          <p:nvPr/>
        </p:nvSpPr>
        <p:spPr>
          <a:xfrm>
            <a:off x="23410985" y="5062096"/>
            <a:ext cx="1026804" cy="164100"/>
          </a:xfrm>
          <a:prstGeom prst="homePlate">
            <a:avLst>
              <a:gd name="adj" fmla="val 29205"/>
            </a:avLst>
          </a:prstGeom>
          <a:solidFill>
            <a:srgbClr val="C8C8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27" name="Google Shape;148;p3">
            <a:extLst>
              <a:ext uri="{FF2B5EF4-FFF2-40B4-BE49-F238E27FC236}">
                <a16:creationId xmlns:a16="http://schemas.microsoft.com/office/drawing/2014/main" id="{85C53DE4-B19D-B1C7-9319-9AB4C7618EE4}"/>
              </a:ext>
            </a:extLst>
          </p:cNvPr>
          <p:cNvSpPr/>
          <p:nvPr/>
        </p:nvSpPr>
        <p:spPr>
          <a:xfrm>
            <a:off x="24159494" y="5310880"/>
            <a:ext cx="1026804" cy="164100"/>
          </a:xfrm>
          <a:prstGeom prst="homePlate">
            <a:avLst>
              <a:gd name="adj" fmla="val 29205"/>
            </a:avLst>
          </a:prstGeom>
          <a:solidFill>
            <a:srgbClr val="C8C8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28" name="Google Shape;149;p3">
            <a:extLst>
              <a:ext uri="{FF2B5EF4-FFF2-40B4-BE49-F238E27FC236}">
                <a16:creationId xmlns:a16="http://schemas.microsoft.com/office/drawing/2014/main" id="{623059B3-F12B-18F6-848A-C00B5B6D7718}"/>
              </a:ext>
            </a:extLst>
          </p:cNvPr>
          <p:cNvSpPr/>
          <p:nvPr/>
        </p:nvSpPr>
        <p:spPr>
          <a:xfrm>
            <a:off x="25194343" y="5537964"/>
            <a:ext cx="4420556" cy="164169"/>
          </a:xfrm>
          <a:prstGeom prst="homePlate">
            <a:avLst>
              <a:gd name="adj" fmla="val 29205"/>
            </a:avLst>
          </a:prstGeom>
          <a:solidFill>
            <a:srgbClr val="DEDE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29" name="Google Shape;150;p3">
            <a:extLst>
              <a:ext uri="{FF2B5EF4-FFF2-40B4-BE49-F238E27FC236}">
                <a16:creationId xmlns:a16="http://schemas.microsoft.com/office/drawing/2014/main" id="{F61038F0-292A-98F8-8C08-49F52B3E353B}"/>
              </a:ext>
            </a:extLst>
          </p:cNvPr>
          <p:cNvSpPr/>
          <p:nvPr/>
        </p:nvSpPr>
        <p:spPr>
          <a:xfrm>
            <a:off x="25194343" y="5776721"/>
            <a:ext cx="4420556" cy="164169"/>
          </a:xfrm>
          <a:prstGeom prst="homePlate">
            <a:avLst>
              <a:gd name="adj" fmla="val 29205"/>
            </a:avLst>
          </a:prstGeom>
          <a:solidFill>
            <a:srgbClr val="DEDE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30" name="Google Shape;151;p3">
            <a:extLst>
              <a:ext uri="{FF2B5EF4-FFF2-40B4-BE49-F238E27FC236}">
                <a16:creationId xmlns:a16="http://schemas.microsoft.com/office/drawing/2014/main" id="{AE26A58A-393F-E017-F16C-0A5BD1083159}"/>
              </a:ext>
            </a:extLst>
          </p:cNvPr>
          <p:cNvSpPr/>
          <p:nvPr/>
        </p:nvSpPr>
        <p:spPr>
          <a:xfrm>
            <a:off x="25194343" y="6011930"/>
            <a:ext cx="4420556" cy="164169"/>
          </a:xfrm>
          <a:prstGeom prst="homePlate">
            <a:avLst>
              <a:gd name="adj" fmla="val 29205"/>
            </a:avLst>
          </a:prstGeom>
          <a:solidFill>
            <a:srgbClr val="DEDE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31" name="Google Shape;152;p3">
            <a:extLst>
              <a:ext uri="{FF2B5EF4-FFF2-40B4-BE49-F238E27FC236}">
                <a16:creationId xmlns:a16="http://schemas.microsoft.com/office/drawing/2014/main" id="{C9811A8E-8E73-97BB-031A-9211992B2098}"/>
              </a:ext>
            </a:extLst>
          </p:cNvPr>
          <p:cNvSpPr/>
          <p:nvPr/>
        </p:nvSpPr>
        <p:spPr>
          <a:xfrm>
            <a:off x="21327358" y="3429000"/>
            <a:ext cx="233007" cy="164169"/>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endParaRPr kumimoji="0" sz="1400" b="0" i="0" u="none" strike="noStrike" kern="1200" cap="none" spc="0" normalizeH="0" baseline="0" noProof="0" dirty="0">
              <a:ln>
                <a:noFill/>
              </a:ln>
              <a:solidFill>
                <a:srgbClr val="FFFFFF"/>
              </a:solidFill>
              <a:effectLst/>
              <a:uLnTx/>
              <a:uFillTx/>
              <a:latin typeface="Hanken Grotesk" pitchFamily="2" charset="77"/>
              <a:ea typeface="+mn-ea"/>
              <a:cs typeface="+mn-cs"/>
            </a:endParaRPr>
          </a:p>
        </p:txBody>
      </p:sp>
      <p:sp>
        <p:nvSpPr>
          <p:cNvPr id="38" name="Google Shape;158;p3">
            <a:extLst>
              <a:ext uri="{FF2B5EF4-FFF2-40B4-BE49-F238E27FC236}">
                <a16:creationId xmlns:a16="http://schemas.microsoft.com/office/drawing/2014/main" id="{772D231D-7B0C-0F19-1402-9C0A6CC67871}"/>
              </a:ext>
            </a:extLst>
          </p:cNvPr>
          <p:cNvSpPr/>
          <p:nvPr/>
        </p:nvSpPr>
        <p:spPr>
          <a:xfrm>
            <a:off x="23577715" y="4361348"/>
            <a:ext cx="233100" cy="164100"/>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endParaRPr kumimoji="0" sz="1400" b="0" i="0" u="none" strike="noStrike" kern="1200" cap="none" spc="0" normalizeH="0" baseline="0" noProof="0" dirty="0">
              <a:ln>
                <a:noFill/>
              </a:ln>
              <a:solidFill>
                <a:srgbClr val="FFFFFF"/>
              </a:solidFill>
              <a:effectLst/>
              <a:uLnTx/>
              <a:uFillTx/>
              <a:latin typeface="Hanken Grotesk" pitchFamily="2" charset="77"/>
              <a:ea typeface="+mn-ea"/>
              <a:cs typeface="+mn-cs"/>
            </a:endParaRPr>
          </a:p>
        </p:txBody>
      </p:sp>
      <p:sp>
        <p:nvSpPr>
          <p:cNvPr id="12" name="Google Shape;139;p3">
            <a:extLst>
              <a:ext uri="{FF2B5EF4-FFF2-40B4-BE49-F238E27FC236}">
                <a16:creationId xmlns:a16="http://schemas.microsoft.com/office/drawing/2014/main" id="{44839E97-37C2-84F0-4D9E-BBCBCCD5516E}"/>
              </a:ext>
            </a:extLst>
          </p:cNvPr>
          <p:cNvSpPr/>
          <p:nvPr/>
        </p:nvSpPr>
        <p:spPr>
          <a:xfrm>
            <a:off x="21703553" y="4124147"/>
            <a:ext cx="520923" cy="164058"/>
          </a:xfrm>
          <a:prstGeom prst="homePlate">
            <a:avLst>
              <a:gd name="adj" fmla="val 29205"/>
            </a:avLst>
          </a:prstGeom>
          <a:solidFill>
            <a:srgbClr val="C8C8F9"/>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800"/>
              <a:buFontTx/>
              <a:buNone/>
              <a:tabLst/>
              <a:defRPr/>
            </a:pPr>
            <a:endParaRPr kumimoji="0" sz="700" b="0" i="0" u="none" strike="noStrike" kern="1200" cap="none" spc="0" normalizeH="0" baseline="0" noProof="0" dirty="0">
              <a:ln>
                <a:noFill/>
              </a:ln>
              <a:solidFill>
                <a:prstClr val="black"/>
              </a:solidFill>
              <a:effectLst/>
              <a:uLnTx/>
              <a:uFillTx/>
              <a:latin typeface="Hanken Grotesk" pitchFamily="2" charset="77"/>
              <a:ea typeface="Century Gothic"/>
              <a:cs typeface="Century Gothic"/>
              <a:sym typeface="Century Gothic"/>
            </a:endParaRPr>
          </a:p>
        </p:txBody>
      </p:sp>
      <p:sp>
        <p:nvSpPr>
          <p:cNvPr id="14" name="Google Shape;153;p3">
            <a:extLst>
              <a:ext uri="{FF2B5EF4-FFF2-40B4-BE49-F238E27FC236}">
                <a16:creationId xmlns:a16="http://schemas.microsoft.com/office/drawing/2014/main" id="{7712CA23-8DB0-6102-B509-F35B77DEB6B0}"/>
              </a:ext>
            </a:extLst>
          </p:cNvPr>
          <p:cNvSpPr/>
          <p:nvPr/>
        </p:nvSpPr>
        <p:spPr>
          <a:xfrm>
            <a:off x="22077265" y="4124104"/>
            <a:ext cx="233100" cy="164100"/>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endParaRPr kumimoji="0" sz="1400" b="0" i="0" u="none" strike="noStrike" kern="1200" cap="none" spc="0" normalizeH="0" baseline="0" noProof="0" dirty="0">
              <a:ln>
                <a:noFill/>
              </a:ln>
              <a:solidFill>
                <a:srgbClr val="FFFFFF"/>
              </a:solidFill>
              <a:effectLst/>
              <a:uLnTx/>
              <a:uFillTx/>
              <a:latin typeface="Hanken Grotesk" pitchFamily="2" charset="77"/>
              <a:ea typeface="+mn-ea"/>
              <a:cs typeface="+mn-cs"/>
            </a:endParaRPr>
          </a:p>
        </p:txBody>
      </p:sp>
      <p:sp>
        <p:nvSpPr>
          <p:cNvPr id="32" name="Tekstvak 31">
            <a:extLst>
              <a:ext uri="{FF2B5EF4-FFF2-40B4-BE49-F238E27FC236}">
                <a16:creationId xmlns:a16="http://schemas.microsoft.com/office/drawing/2014/main" id="{6B67FCCE-0177-ACD5-FC9B-DA207D0D33F4}"/>
              </a:ext>
            </a:extLst>
          </p:cNvPr>
          <p:cNvSpPr txBox="1"/>
          <p:nvPr/>
        </p:nvSpPr>
        <p:spPr>
          <a:xfrm>
            <a:off x="9835580" y="812878"/>
            <a:ext cx="2072659" cy="713657"/>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900" b="0" i="0" u="sng" strike="noStrike" kern="1200" cap="none" spc="0" normalizeH="0" baseline="0" noProof="1">
                <a:ln>
                  <a:noFill/>
                </a:ln>
                <a:solidFill>
                  <a:prstClr val="black"/>
                </a:solidFill>
                <a:effectLst/>
                <a:uLnTx/>
                <a:uFillTx/>
                <a:latin typeface="Hanken Grotesk" pitchFamily="2" charset="77"/>
                <a:ea typeface="+mn-ea"/>
                <a:cs typeface="+mn-cs"/>
              </a:rPr>
              <a:t>Tip:</a:t>
            </a:r>
            <a:r>
              <a:rPr kumimoji="0" lang="nl-NL" sz="900" b="0" i="0" u="none" strike="noStrike" kern="1200" cap="none" spc="0" normalizeH="0" baseline="0" noProof="1">
                <a:ln>
                  <a:noFill/>
                </a:ln>
                <a:solidFill>
                  <a:prstClr val="black"/>
                </a:solidFill>
                <a:effectLst/>
                <a:uLnTx/>
                <a:uFillTx/>
                <a:latin typeface="Hanken Grotesk" pitchFamily="2" charset="77"/>
                <a:ea typeface="+mn-ea"/>
                <a:cs typeface="+mn-cs"/>
              </a:rPr>
              <a:t> ga uit presentatie-modus en scroll naar rechts voor de handleiding en een ingevuld voorbeeld van dit format.</a:t>
            </a:r>
          </a:p>
        </p:txBody>
      </p:sp>
    </p:spTree>
    <p:extLst>
      <p:ext uri="{BB962C8B-B14F-4D97-AF65-F5344CB8AC3E}">
        <p14:creationId xmlns:p14="http://schemas.microsoft.com/office/powerpoint/2010/main" val="382722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3" name="Rechthoek 2">
            <a:extLst>
              <a:ext uri="{FF2B5EF4-FFF2-40B4-BE49-F238E27FC236}">
                <a16:creationId xmlns:a16="http://schemas.microsoft.com/office/drawing/2014/main" id="{92CAF548-5EA8-CBBA-3E55-39F1912445A7}"/>
              </a:ext>
            </a:extLst>
          </p:cNvPr>
          <p:cNvSpPr/>
          <p:nvPr/>
        </p:nvSpPr>
        <p:spPr>
          <a:xfrm>
            <a:off x="12514997" y="-14654"/>
            <a:ext cx="17799688" cy="6872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5" name="Rechthoek 5">
            <a:extLst>
              <a:ext uri="{FF2B5EF4-FFF2-40B4-BE49-F238E27FC236}">
                <a16:creationId xmlns:a16="http://schemas.microsoft.com/office/drawing/2014/main" id="{3E6EE5C0-FDBD-35DD-B19D-C6EE6B90AC0C}"/>
              </a:ext>
            </a:extLst>
          </p:cNvPr>
          <p:cNvSpPr/>
          <p:nvPr/>
        </p:nvSpPr>
        <p:spPr>
          <a:xfrm rot="10800000">
            <a:off x="7128340" y="173315"/>
            <a:ext cx="2947437" cy="135321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graphicFrame>
        <p:nvGraphicFramePr>
          <p:cNvPr id="163" name="Google Shape;163;p18"/>
          <p:cNvGraphicFramePr/>
          <p:nvPr/>
        </p:nvGraphicFramePr>
        <p:xfrm>
          <a:off x="511628" y="2286000"/>
          <a:ext cx="11405576" cy="4236880"/>
        </p:xfrm>
        <a:graphic>
          <a:graphicData uri="http://schemas.openxmlformats.org/drawingml/2006/table">
            <a:tbl>
              <a:tblPr>
                <a:noFill/>
              </a:tblPr>
              <a:tblGrid>
                <a:gridCol w="2218693">
                  <a:extLst>
                    <a:ext uri="{9D8B030D-6E8A-4147-A177-3AD203B41FA5}">
                      <a16:colId xmlns:a16="http://schemas.microsoft.com/office/drawing/2014/main" val="20000"/>
                    </a:ext>
                  </a:extLst>
                </a:gridCol>
                <a:gridCol w="991673">
                  <a:extLst>
                    <a:ext uri="{9D8B030D-6E8A-4147-A177-3AD203B41FA5}">
                      <a16:colId xmlns:a16="http://schemas.microsoft.com/office/drawing/2014/main" val="20001"/>
                    </a:ext>
                  </a:extLst>
                </a:gridCol>
                <a:gridCol w="1081298">
                  <a:extLst>
                    <a:ext uri="{9D8B030D-6E8A-4147-A177-3AD203B41FA5}">
                      <a16:colId xmlns:a16="http://schemas.microsoft.com/office/drawing/2014/main" val="20002"/>
                    </a:ext>
                  </a:extLst>
                </a:gridCol>
                <a:gridCol w="296413">
                  <a:extLst>
                    <a:ext uri="{9D8B030D-6E8A-4147-A177-3AD203B41FA5}">
                      <a16:colId xmlns:a16="http://schemas.microsoft.com/office/drawing/2014/main" val="20003"/>
                    </a:ext>
                  </a:extLst>
                </a:gridCol>
                <a:gridCol w="296413">
                  <a:extLst>
                    <a:ext uri="{9D8B030D-6E8A-4147-A177-3AD203B41FA5}">
                      <a16:colId xmlns:a16="http://schemas.microsoft.com/office/drawing/2014/main" val="20004"/>
                    </a:ext>
                  </a:extLst>
                </a:gridCol>
                <a:gridCol w="296413">
                  <a:extLst>
                    <a:ext uri="{9D8B030D-6E8A-4147-A177-3AD203B41FA5}">
                      <a16:colId xmlns:a16="http://schemas.microsoft.com/office/drawing/2014/main" val="20005"/>
                    </a:ext>
                  </a:extLst>
                </a:gridCol>
                <a:gridCol w="296413">
                  <a:extLst>
                    <a:ext uri="{9D8B030D-6E8A-4147-A177-3AD203B41FA5}">
                      <a16:colId xmlns:a16="http://schemas.microsoft.com/office/drawing/2014/main" val="20006"/>
                    </a:ext>
                  </a:extLst>
                </a:gridCol>
                <a:gridCol w="296413">
                  <a:extLst>
                    <a:ext uri="{9D8B030D-6E8A-4147-A177-3AD203B41FA5}">
                      <a16:colId xmlns:a16="http://schemas.microsoft.com/office/drawing/2014/main" val="20007"/>
                    </a:ext>
                  </a:extLst>
                </a:gridCol>
                <a:gridCol w="296413">
                  <a:extLst>
                    <a:ext uri="{9D8B030D-6E8A-4147-A177-3AD203B41FA5}">
                      <a16:colId xmlns:a16="http://schemas.microsoft.com/office/drawing/2014/main" val="20008"/>
                    </a:ext>
                  </a:extLst>
                </a:gridCol>
                <a:gridCol w="296413">
                  <a:extLst>
                    <a:ext uri="{9D8B030D-6E8A-4147-A177-3AD203B41FA5}">
                      <a16:colId xmlns:a16="http://schemas.microsoft.com/office/drawing/2014/main" val="20009"/>
                    </a:ext>
                  </a:extLst>
                </a:gridCol>
                <a:gridCol w="296413">
                  <a:extLst>
                    <a:ext uri="{9D8B030D-6E8A-4147-A177-3AD203B41FA5}">
                      <a16:colId xmlns:a16="http://schemas.microsoft.com/office/drawing/2014/main" val="20010"/>
                    </a:ext>
                  </a:extLst>
                </a:gridCol>
                <a:gridCol w="296413">
                  <a:extLst>
                    <a:ext uri="{9D8B030D-6E8A-4147-A177-3AD203B41FA5}">
                      <a16:colId xmlns:a16="http://schemas.microsoft.com/office/drawing/2014/main" val="20011"/>
                    </a:ext>
                  </a:extLst>
                </a:gridCol>
                <a:gridCol w="296413">
                  <a:extLst>
                    <a:ext uri="{9D8B030D-6E8A-4147-A177-3AD203B41FA5}">
                      <a16:colId xmlns:a16="http://schemas.microsoft.com/office/drawing/2014/main" val="20012"/>
                    </a:ext>
                  </a:extLst>
                </a:gridCol>
                <a:gridCol w="296413">
                  <a:extLst>
                    <a:ext uri="{9D8B030D-6E8A-4147-A177-3AD203B41FA5}">
                      <a16:colId xmlns:a16="http://schemas.microsoft.com/office/drawing/2014/main" val="20013"/>
                    </a:ext>
                  </a:extLst>
                </a:gridCol>
                <a:gridCol w="296413">
                  <a:extLst>
                    <a:ext uri="{9D8B030D-6E8A-4147-A177-3AD203B41FA5}">
                      <a16:colId xmlns:a16="http://schemas.microsoft.com/office/drawing/2014/main" val="20014"/>
                    </a:ext>
                  </a:extLst>
                </a:gridCol>
                <a:gridCol w="296413">
                  <a:extLst>
                    <a:ext uri="{9D8B030D-6E8A-4147-A177-3AD203B41FA5}">
                      <a16:colId xmlns:a16="http://schemas.microsoft.com/office/drawing/2014/main" val="20015"/>
                    </a:ext>
                  </a:extLst>
                </a:gridCol>
                <a:gridCol w="296413">
                  <a:extLst>
                    <a:ext uri="{9D8B030D-6E8A-4147-A177-3AD203B41FA5}">
                      <a16:colId xmlns:a16="http://schemas.microsoft.com/office/drawing/2014/main" val="20016"/>
                    </a:ext>
                  </a:extLst>
                </a:gridCol>
                <a:gridCol w="296413">
                  <a:extLst>
                    <a:ext uri="{9D8B030D-6E8A-4147-A177-3AD203B41FA5}">
                      <a16:colId xmlns:a16="http://schemas.microsoft.com/office/drawing/2014/main" val="20017"/>
                    </a:ext>
                  </a:extLst>
                </a:gridCol>
                <a:gridCol w="296413">
                  <a:extLst>
                    <a:ext uri="{9D8B030D-6E8A-4147-A177-3AD203B41FA5}">
                      <a16:colId xmlns:a16="http://schemas.microsoft.com/office/drawing/2014/main" val="20018"/>
                    </a:ext>
                  </a:extLst>
                </a:gridCol>
                <a:gridCol w="296413">
                  <a:extLst>
                    <a:ext uri="{9D8B030D-6E8A-4147-A177-3AD203B41FA5}">
                      <a16:colId xmlns:a16="http://schemas.microsoft.com/office/drawing/2014/main" val="20019"/>
                    </a:ext>
                  </a:extLst>
                </a:gridCol>
                <a:gridCol w="296413">
                  <a:extLst>
                    <a:ext uri="{9D8B030D-6E8A-4147-A177-3AD203B41FA5}">
                      <a16:colId xmlns:a16="http://schemas.microsoft.com/office/drawing/2014/main" val="20020"/>
                    </a:ext>
                  </a:extLst>
                </a:gridCol>
                <a:gridCol w="296413">
                  <a:extLst>
                    <a:ext uri="{9D8B030D-6E8A-4147-A177-3AD203B41FA5}">
                      <a16:colId xmlns:a16="http://schemas.microsoft.com/office/drawing/2014/main" val="20021"/>
                    </a:ext>
                  </a:extLst>
                </a:gridCol>
                <a:gridCol w="296413">
                  <a:extLst>
                    <a:ext uri="{9D8B030D-6E8A-4147-A177-3AD203B41FA5}">
                      <a16:colId xmlns:a16="http://schemas.microsoft.com/office/drawing/2014/main" val="20022"/>
                    </a:ext>
                  </a:extLst>
                </a:gridCol>
                <a:gridCol w="296413">
                  <a:extLst>
                    <a:ext uri="{9D8B030D-6E8A-4147-A177-3AD203B41FA5}">
                      <a16:colId xmlns:a16="http://schemas.microsoft.com/office/drawing/2014/main" val="20023"/>
                    </a:ext>
                  </a:extLst>
                </a:gridCol>
                <a:gridCol w="296413">
                  <a:extLst>
                    <a:ext uri="{9D8B030D-6E8A-4147-A177-3AD203B41FA5}">
                      <a16:colId xmlns:a16="http://schemas.microsoft.com/office/drawing/2014/main" val="20024"/>
                    </a:ext>
                  </a:extLst>
                </a:gridCol>
                <a:gridCol w="296413">
                  <a:extLst>
                    <a:ext uri="{9D8B030D-6E8A-4147-A177-3AD203B41FA5}">
                      <a16:colId xmlns:a16="http://schemas.microsoft.com/office/drawing/2014/main" val="20025"/>
                    </a:ext>
                  </a:extLst>
                </a:gridCol>
                <a:gridCol w="296413">
                  <a:extLst>
                    <a:ext uri="{9D8B030D-6E8A-4147-A177-3AD203B41FA5}">
                      <a16:colId xmlns:a16="http://schemas.microsoft.com/office/drawing/2014/main" val="20026"/>
                    </a:ext>
                  </a:extLst>
                </a:gridCol>
              </a:tblGrid>
              <a:tr h="274331">
                <a:tc>
                  <a:txBody>
                    <a:bodyPr/>
                    <a:lstStyle/>
                    <a:p>
                      <a:pPr marL="0" marR="0" lvl="0" indent="0" algn="ctr" rtl="0">
                        <a:lnSpc>
                          <a:spcPct val="100000"/>
                        </a:lnSpc>
                        <a:spcBef>
                          <a:spcPts val="0"/>
                        </a:spcBef>
                        <a:spcAft>
                          <a:spcPts val="0"/>
                        </a:spcAft>
                        <a:buClr>
                          <a:srgbClr val="000000"/>
                        </a:buClr>
                        <a:buSzPts val="1200"/>
                        <a:buFont typeface="Arial"/>
                        <a:buNone/>
                      </a:pPr>
                      <a:endParaRPr lang="nl-NL" sz="1200" b="1" i="0" u="none" strike="noStrike" cap="none" noProof="1">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lang="nl-NL" sz="1200" b="1" i="0" u="none" strike="noStrike" cap="none" noProof="1">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lang="nl-NL" sz="1200" b="1" i="0" u="none" strike="noStrike" cap="none" noProof="1">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noProof="1">
                          <a:solidFill>
                            <a:schemeClr val="lt1"/>
                          </a:solidFill>
                          <a:latin typeface="Montserrat" pitchFamily="2" charset="77"/>
                          <a:ea typeface="Century Gothic"/>
                          <a:cs typeface="Century Gothic"/>
                          <a:sym typeface="Century Gothic"/>
                        </a:rPr>
                        <a:t>mnd</a:t>
                      </a:r>
                      <a:endParaRPr lang="nl-NL" sz="14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noProof="1">
                          <a:solidFill>
                            <a:schemeClr val="lt1"/>
                          </a:solidFill>
                          <a:latin typeface="Montserrat" pitchFamily="2" charset="77"/>
                          <a:ea typeface="Century Gothic"/>
                          <a:cs typeface="Century Gothic"/>
                          <a:sym typeface="Century Gothic"/>
                        </a:rPr>
                        <a:t>mnd</a:t>
                      </a:r>
                      <a:endParaRPr lang="nl-NL" sz="14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noProof="1">
                          <a:solidFill>
                            <a:schemeClr val="lt1"/>
                          </a:solidFill>
                          <a:latin typeface="Montserrat" pitchFamily="2" charset="77"/>
                          <a:ea typeface="Century Gothic"/>
                          <a:cs typeface="Century Gothic"/>
                          <a:sym typeface="Century Gothic"/>
                        </a:rPr>
                        <a:t>mnd</a:t>
                      </a:r>
                      <a:endParaRPr lang="nl-NL" sz="1400" b="1" u="none" strike="noStrike" cap="none" noProof="1">
                        <a:solidFill>
                          <a:schemeClr val="lt1"/>
                        </a:solidFill>
                        <a:latin typeface="Montserrat"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9525"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noProof="1">
                          <a:solidFill>
                            <a:schemeClr val="lt1"/>
                          </a:solidFill>
                          <a:latin typeface="Montserrat" pitchFamily="2" charset="77"/>
                          <a:ea typeface="Century Gothic"/>
                          <a:cs typeface="Century Gothic"/>
                          <a:sym typeface="Century Gothic"/>
                        </a:rPr>
                        <a:t>mnd</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noProof="1">
                          <a:solidFill>
                            <a:schemeClr val="lt1"/>
                          </a:solidFill>
                          <a:latin typeface="Montserrat" pitchFamily="2" charset="77"/>
                          <a:ea typeface="Century Gothic"/>
                          <a:cs typeface="Century Gothic"/>
                          <a:sym typeface="Century Gothic"/>
                        </a:rPr>
                        <a:t>mnd</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noProof="1">
                          <a:solidFill>
                            <a:schemeClr val="lt1"/>
                          </a:solidFill>
                          <a:latin typeface="Montserrat" pitchFamily="2" charset="77"/>
                          <a:ea typeface="Century Gothic"/>
                          <a:cs typeface="Century Gothic"/>
                          <a:sym typeface="Century Gothic"/>
                        </a:rPr>
                        <a:t>mnd</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254011">
                <a:tc>
                  <a:txBody>
                    <a:bodyPr/>
                    <a:lstStyle/>
                    <a:p>
                      <a:pPr marL="0" marR="0" lvl="0" indent="0" algn="ctr" rtl="0">
                        <a:lnSpc>
                          <a:spcPct val="100000"/>
                        </a:lnSpc>
                        <a:spcBef>
                          <a:spcPts val="0"/>
                        </a:spcBef>
                        <a:spcAft>
                          <a:spcPts val="0"/>
                        </a:spcAft>
                        <a:buClr>
                          <a:srgbClr val="000000"/>
                        </a:buClr>
                        <a:buSzPts val="1200"/>
                        <a:buFont typeface="Arial"/>
                        <a:buNone/>
                      </a:pPr>
                      <a:r>
                        <a:rPr lang="nl-NL" sz="1400" b="1" i="0" u="none" strike="noStrike" cap="none" noProof="1">
                          <a:solidFill>
                            <a:schemeClr val="lt1"/>
                          </a:solidFill>
                          <a:latin typeface="Montserrat" pitchFamily="2" charset="77"/>
                          <a:ea typeface="Century Gothic"/>
                          <a:cs typeface="Century Gothic"/>
                          <a:sym typeface="Century Gothic"/>
                        </a:rPr>
                        <a:t>Wat</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nl-NL" sz="1400" b="1" i="0" u="none" strike="noStrike" cap="none" noProof="1">
                          <a:solidFill>
                            <a:schemeClr val="lt1"/>
                          </a:solidFill>
                          <a:latin typeface="Montserrat" pitchFamily="2" charset="77"/>
                          <a:ea typeface="Century Gothic"/>
                          <a:cs typeface="Century Gothic"/>
                          <a:sym typeface="Century Gothic"/>
                        </a:rPr>
                        <a:t>Wie</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nl-NL" sz="1400" b="1" i="0" u="none" strike="noStrike" cap="none" noProof="1">
                          <a:solidFill>
                            <a:schemeClr val="lt1"/>
                          </a:solidFill>
                          <a:latin typeface="Montserrat" pitchFamily="2" charset="77"/>
                          <a:ea typeface="Century Gothic"/>
                          <a:cs typeface="Century Gothic"/>
                          <a:sym typeface="Century Gothic"/>
                        </a:rPr>
                        <a:t>Deadline</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endParaRPr lang="nl-NL" sz="1500" b="1" u="none" strike="noStrike" cap="none" noProof="1">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noProof="1">
                          <a:solidFill>
                            <a:schemeClr val="lt1"/>
                          </a:solidFill>
                          <a:latin typeface="Montserrat" pitchFamily="2" charset="77"/>
                          <a:ea typeface="Century Gothic"/>
                          <a:cs typeface="Century Gothic"/>
                          <a:sym typeface="Century Gothic"/>
                        </a:rPr>
                        <a:t>wk</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extLst>
                  <a:ext uri="{0D108BD9-81ED-4DB2-BD59-A6C34878D82A}">
                    <a16:rowId xmlns:a16="http://schemas.microsoft.com/office/drawing/2014/main" val="10001"/>
                  </a:ext>
                </a:extLst>
              </a:tr>
              <a:tr h="254011">
                <a:tc>
                  <a:txBody>
                    <a:bodyPr/>
                    <a:lstStyle/>
                    <a:p>
                      <a:pPr marL="0" marR="0" lvl="0" indent="0" algn="l" rtl="0">
                        <a:lnSpc>
                          <a:spcPct val="100000"/>
                        </a:lnSpc>
                        <a:spcBef>
                          <a:spcPts val="0"/>
                        </a:spcBef>
                        <a:spcAft>
                          <a:spcPts val="0"/>
                        </a:spcAft>
                        <a:buClr>
                          <a:srgbClr val="000000"/>
                        </a:buClr>
                        <a:buSzPts val="1000"/>
                        <a:buFont typeface="Arial"/>
                        <a:buNone/>
                      </a:pPr>
                      <a:r>
                        <a:rPr lang="nl-NL" sz="1100" u="none" strike="noStrike" cap="none" noProof="1">
                          <a:latin typeface="Hanken Grotesk" pitchFamily="2" charset="77"/>
                        </a:rPr>
                        <a:t>Korte-termijn actie 1</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u="none" strike="noStrike" cap="none" noProof="1">
                          <a:solidFill>
                            <a:schemeClr val="dk1"/>
                          </a:solidFill>
                          <a:latin typeface="Hanken Grotesk" pitchFamily="2" charset="77"/>
                        </a:rPr>
                        <a:t>Persoon A</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chemeClr val="dk1"/>
                          </a:solidFill>
                          <a:latin typeface="Hanken Grotesk" pitchFamily="2" charset="77"/>
                          <a:ea typeface="Century Gothic"/>
                          <a:cs typeface="Century Gothic"/>
                        </a:rPr>
                        <a:t>dd/mm/jjjj</a:t>
                      </a:r>
                      <a:endParaRPr lang="nl-NL" sz="1100" b="0" i="0" u="none" strike="noStrike" cap="none" noProof="1">
                        <a:solidFill>
                          <a:schemeClr val="dk1"/>
                        </a:solidFill>
                        <a:latin typeface="Hanken Grotesk"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0" i="0" u="none" strike="noStrike" cap="none" noProof="1">
                          <a:solidFill>
                            <a:schemeClr val="dk1"/>
                          </a:solidFill>
                          <a:latin typeface="Hanken Grotesk" pitchFamily="2" charset="77"/>
                          <a:ea typeface="Century Gothic"/>
                          <a:cs typeface="Century Gothic"/>
                        </a:rPr>
                        <a:t>x</a:t>
                      </a: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2"/>
                  </a:ext>
                </a:extLst>
              </a:tr>
              <a:tr h="254011">
                <a:tc>
                  <a:txBody>
                    <a:bodyPr/>
                    <a:lstStyle/>
                    <a:p>
                      <a:pPr marL="0" marR="0" lvl="0" indent="0" algn="l">
                        <a:lnSpc>
                          <a:spcPct val="100000"/>
                        </a:lnSpc>
                        <a:spcBef>
                          <a:spcPts val="0"/>
                        </a:spcBef>
                        <a:spcAft>
                          <a:spcPts val="0"/>
                        </a:spcAft>
                        <a:buNone/>
                      </a:pPr>
                      <a:r>
                        <a:rPr lang="nl-NL" sz="1100" b="0" i="0" u="none" strike="noStrike" noProof="1">
                          <a:solidFill>
                            <a:srgbClr val="000000"/>
                          </a:solidFill>
                          <a:latin typeface="Hanken Grotesk" pitchFamily="2" charset="77"/>
                          <a:cs typeface="Arial"/>
                        </a:rPr>
                        <a:t>Korte-termijn actie 2</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noProof="1">
                          <a:solidFill>
                            <a:srgbClr val="000000"/>
                          </a:solidFill>
                          <a:latin typeface="Hanken Grotesk" pitchFamily="2" charset="77"/>
                          <a:cs typeface="Arial"/>
                        </a:rPr>
                        <a:t>Persoon B</a:t>
                      </a:r>
                      <a:endParaRPr lang="nl-NL" sz="1100" b="0" i="0" u="none" strike="noStrike" noProof="1">
                        <a:solidFill>
                          <a:srgbClr val="000000"/>
                        </a:solidFill>
                        <a:latin typeface="Hanken Grotesk" pitchFamily="2" charset="77"/>
                        <a:cs typeface="Arial"/>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chemeClr val="dk1"/>
                          </a:solidFill>
                          <a:latin typeface="Hanken Grotesk" pitchFamily="2" charset="77"/>
                          <a:cs typeface="Arial"/>
                        </a:rPr>
                        <a:t>dd/mm/jjjj</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0" i="0" u="none" strike="noStrike" cap="none" noProof="1">
                          <a:solidFill>
                            <a:schemeClr val="dk1"/>
                          </a:solidFill>
                          <a:latin typeface="Hanken Grotesk" pitchFamily="2" charset="77"/>
                          <a:ea typeface="Century Gothic"/>
                          <a:cs typeface="Century Gothic"/>
                        </a:rPr>
                        <a:t>x</a:t>
                      </a: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0" i="0" u="none" strike="noStrike" cap="none" noProof="1">
                          <a:solidFill>
                            <a:schemeClr val="dk1"/>
                          </a:solidFill>
                          <a:latin typeface="Hanken Grotesk" pitchFamily="2" charset="77"/>
                          <a:ea typeface="Century Gothic"/>
                          <a:cs typeface="Century Gothic"/>
                          <a:sym typeface="Century Gothic"/>
                        </a:rPr>
                        <a:t>x</a:t>
                      </a: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3"/>
                  </a:ext>
                </a:extLst>
              </a:tr>
              <a:tr h="254011">
                <a:tc>
                  <a:txBody>
                    <a:bodyPr/>
                    <a:lstStyle/>
                    <a:p>
                      <a:pPr marL="0" marR="0" lvl="0" indent="0" algn="l" rtl="0">
                        <a:lnSpc>
                          <a:spcPct val="100000"/>
                        </a:lnSpc>
                        <a:spcBef>
                          <a:spcPts val="0"/>
                        </a:spcBef>
                        <a:spcAft>
                          <a:spcPts val="0"/>
                        </a:spcAft>
                        <a:buClr>
                          <a:srgbClr val="000000"/>
                        </a:buClr>
                        <a:buSzPts val="1000"/>
                        <a:buFont typeface="Arial"/>
                        <a:buNone/>
                      </a:pPr>
                      <a:r>
                        <a:rPr lang="nl-NL" sz="1100" u="none" strike="noStrike" cap="none" noProof="1">
                          <a:latin typeface="Hanken Grotesk" pitchFamily="2" charset="77"/>
                        </a:rPr>
                        <a:t>...</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4"/>
                  </a:ext>
                </a:extLst>
              </a:tr>
              <a:tr h="254011">
                <a:tc>
                  <a:txBody>
                    <a:bodyPr/>
                    <a:lstStyle/>
                    <a:p>
                      <a:pPr marL="0" marR="0" lvl="0" indent="0" algn="l" rtl="0">
                        <a:lnSpc>
                          <a:spcPct val="100000"/>
                        </a:lnSpc>
                        <a:spcBef>
                          <a:spcPts val="0"/>
                        </a:spcBef>
                        <a:spcAft>
                          <a:spcPts val="0"/>
                        </a:spcAft>
                        <a:buClr>
                          <a:srgbClr val="000000"/>
                        </a:buClr>
                        <a:buSzPts val="1000"/>
                        <a:buFont typeface="Arial"/>
                        <a:buNone/>
                      </a:pPr>
                      <a:r>
                        <a:rPr lang="nl-NL" sz="1100" u="none" strike="noStrike" cap="none" noProof="1">
                          <a:latin typeface="Hanken Grotesk" pitchFamily="2" charset="77"/>
                        </a:rPr>
                        <a:t>...</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5"/>
                  </a:ext>
                </a:extLst>
              </a:tr>
              <a:tr h="254011">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6"/>
                  </a:ext>
                </a:extLst>
              </a:tr>
              <a:tr h="254011">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7"/>
                  </a:ext>
                </a:extLst>
              </a:tr>
              <a:tr h="254011">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8"/>
                  </a:ext>
                </a:extLst>
              </a:tr>
              <a:tr h="254011">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9"/>
                  </a:ext>
                </a:extLst>
              </a:tr>
              <a:tr h="254011">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0"/>
                  </a:ext>
                </a:extLst>
              </a:tr>
              <a:tr h="254011">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1"/>
                  </a:ext>
                </a:extLst>
              </a:tr>
              <a:tr h="254011">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2"/>
                  </a:ext>
                </a:extLst>
              </a:tr>
              <a:tr h="254011">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3"/>
                  </a:ext>
                </a:extLst>
              </a:tr>
              <a:tr h="254011">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4"/>
                  </a:ext>
                </a:extLst>
              </a:tr>
              <a:tr h="254011">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900" noProof="1">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lang="nl-NL" sz="900" b="0" i="0" u="none" strike="noStrike" cap="none" noProof="1">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
        <p:nvSpPr>
          <p:cNvPr id="10" name="Tekstvak 9">
            <a:extLst>
              <a:ext uri="{FF2B5EF4-FFF2-40B4-BE49-F238E27FC236}">
                <a16:creationId xmlns:a16="http://schemas.microsoft.com/office/drawing/2014/main" id="{E70C3BC9-02E7-B79C-442E-5702E79027A8}"/>
              </a:ext>
            </a:extLst>
          </p:cNvPr>
          <p:cNvSpPr txBox="1"/>
          <p:nvPr/>
        </p:nvSpPr>
        <p:spPr>
          <a:xfrm>
            <a:off x="12626051" y="168798"/>
            <a:ext cx="6096000" cy="368863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609539" rtl="0" eaLnBrk="1" fontAlgn="auto" latinLnBrk="0" hangingPunct="1">
              <a:lnSpc>
                <a:spcPct val="114999"/>
              </a:lnSpc>
              <a:spcBef>
                <a:spcPts val="1600"/>
              </a:spcBef>
              <a:spcAft>
                <a:spcPts val="0"/>
              </a:spcAft>
              <a:buClrTx/>
              <a:buSzTx/>
              <a:buFontTx/>
              <a:buNone/>
              <a:tabLst/>
              <a:defRPr/>
            </a:pPr>
            <a:r>
              <a:rPr kumimoji="0" lang="nl-NL" sz="1400" b="1" i="0" u="none" strike="noStrike" kern="1200" cap="none" spc="0" normalizeH="0" baseline="0" noProof="1">
                <a:ln>
                  <a:noFill/>
                </a:ln>
                <a:solidFill>
                  <a:prstClr val="black"/>
                </a:solidFill>
                <a:effectLst/>
                <a:uLnTx/>
                <a:uFillTx/>
                <a:latin typeface="Montserrat" pitchFamily="2" charset="77"/>
                <a:ea typeface="Calibri"/>
                <a:cs typeface="Calibri"/>
              </a:rPr>
              <a:t>Hoe start je met invullen? </a:t>
            </a:r>
            <a:br>
              <a:rPr kumimoji="0" lang="nl-NL" sz="1600" b="1" i="0" u="none" strike="noStrike" kern="1200" cap="none" spc="0" normalizeH="0" baseline="0" noProof="1">
                <a:ln>
                  <a:noFill/>
                </a:ln>
                <a:solidFill>
                  <a:prstClr val="black"/>
                </a:solidFill>
                <a:effectLst/>
                <a:uLnTx/>
                <a:uFillTx/>
                <a:latin typeface="Montserrat" pitchFamily="2" charset="77"/>
                <a:ea typeface="Calibri"/>
                <a:cs typeface="Calibri"/>
              </a:rPr>
            </a:b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Als de grote lijnen in je meerjarenplanning staan, zoom je in op de kortetermijnplanning. Vraag jezelf af: wat moeten we de komende weken concreet doen om de eerste mijlpaal te halen? Werk daarbij terug vanuit je deadline: als een taak op 1 mei af moet zijn, wanneer begin je er dan mee? </a:t>
            </a:r>
          </a:p>
          <a:p>
            <a:pPr marL="0" marR="0" lvl="0" indent="0" algn="l" defTabSz="609539" rtl="0" eaLnBrk="1" fontAlgn="auto" latinLnBrk="0" hangingPunct="1">
              <a:lnSpc>
                <a:spcPct val="114999"/>
              </a:lnSpc>
              <a:spcBef>
                <a:spcPts val="0"/>
              </a:spcBef>
              <a:spcAft>
                <a:spcPts val="0"/>
              </a:spcAft>
              <a:buClrTx/>
              <a:buSzTx/>
              <a:buFontTx/>
              <a:buNone/>
              <a:tabLst/>
              <a:defRPr/>
            </a:pPr>
            <a:endPar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endParaRPr>
          </a:p>
          <a:p>
            <a:pPr marL="304792" marR="0" lvl="0" indent="-304792"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Schrijf één actie per rij op.</a:t>
            </a:r>
          </a:p>
          <a:p>
            <a:pPr marL="304792" marR="0" lvl="0" indent="-304792"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Vul in wie deze taak oppakt. </a:t>
            </a:r>
          </a:p>
          <a:p>
            <a:pPr marL="304792" marR="0" lvl="0" indent="-304792"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Zet een kruisje in de week of weken dat eraan gewerkt wordt.</a:t>
            </a:r>
            <a:br>
              <a:rPr kumimoji="0" lang="nl-NL" sz="1400" b="0" i="0" u="none" strike="noStrike" kern="1200" cap="none" spc="0" normalizeH="0" baseline="0" noProof="1">
                <a:ln>
                  <a:noFill/>
                </a:ln>
                <a:solidFill>
                  <a:prstClr val="black"/>
                </a:solidFill>
                <a:effectLst/>
                <a:uLnTx/>
                <a:uFillTx/>
                <a:latin typeface="Hanken Grotesk" pitchFamily="2" charset="77"/>
                <a:ea typeface="Calibri"/>
                <a:cs typeface="Calibri"/>
              </a:rPr>
            </a:br>
            <a:br>
              <a:rPr kumimoji="0" lang="nl-NL" sz="1400" b="0" i="0" u="none" strike="noStrike" kern="1200" cap="none" spc="0" normalizeH="0" baseline="0" noProof="1">
                <a:ln>
                  <a:noFill/>
                </a:ln>
                <a:solidFill>
                  <a:prstClr val="black"/>
                </a:solidFill>
                <a:effectLst/>
                <a:uLnTx/>
                <a:uFillTx/>
                <a:latin typeface="Hanken Grotesk" pitchFamily="2" charset="77"/>
                <a:ea typeface="Calibri"/>
                <a:cs typeface="Calibri"/>
              </a:rPr>
            </a:br>
            <a:r>
              <a:rPr kumimoji="0" lang="nl-NL" sz="1067" b="0" i="0" u="none" strike="noStrike" kern="1200" cap="none" spc="0" normalizeH="0" baseline="0" noProof="1">
                <a:ln>
                  <a:noFill/>
                </a:ln>
                <a:solidFill>
                  <a:srgbClr val="444444"/>
                </a:solidFill>
                <a:effectLst/>
                <a:uLnTx/>
                <a:uFillTx/>
                <a:latin typeface="Hanken Grotesk" pitchFamily="2" charset="77"/>
                <a:ea typeface="Calibri"/>
                <a:cs typeface="Calibri"/>
              </a:rPr>
              <a:t> 		 Zie hiernaast een ingevuld voorbeeld ter inspiratie: </a:t>
            </a:r>
            <a:r>
              <a:rPr kumimoji="0" lang="nl-NL" sz="1067" b="0" i="0" u="none" strike="noStrike" kern="1200" cap="none" spc="0" normalizeH="0" baseline="0" noProof="1">
                <a:ln>
                  <a:noFill/>
                </a:ln>
                <a:solidFill>
                  <a:srgbClr val="444444"/>
                </a:solidFill>
                <a:effectLst/>
                <a:uLnTx/>
                <a:uFillTx/>
                <a:latin typeface="Hanken Grotesk" pitchFamily="2" charset="77"/>
                <a:ea typeface="Calibri"/>
                <a:cs typeface="Calibri"/>
                <a:sym typeface="Wingdings" pitchFamily="2" charset="2"/>
              </a:rPr>
              <a:t></a:t>
            </a:r>
            <a:br>
              <a:rPr kumimoji="0" lang="nl-NL" sz="1400" b="1" i="0" u="none" strike="noStrike" kern="1200" cap="none" spc="0" normalizeH="0" baseline="0" noProof="1">
                <a:ln>
                  <a:noFill/>
                </a:ln>
                <a:solidFill>
                  <a:prstClr val="black"/>
                </a:solidFill>
                <a:effectLst/>
                <a:uLnTx/>
                <a:uFillTx/>
                <a:latin typeface="Hanken Grotesk" pitchFamily="2" charset="77"/>
                <a:ea typeface="Calibri"/>
                <a:cs typeface="Calibri"/>
              </a:rPr>
            </a:br>
            <a:endParaRPr kumimoji="0" lang="nl-NL" sz="1400" b="1" i="0" u="none" strike="noStrike" kern="1200" cap="none" spc="0" normalizeH="0" baseline="0" noProof="1">
              <a:ln>
                <a:noFill/>
              </a:ln>
              <a:solidFill>
                <a:prstClr val="black"/>
              </a:solidFill>
              <a:effectLst/>
              <a:uLnTx/>
              <a:uFillTx/>
              <a:latin typeface="Hanken Grotesk" pitchFamily="2" charset="77"/>
              <a:ea typeface="Calibri"/>
              <a:cs typeface="Calibri"/>
            </a:endParaRPr>
          </a:p>
          <a:p>
            <a:pPr marL="0" marR="0" lvl="0" indent="0" algn="l" defTabSz="609539" rtl="0" eaLnBrk="1" fontAlgn="auto" latinLnBrk="0" hangingPunct="1">
              <a:lnSpc>
                <a:spcPct val="114999"/>
              </a:lnSpc>
              <a:spcBef>
                <a:spcPts val="1600"/>
              </a:spcBef>
              <a:spcAft>
                <a:spcPts val="0"/>
              </a:spcAft>
              <a:buClrTx/>
              <a:buSzTx/>
              <a:buFontTx/>
              <a:buNone/>
              <a:tabLst/>
              <a:defRPr/>
            </a:pPr>
            <a:r>
              <a:rPr kumimoji="0" lang="nl-NL" sz="1400" b="1" i="0" u="none" strike="noStrike" kern="1200" cap="none" spc="0" normalizeH="0" baseline="0" noProof="1">
                <a:ln>
                  <a:noFill/>
                </a:ln>
                <a:solidFill>
                  <a:prstClr val="black"/>
                </a:solidFill>
                <a:effectLst/>
                <a:uLnTx/>
                <a:uFillTx/>
                <a:latin typeface="Montserrat" pitchFamily="2" charset="77"/>
                <a:ea typeface="Calibri"/>
                <a:cs typeface="Calibri"/>
              </a:rPr>
              <a:t>Houd de planning bij</a:t>
            </a:r>
            <a:br>
              <a:rPr kumimoji="0" lang="nl-NL" sz="1600" b="1" i="0" u="none" strike="noStrike" kern="1200" cap="none" spc="0" normalizeH="0" baseline="0" noProof="1">
                <a:ln>
                  <a:noFill/>
                </a:ln>
                <a:solidFill>
                  <a:prstClr val="black"/>
                </a:solidFill>
                <a:effectLst/>
                <a:uLnTx/>
                <a:uFillTx/>
                <a:latin typeface="Montserrat" pitchFamily="2" charset="77"/>
                <a:ea typeface="Calibri"/>
                <a:cs typeface="Calibri"/>
              </a:rPr>
            </a:b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Maak dit overzicht een vast agendapunt bij elk overleg. Streep af wat is gelukt en vier die successen. Wees eerlijk als iets niet is gelukt en pas de planning dan aan.</a:t>
            </a:r>
            <a:endParaRPr kumimoji="0" lang="nl-NL" sz="1333" b="0" i="0" u="none" strike="noStrike" kern="1200" cap="none" spc="0" normalizeH="0" baseline="0" noProof="1">
              <a:ln>
                <a:noFill/>
              </a:ln>
              <a:solidFill>
                <a:prstClr val="black"/>
              </a:solidFill>
              <a:effectLst/>
              <a:uLnTx/>
              <a:uFillTx/>
              <a:latin typeface="Hanken Grotesk" pitchFamily="2" charset="77"/>
              <a:ea typeface="Calibri"/>
              <a:cs typeface="Calibri"/>
            </a:endParaRPr>
          </a:p>
        </p:txBody>
      </p:sp>
      <p:sp>
        <p:nvSpPr>
          <p:cNvPr id="7" name="Tekstvak 6">
            <a:extLst>
              <a:ext uri="{FF2B5EF4-FFF2-40B4-BE49-F238E27FC236}">
                <a16:creationId xmlns:a16="http://schemas.microsoft.com/office/drawing/2014/main" id="{E871804A-6D6A-FB88-746A-E643840395A8}"/>
              </a:ext>
            </a:extLst>
          </p:cNvPr>
          <p:cNvSpPr txBox="1"/>
          <p:nvPr/>
        </p:nvSpPr>
        <p:spPr>
          <a:xfrm>
            <a:off x="7261412" y="279655"/>
            <a:ext cx="2493291" cy="1132874"/>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Vul de acties in die de komende periode moeten gebeuren. Schrijf erbij wie verantwoordelijk is, wanneer het af moet zijn en in welke weken eraan gewerkt wordt. </a:t>
            </a:r>
          </a:p>
        </p:txBody>
      </p:sp>
      <p:sp>
        <p:nvSpPr>
          <p:cNvPr id="8" name="Google Shape;60;p14">
            <a:extLst>
              <a:ext uri="{FF2B5EF4-FFF2-40B4-BE49-F238E27FC236}">
                <a16:creationId xmlns:a16="http://schemas.microsoft.com/office/drawing/2014/main" id="{5F01E79D-662A-7F94-3461-1A5C98885140}"/>
              </a:ext>
            </a:extLst>
          </p:cNvPr>
          <p:cNvSpPr txBox="1">
            <a:spLocks/>
          </p:cNvSpPr>
          <p:nvPr/>
        </p:nvSpPr>
        <p:spPr>
          <a:xfrm>
            <a:off x="415599" y="971413"/>
            <a:ext cx="7293301"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2400" b="1" i="0" u="none" strike="noStrike" kern="1200" cap="none" spc="0" normalizeH="0" baseline="0" noProof="1">
                <a:ln>
                  <a:noFill/>
                </a:ln>
                <a:solidFill>
                  <a:prstClr val="black"/>
                </a:solidFill>
                <a:effectLst/>
                <a:uLnTx/>
                <a:uFillTx/>
                <a:latin typeface="Montserrat" pitchFamily="2" charset="77"/>
                <a:cs typeface="Arial"/>
                <a:sym typeface="Arial"/>
              </a:rPr>
              <a:t>1. Wanneer gebeurt wat?</a:t>
            </a:r>
          </a:p>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1">
                <a:ln>
                  <a:noFill/>
                </a:ln>
                <a:solidFill>
                  <a:prstClr val="black"/>
                </a:solidFill>
                <a:effectLst/>
                <a:uLnTx/>
                <a:uFillTx/>
                <a:latin typeface="Montserrat" pitchFamily="2" charset="77"/>
                <a:cs typeface="Arial"/>
                <a:sym typeface="Arial"/>
              </a:rPr>
              <a:t>Kortetermijnplanning</a:t>
            </a:r>
          </a:p>
        </p:txBody>
      </p:sp>
      <p:pic>
        <p:nvPicPr>
          <p:cNvPr id="9" name="Afbeelding 8">
            <a:extLst>
              <a:ext uri="{FF2B5EF4-FFF2-40B4-BE49-F238E27FC236}">
                <a16:creationId xmlns:a16="http://schemas.microsoft.com/office/drawing/2014/main" id="{DD9334D6-2461-8653-6544-0AB766242055}"/>
              </a:ext>
            </a:extLst>
          </p:cNvPr>
          <p:cNvPicPr>
            <a:picLocks noChangeAspect="1"/>
          </p:cNvPicPr>
          <p:nvPr/>
        </p:nvPicPr>
        <p:blipFill>
          <a:blip r:embed="rId3"/>
          <a:stretch>
            <a:fillRect/>
          </a:stretch>
        </p:blipFill>
        <p:spPr>
          <a:xfrm>
            <a:off x="425371" y="338051"/>
            <a:ext cx="1290083" cy="330955"/>
          </a:xfrm>
          <a:prstGeom prst="rect">
            <a:avLst/>
          </a:prstGeom>
        </p:spPr>
      </p:pic>
      <p:graphicFrame>
        <p:nvGraphicFramePr>
          <p:cNvPr id="6" name="Google Shape;163;p18">
            <a:extLst>
              <a:ext uri="{FF2B5EF4-FFF2-40B4-BE49-F238E27FC236}">
                <a16:creationId xmlns:a16="http://schemas.microsoft.com/office/drawing/2014/main" id="{33DBD4D4-3242-6D85-161E-3DBF96C0175E}"/>
              </a:ext>
            </a:extLst>
          </p:cNvPr>
          <p:cNvGraphicFramePr/>
          <p:nvPr/>
        </p:nvGraphicFramePr>
        <p:xfrm>
          <a:off x="18876010" y="1755627"/>
          <a:ext cx="11284716" cy="4496662"/>
        </p:xfrm>
        <a:graphic>
          <a:graphicData uri="http://schemas.openxmlformats.org/drawingml/2006/table">
            <a:tbl>
              <a:tblPr>
                <a:noFill/>
              </a:tblPr>
              <a:tblGrid>
                <a:gridCol w="2249805">
                  <a:extLst>
                    <a:ext uri="{9D8B030D-6E8A-4147-A177-3AD203B41FA5}">
                      <a16:colId xmlns:a16="http://schemas.microsoft.com/office/drawing/2014/main" val="20000"/>
                    </a:ext>
                  </a:extLst>
                </a:gridCol>
                <a:gridCol w="859512">
                  <a:extLst>
                    <a:ext uri="{9D8B030D-6E8A-4147-A177-3AD203B41FA5}">
                      <a16:colId xmlns:a16="http://schemas.microsoft.com/office/drawing/2014/main" val="20001"/>
                    </a:ext>
                  </a:extLst>
                </a:gridCol>
                <a:gridCol w="1061487">
                  <a:extLst>
                    <a:ext uri="{9D8B030D-6E8A-4147-A177-3AD203B41FA5}">
                      <a16:colId xmlns:a16="http://schemas.microsoft.com/office/drawing/2014/main" val="20002"/>
                    </a:ext>
                  </a:extLst>
                </a:gridCol>
                <a:gridCol w="296413">
                  <a:extLst>
                    <a:ext uri="{9D8B030D-6E8A-4147-A177-3AD203B41FA5}">
                      <a16:colId xmlns:a16="http://schemas.microsoft.com/office/drawing/2014/main" val="20003"/>
                    </a:ext>
                  </a:extLst>
                </a:gridCol>
                <a:gridCol w="296413">
                  <a:extLst>
                    <a:ext uri="{9D8B030D-6E8A-4147-A177-3AD203B41FA5}">
                      <a16:colId xmlns:a16="http://schemas.microsoft.com/office/drawing/2014/main" val="20004"/>
                    </a:ext>
                  </a:extLst>
                </a:gridCol>
                <a:gridCol w="296413">
                  <a:extLst>
                    <a:ext uri="{9D8B030D-6E8A-4147-A177-3AD203B41FA5}">
                      <a16:colId xmlns:a16="http://schemas.microsoft.com/office/drawing/2014/main" val="20005"/>
                    </a:ext>
                  </a:extLst>
                </a:gridCol>
                <a:gridCol w="296413">
                  <a:extLst>
                    <a:ext uri="{9D8B030D-6E8A-4147-A177-3AD203B41FA5}">
                      <a16:colId xmlns:a16="http://schemas.microsoft.com/office/drawing/2014/main" val="20006"/>
                    </a:ext>
                  </a:extLst>
                </a:gridCol>
                <a:gridCol w="296413">
                  <a:extLst>
                    <a:ext uri="{9D8B030D-6E8A-4147-A177-3AD203B41FA5}">
                      <a16:colId xmlns:a16="http://schemas.microsoft.com/office/drawing/2014/main" val="20007"/>
                    </a:ext>
                  </a:extLst>
                </a:gridCol>
                <a:gridCol w="296413">
                  <a:extLst>
                    <a:ext uri="{9D8B030D-6E8A-4147-A177-3AD203B41FA5}">
                      <a16:colId xmlns:a16="http://schemas.microsoft.com/office/drawing/2014/main" val="20008"/>
                    </a:ext>
                  </a:extLst>
                </a:gridCol>
                <a:gridCol w="296413">
                  <a:extLst>
                    <a:ext uri="{9D8B030D-6E8A-4147-A177-3AD203B41FA5}">
                      <a16:colId xmlns:a16="http://schemas.microsoft.com/office/drawing/2014/main" val="20009"/>
                    </a:ext>
                  </a:extLst>
                </a:gridCol>
                <a:gridCol w="296413">
                  <a:extLst>
                    <a:ext uri="{9D8B030D-6E8A-4147-A177-3AD203B41FA5}">
                      <a16:colId xmlns:a16="http://schemas.microsoft.com/office/drawing/2014/main" val="20010"/>
                    </a:ext>
                  </a:extLst>
                </a:gridCol>
                <a:gridCol w="296413">
                  <a:extLst>
                    <a:ext uri="{9D8B030D-6E8A-4147-A177-3AD203B41FA5}">
                      <a16:colId xmlns:a16="http://schemas.microsoft.com/office/drawing/2014/main" val="20011"/>
                    </a:ext>
                  </a:extLst>
                </a:gridCol>
                <a:gridCol w="296413">
                  <a:extLst>
                    <a:ext uri="{9D8B030D-6E8A-4147-A177-3AD203B41FA5}">
                      <a16:colId xmlns:a16="http://schemas.microsoft.com/office/drawing/2014/main" val="20012"/>
                    </a:ext>
                  </a:extLst>
                </a:gridCol>
                <a:gridCol w="296413">
                  <a:extLst>
                    <a:ext uri="{9D8B030D-6E8A-4147-A177-3AD203B41FA5}">
                      <a16:colId xmlns:a16="http://schemas.microsoft.com/office/drawing/2014/main" val="20013"/>
                    </a:ext>
                  </a:extLst>
                </a:gridCol>
                <a:gridCol w="296413">
                  <a:extLst>
                    <a:ext uri="{9D8B030D-6E8A-4147-A177-3AD203B41FA5}">
                      <a16:colId xmlns:a16="http://schemas.microsoft.com/office/drawing/2014/main" val="20014"/>
                    </a:ext>
                  </a:extLst>
                </a:gridCol>
                <a:gridCol w="296413">
                  <a:extLst>
                    <a:ext uri="{9D8B030D-6E8A-4147-A177-3AD203B41FA5}">
                      <a16:colId xmlns:a16="http://schemas.microsoft.com/office/drawing/2014/main" val="20015"/>
                    </a:ext>
                  </a:extLst>
                </a:gridCol>
                <a:gridCol w="296413">
                  <a:extLst>
                    <a:ext uri="{9D8B030D-6E8A-4147-A177-3AD203B41FA5}">
                      <a16:colId xmlns:a16="http://schemas.microsoft.com/office/drawing/2014/main" val="20016"/>
                    </a:ext>
                  </a:extLst>
                </a:gridCol>
                <a:gridCol w="296413">
                  <a:extLst>
                    <a:ext uri="{9D8B030D-6E8A-4147-A177-3AD203B41FA5}">
                      <a16:colId xmlns:a16="http://schemas.microsoft.com/office/drawing/2014/main" val="20017"/>
                    </a:ext>
                  </a:extLst>
                </a:gridCol>
                <a:gridCol w="296413">
                  <a:extLst>
                    <a:ext uri="{9D8B030D-6E8A-4147-A177-3AD203B41FA5}">
                      <a16:colId xmlns:a16="http://schemas.microsoft.com/office/drawing/2014/main" val="20018"/>
                    </a:ext>
                  </a:extLst>
                </a:gridCol>
                <a:gridCol w="296413">
                  <a:extLst>
                    <a:ext uri="{9D8B030D-6E8A-4147-A177-3AD203B41FA5}">
                      <a16:colId xmlns:a16="http://schemas.microsoft.com/office/drawing/2014/main" val="20019"/>
                    </a:ext>
                  </a:extLst>
                </a:gridCol>
                <a:gridCol w="296413">
                  <a:extLst>
                    <a:ext uri="{9D8B030D-6E8A-4147-A177-3AD203B41FA5}">
                      <a16:colId xmlns:a16="http://schemas.microsoft.com/office/drawing/2014/main" val="20020"/>
                    </a:ext>
                  </a:extLst>
                </a:gridCol>
                <a:gridCol w="296413">
                  <a:extLst>
                    <a:ext uri="{9D8B030D-6E8A-4147-A177-3AD203B41FA5}">
                      <a16:colId xmlns:a16="http://schemas.microsoft.com/office/drawing/2014/main" val="20021"/>
                    </a:ext>
                  </a:extLst>
                </a:gridCol>
                <a:gridCol w="296413">
                  <a:extLst>
                    <a:ext uri="{9D8B030D-6E8A-4147-A177-3AD203B41FA5}">
                      <a16:colId xmlns:a16="http://schemas.microsoft.com/office/drawing/2014/main" val="20022"/>
                    </a:ext>
                  </a:extLst>
                </a:gridCol>
                <a:gridCol w="296413">
                  <a:extLst>
                    <a:ext uri="{9D8B030D-6E8A-4147-A177-3AD203B41FA5}">
                      <a16:colId xmlns:a16="http://schemas.microsoft.com/office/drawing/2014/main" val="20023"/>
                    </a:ext>
                  </a:extLst>
                </a:gridCol>
                <a:gridCol w="296413">
                  <a:extLst>
                    <a:ext uri="{9D8B030D-6E8A-4147-A177-3AD203B41FA5}">
                      <a16:colId xmlns:a16="http://schemas.microsoft.com/office/drawing/2014/main" val="20024"/>
                    </a:ext>
                  </a:extLst>
                </a:gridCol>
                <a:gridCol w="296413">
                  <a:extLst>
                    <a:ext uri="{9D8B030D-6E8A-4147-A177-3AD203B41FA5}">
                      <a16:colId xmlns:a16="http://schemas.microsoft.com/office/drawing/2014/main" val="20025"/>
                    </a:ext>
                  </a:extLst>
                </a:gridCol>
                <a:gridCol w="296413">
                  <a:extLst>
                    <a:ext uri="{9D8B030D-6E8A-4147-A177-3AD203B41FA5}">
                      <a16:colId xmlns:a16="http://schemas.microsoft.com/office/drawing/2014/main" val="20026"/>
                    </a:ext>
                  </a:extLst>
                </a:gridCol>
              </a:tblGrid>
              <a:tr h="274331">
                <a:tc>
                  <a:txBody>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dirty="0">
                          <a:solidFill>
                            <a:schemeClr val="lt1"/>
                          </a:solidFill>
                          <a:latin typeface="Montserrat" pitchFamily="2" charset="77"/>
                          <a:ea typeface="Century Gothic"/>
                          <a:cs typeface="Century Gothic"/>
                          <a:sym typeface="Century Gothic"/>
                        </a:rPr>
                        <a:t>januari</a:t>
                      </a:r>
                      <a:endParaRPr sz="14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dirty="0">
                          <a:solidFill>
                            <a:schemeClr val="lt1"/>
                          </a:solidFill>
                          <a:latin typeface="Montserrat" pitchFamily="2" charset="77"/>
                          <a:ea typeface="Century Gothic"/>
                          <a:cs typeface="Century Gothic"/>
                          <a:sym typeface="Century Gothic"/>
                        </a:rPr>
                        <a:t>februari</a:t>
                      </a:r>
                      <a:endParaRPr sz="14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dirty="0">
                          <a:solidFill>
                            <a:schemeClr val="lt1"/>
                          </a:solidFill>
                          <a:latin typeface="Montserrat" pitchFamily="2" charset="77"/>
                          <a:ea typeface="Century Gothic"/>
                          <a:cs typeface="Century Gothic"/>
                          <a:sym typeface="Century Gothic"/>
                        </a:rPr>
                        <a:t>maart</a:t>
                      </a:r>
                      <a:endParaRPr sz="1400" b="1" u="none" strike="noStrike" cap="none" dirty="0">
                        <a:solidFill>
                          <a:schemeClr val="lt1"/>
                        </a:solidFill>
                        <a:latin typeface="Montserrat"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9525"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dirty="0">
                          <a:solidFill>
                            <a:schemeClr val="lt1"/>
                          </a:solidFill>
                          <a:latin typeface="Montserrat" pitchFamily="2" charset="77"/>
                          <a:ea typeface="Century Gothic"/>
                          <a:cs typeface="Century Gothic"/>
                          <a:sym typeface="Century Gothic"/>
                        </a:rPr>
                        <a:t>april</a:t>
                      </a:r>
                      <a:endParaRPr sz="1400" b="1" i="0" u="none" strike="noStrike" cap="none" dirty="0">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dirty="0">
                          <a:solidFill>
                            <a:schemeClr val="lt1"/>
                          </a:solidFill>
                          <a:latin typeface="Montserrat" pitchFamily="2" charset="77"/>
                          <a:ea typeface="Century Gothic"/>
                          <a:cs typeface="Century Gothic"/>
                          <a:sym typeface="Century Gothic"/>
                        </a:rPr>
                        <a:t>mei</a:t>
                      </a:r>
                      <a:endParaRPr sz="1400" b="1" i="0" u="none" strike="noStrike" cap="none" dirty="0">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nl-NL" sz="1400" b="1" i="0" u="none" strike="noStrike" cap="none" dirty="0">
                          <a:solidFill>
                            <a:schemeClr val="lt1"/>
                          </a:solidFill>
                          <a:latin typeface="Montserrat" pitchFamily="2" charset="77"/>
                          <a:ea typeface="Century Gothic"/>
                          <a:cs typeface="Century Gothic"/>
                          <a:sym typeface="Century Gothic"/>
                        </a:rPr>
                        <a:t>juni</a:t>
                      </a:r>
                      <a:endParaRPr sz="1400" b="1" i="0" u="none" strike="noStrike" cap="none" dirty="0">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rgbClr val="5E5EE5"/>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254011">
                <a:tc>
                  <a:txBody>
                    <a:bodyPr/>
                    <a:lstStyle/>
                    <a:p>
                      <a:pPr marL="0" marR="0" lvl="0" indent="0" algn="ctr" rtl="0">
                        <a:lnSpc>
                          <a:spcPct val="100000"/>
                        </a:lnSpc>
                        <a:spcBef>
                          <a:spcPts val="0"/>
                        </a:spcBef>
                        <a:spcAft>
                          <a:spcPts val="0"/>
                        </a:spcAft>
                        <a:buClr>
                          <a:srgbClr val="000000"/>
                        </a:buClr>
                        <a:buSzPts val="1200"/>
                        <a:buFont typeface="Arial"/>
                        <a:buNone/>
                      </a:pPr>
                      <a:r>
                        <a:rPr lang="nl-NL" sz="1400" b="1" i="0" u="none" strike="noStrike" cap="none" dirty="0">
                          <a:solidFill>
                            <a:schemeClr val="lt1"/>
                          </a:solidFill>
                          <a:latin typeface="Montserrat" pitchFamily="2" charset="77"/>
                          <a:ea typeface="Century Gothic"/>
                          <a:cs typeface="Century Gothic"/>
                          <a:sym typeface="Century Gothic"/>
                        </a:rPr>
                        <a:t>Wat</a:t>
                      </a:r>
                      <a:endParaRPr sz="1400" b="1" i="0" u="none" strike="noStrike" cap="none" dirty="0">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nl-NL" sz="1400" b="1" i="0" u="none" strike="noStrike" cap="none" dirty="0">
                          <a:solidFill>
                            <a:schemeClr val="lt1"/>
                          </a:solidFill>
                          <a:latin typeface="Montserrat" pitchFamily="2" charset="77"/>
                          <a:ea typeface="Century Gothic"/>
                          <a:cs typeface="Century Gothic"/>
                          <a:sym typeface="Century Gothic"/>
                        </a:rPr>
                        <a:t>Wie</a:t>
                      </a:r>
                      <a:endParaRPr sz="1400" b="1" i="0" u="none" strike="noStrike" cap="none" dirty="0">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nl-NL" sz="1400" b="1" i="0" u="none" strike="noStrike" cap="none" dirty="0">
                          <a:solidFill>
                            <a:schemeClr val="lt1"/>
                          </a:solidFill>
                          <a:latin typeface="Montserrat" pitchFamily="2" charset="77"/>
                          <a:ea typeface="Century Gothic"/>
                          <a:cs typeface="Century Gothic"/>
                          <a:sym typeface="Century Gothic"/>
                        </a:rPr>
                        <a:t>Deadline</a:t>
                      </a:r>
                      <a:endParaRPr sz="1400" b="1" i="0" u="none" strike="noStrike" cap="none" dirty="0">
                        <a:solidFill>
                          <a:schemeClr val="lt1"/>
                        </a:solidFill>
                        <a:latin typeface="Montserrat" pitchFamily="2" charset="77"/>
                        <a:ea typeface="Century Gothic"/>
                        <a:cs typeface="Century Gothic"/>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2</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3</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4</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5</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6</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7</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8</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9</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9525"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10</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11</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12</a:t>
                      </a:r>
                      <a:endParaRPr sz="1500" b="1" u="none" strike="noStrike" cap="none" dirty="0">
                        <a:solidFill>
                          <a:schemeClr val="lt1"/>
                        </a:solidFill>
                        <a:latin typeface="Montserrat" pitchFamily="2" charset="77"/>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13</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14</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15</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16</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17</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18</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19</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20</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21</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22</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23</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nl-NL" sz="900" b="1" i="0" u="none" strike="noStrike" cap="none" dirty="0">
                          <a:solidFill>
                            <a:schemeClr val="lt1"/>
                          </a:solidFill>
                          <a:latin typeface="Montserrat" pitchFamily="2" charset="77"/>
                          <a:ea typeface="Century Gothic"/>
                          <a:cs typeface="Century Gothic"/>
                          <a:sym typeface="Century Gothic"/>
                        </a:rPr>
                        <a:t>24</a:t>
                      </a:r>
                      <a:endParaRPr sz="900" b="1" i="0" u="none" strike="noStrike" cap="none" dirty="0">
                        <a:solidFill>
                          <a:schemeClr val="lt1"/>
                        </a:solidFill>
                        <a:latin typeface="Montserrat"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rgbClr val="5E5EE5"/>
                    </a:solidFill>
                  </a:tcPr>
                </a:tc>
                <a:extLst>
                  <a:ext uri="{0D108BD9-81ED-4DB2-BD59-A6C34878D82A}">
                    <a16:rowId xmlns:a16="http://schemas.microsoft.com/office/drawing/2014/main" val="10001"/>
                  </a:ext>
                </a:extLst>
              </a:tr>
              <a:tr h="254011">
                <a:tc>
                  <a:txBody>
                    <a:bodyPr/>
                    <a:lstStyle/>
                    <a:p>
                      <a:pPr algn="l" fontAlgn="base">
                        <a:lnSpc>
                          <a:spcPct val="114000"/>
                        </a:lnSpc>
                        <a:buNone/>
                      </a:pPr>
                      <a:r>
                        <a:rPr lang="nl-NL" sz="1100" b="0" i="0" u="none" strike="noStrike" dirty="0">
                          <a:solidFill>
                            <a:srgbClr val="000000"/>
                          </a:solidFill>
                          <a:effectLst/>
                          <a:latin typeface="Hanken Grotesk" pitchFamily="2" charset="77"/>
                        </a:rPr>
                        <a:t>Team bijeenkomst</a:t>
                      </a:r>
                      <a:endParaRPr lang="en-US" sz="1100" b="0" i="0" dirty="0">
                        <a:solidFill>
                          <a:srgbClr val="000000"/>
                        </a:solidFill>
                        <a:effectLst/>
                        <a:latin typeface="Hanken Grotesk" pitchFamily="2" charset="77"/>
                      </a:endParaRP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algn="l" fontAlgn="base">
                        <a:lnSpc>
                          <a:spcPts val="975"/>
                        </a:lnSpc>
                        <a:buNone/>
                      </a:pPr>
                      <a:r>
                        <a:rPr lang="nl-NL" sz="1100" b="0" i="0" u="none" strike="noStrike" dirty="0">
                          <a:solidFill>
                            <a:srgbClr val="000000"/>
                          </a:solidFill>
                          <a:effectLst/>
                          <a:latin typeface="Hanken Grotesk" pitchFamily="2" charset="77"/>
                        </a:rPr>
                        <a:t>Janne</a:t>
                      </a:r>
                      <a:endParaRPr lang="en-US" sz="1100" b="0" i="0" dirty="0">
                        <a:solidFill>
                          <a:srgbClr val="000000"/>
                        </a:solidFill>
                        <a:effectLst/>
                        <a:latin typeface="Hanken Grotesk" pitchFamily="2" charset="77"/>
                      </a:endParaRP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algn="l" fontAlgn="base">
                        <a:lnSpc>
                          <a:spcPts val="975"/>
                        </a:lnSpc>
                        <a:buNone/>
                      </a:pPr>
                      <a:r>
                        <a:rPr lang="nl-NL" sz="1100" b="0" i="0" u="none" strike="noStrike" dirty="0">
                          <a:solidFill>
                            <a:srgbClr val="000000"/>
                          </a:solidFill>
                          <a:effectLst/>
                          <a:latin typeface="Hanken Grotesk" pitchFamily="2" charset="77"/>
                        </a:rPr>
                        <a:t>13/2/2026</a:t>
                      </a:r>
                      <a:endParaRPr lang="en-US" sz="1100" b="0" i="0" dirty="0">
                        <a:solidFill>
                          <a:srgbClr val="000000"/>
                        </a:solidFill>
                        <a:effectLst/>
                        <a:latin typeface="Hanken Grotesk" pitchFamily="2" charset="77"/>
                      </a:endParaRP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algn="ctr" fontAlgn="base">
                        <a:lnSpc>
                          <a:spcPts val="825"/>
                        </a:lnSpc>
                        <a:buNone/>
                      </a:pPr>
                      <a:r>
                        <a:rPr lang="nl-NL" sz="1100" b="0" i="0" u="none" strike="noStrike">
                          <a:solidFill>
                            <a:srgbClr val="000000"/>
                          </a:solidFill>
                          <a:effectLst/>
                          <a:latin typeface="Hanken Grotesk" pitchFamily="2" charset="77"/>
                        </a:rPr>
                        <a:t>x</a:t>
                      </a:r>
                      <a:endParaRPr lang="en-US" sz="1100" b="0" i="0">
                        <a:solidFill>
                          <a:srgbClr val="000000"/>
                        </a:solidFill>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2"/>
                  </a:ext>
                </a:extLst>
              </a:tr>
              <a:tr h="254011">
                <a:tc>
                  <a:txBody>
                    <a:bodyPr/>
                    <a:lstStyle/>
                    <a:p>
                      <a:pPr algn="l" fontAlgn="base">
                        <a:lnSpc>
                          <a:spcPct val="114000"/>
                        </a:lnSpc>
                        <a:buNone/>
                      </a:pPr>
                      <a:r>
                        <a:rPr lang="nl-NL" sz="1100" b="0" i="0" u="none" strike="noStrike" dirty="0">
                          <a:solidFill>
                            <a:srgbClr val="000000"/>
                          </a:solidFill>
                          <a:effectLst/>
                          <a:latin typeface="Hanken Grotesk" pitchFamily="2" charset="77"/>
                        </a:rPr>
                        <a:t>Het goede gesprek-sessies met collega’s om input op te halen</a:t>
                      </a:r>
                      <a:endParaRPr lang="en-US" sz="1100" b="0" i="0" dirty="0">
                        <a:solidFill>
                          <a:srgbClr val="000000"/>
                        </a:solidFill>
                        <a:effectLst/>
                        <a:latin typeface="Hanken Grotesk" pitchFamily="2" charset="77"/>
                      </a:endParaRP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algn="l" fontAlgn="base">
                        <a:lnSpc>
                          <a:spcPts val="975"/>
                        </a:lnSpc>
                        <a:buNone/>
                      </a:pPr>
                      <a:r>
                        <a:rPr lang="nl-NL" sz="1100" b="0" i="0" u="none" strike="noStrike" dirty="0">
                          <a:solidFill>
                            <a:srgbClr val="000000"/>
                          </a:solidFill>
                          <a:effectLst/>
                          <a:latin typeface="Hanken Grotesk" pitchFamily="2" charset="77"/>
                        </a:rPr>
                        <a:t>Hein</a:t>
                      </a:r>
                      <a:endParaRPr lang="en-US" sz="1100" b="0" i="0" dirty="0">
                        <a:solidFill>
                          <a:srgbClr val="000000"/>
                        </a:solidFill>
                        <a:effectLst/>
                        <a:latin typeface="Hanken Grotesk" pitchFamily="2" charset="77"/>
                      </a:endParaRP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fontAlgn="ctr">
                        <a:buNone/>
                      </a:pPr>
                      <a:endParaRPr lang="nl-NL" sz="1100" b="0">
                        <a:effectLst/>
                        <a:latin typeface="Hanken Grotesk" pitchFamily="2" charset="77"/>
                      </a:endParaRP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algn="ctr" fontAlgn="base">
                        <a:lnSpc>
                          <a:spcPts val="825"/>
                        </a:lnSpc>
                        <a:buNone/>
                      </a:pPr>
                      <a:r>
                        <a:rPr lang="nl-NL" sz="1100" b="0" i="0" u="none" strike="noStrike">
                          <a:solidFill>
                            <a:srgbClr val="000000"/>
                          </a:solidFill>
                          <a:effectLst/>
                          <a:latin typeface="Hanken Grotesk" pitchFamily="2" charset="77"/>
                        </a:rPr>
                        <a:t>x</a:t>
                      </a:r>
                      <a:endParaRPr lang="en-US" sz="1100" b="0" i="0">
                        <a:solidFill>
                          <a:srgbClr val="000000"/>
                        </a:solidFill>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algn="ctr" fontAlgn="base">
                        <a:lnSpc>
                          <a:spcPts val="825"/>
                        </a:lnSpc>
                        <a:buNone/>
                      </a:pPr>
                      <a:r>
                        <a:rPr lang="nl-NL" sz="1100" b="0" i="0" u="none" strike="noStrike">
                          <a:solidFill>
                            <a:srgbClr val="000000"/>
                          </a:solidFill>
                          <a:effectLst/>
                          <a:latin typeface="Hanken Grotesk" pitchFamily="2" charset="77"/>
                        </a:rPr>
                        <a:t>x</a:t>
                      </a:r>
                      <a:endParaRPr lang="en-US" sz="1100" b="0" i="0">
                        <a:solidFill>
                          <a:srgbClr val="000000"/>
                        </a:solidFill>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algn="ctr" fontAlgn="base">
                        <a:lnSpc>
                          <a:spcPts val="825"/>
                        </a:lnSpc>
                        <a:buNone/>
                      </a:pPr>
                      <a:r>
                        <a:rPr lang="nl-NL" sz="1100" b="0" i="0" u="none" strike="noStrike">
                          <a:solidFill>
                            <a:srgbClr val="000000"/>
                          </a:solidFill>
                          <a:effectLst/>
                          <a:latin typeface="Hanken Grotesk" pitchFamily="2" charset="77"/>
                        </a:rPr>
                        <a:t>x</a:t>
                      </a:r>
                      <a:endParaRPr lang="en-US" sz="1100" b="0" i="0">
                        <a:solidFill>
                          <a:srgbClr val="000000"/>
                        </a:solidFill>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3"/>
                  </a:ext>
                </a:extLst>
              </a:tr>
              <a:tr h="254011">
                <a:tc>
                  <a:txBody>
                    <a:bodyPr/>
                    <a:lstStyle/>
                    <a:p>
                      <a:pPr algn="l" fontAlgn="base">
                        <a:lnSpc>
                          <a:spcPct val="114000"/>
                        </a:lnSpc>
                        <a:buNone/>
                      </a:pPr>
                      <a:r>
                        <a:rPr lang="nl-NL" sz="1100" b="0" i="0" u="none" strike="noStrike" dirty="0">
                          <a:solidFill>
                            <a:srgbClr val="000000"/>
                          </a:solidFill>
                          <a:effectLst/>
                          <a:latin typeface="Hanken Grotesk" pitchFamily="2" charset="77"/>
                        </a:rPr>
                        <a:t>Communicatieplan opstellen</a:t>
                      </a:r>
                      <a:endParaRPr lang="en-US" sz="1100" b="0" i="0" dirty="0">
                        <a:solidFill>
                          <a:srgbClr val="000000"/>
                        </a:solidFill>
                        <a:effectLst/>
                        <a:latin typeface="Hanken Grotesk" pitchFamily="2" charset="77"/>
                      </a:endParaRP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algn="l" fontAlgn="base">
                        <a:lnSpc>
                          <a:spcPts val="975"/>
                        </a:lnSpc>
                        <a:buNone/>
                      </a:pPr>
                      <a:r>
                        <a:rPr lang="nl-NL" sz="1100" b="0" i="0" u="none" strike="noStrike">
                          <a:solidFill>
                            <a:srgbClr val="000000"/>
                          </a:solidFill>
                          <a:effectLst/>
                          <a:latin typeface="Hanken Grotesk" pitchFamily="2" charset="77"/>
                        </a:rPr>
                        <a:t>Freek</a:t>
                      </a:r>
                      <a:endParaRPr lang="en-US" sz="1100" b="0" i="0">
                        <a:solidFill>
                          <a:srgbClr val="000000"/>
                        </a:solidFill>
                        <a:effectLst/>
                        <a:latin typeface="Hanken Grotesk" pitchFamily="2" charset="77"/>
                      </a:endParaRP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fontAlgn="ctr">
                        <a:buNone/>
                      </a:pPr>
                      <a:endParaRPr lang="nl-NL" sz="1100" b="0" dirty="0">
                        <a:effectLst/>
                        <a:latin typeface="Hanken Grotesk" pitchFamily="2" charset="77"/>
                      </a:endParaRP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algn="ctr" fontAlgn="base">
                        <a:lnSpc>
                          <a:spcPts val="825"/>
                        </a:lnSpc>
                        <a:buNone/>
                      </a:pPr>
                      <a:r>
                        <a:rPr lang="nl-NL" sz="1100" b="0" i="0" u="none" strike="noStrike">
                          <a:solidFill>
                            <a:srgbClr val="000000"/>
                          </a:solidFill>
                          <a:effectLst/>
                          <a:latin typeface="Hanken Grotesk" pitchFamily="2" charset="77"/>
                        </a:rPr>
                        <a:t>x</a:t>
                      </a:r>
                      <a:endParaRPr lang="en-US" sz="1100" b="0" i="0">
                        <a:solidFill>
                          <a:srgbClr val="000000"/>
                        </a:solidFill>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algn="ctr" fontAlgn="base">
                        <a:lnSpc>
                          <a:spcPts val="825"/>
                        </a:lnSpc>
                        <a:buNone/>
                      </a:pPr>
                      <a:r>
                        <a:rPr lang="nl-NL" sz="1100" b="0" i="0" u="none" strike="noStrike">
                          <a:solidFill>
                            <a:srgbClr val="000000"/>
                          </a:solidFill>
                          <a:effectLst/>
                          <a:latin typeface="Hanken Grotesk" pitchFamily="2" charset="77"/>
                        </a:rPr>
                        <a:t>x</a:t>
                      </a:r>
                      <a:endParaRPr lang="en-US" sz="1100" b="0" i="0">
                        <a:solidFill>
                          <a:srgbClr val="000000"/>
                        </a:solidFill>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4"/>
                  </a:ext>
                </a:extLst>
              </a:tr>
              <a:tr h="254011">
                <a:tc>
                  <a:txBody>
                    <a:bodyPr/>
                    <a:lstStyle/>
                    <a:p>
                      <a:pPr fontAlgn="ctr">
                        <a:lnSpc>
                          <a:spcPct val="114000"/>
                        </a:lnSpc>
                        <a:buNone/>
                      </a:pPr>
                      <a:r>
                        <a:rPr lang="nl-NL" sz="1100" b="0" dirty="0">
                          <a:effectLst/>
                          <a:latin typeface="Hanken Grotesk" pitchFamily="2" charset="77"/>
                        </a:rPr>
                        <a:t>Uitzetten van spreek-je-uit-oproep </a:t>
                      </a: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fontAlgn="ctr">
                        <a:buNone/>
                      </a:pPr>
                      <a:r>
                        <a:rPr lang="nl-NL" sz="1100" b="0">
                          <a:effectLst/>
                          <a:latin typeface="Hanken Grotesk" pitchFamily="2" charset="77"/>
                        </a:rPr>
                        <a:t>Roel</a:t>
                      </a: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fontAlgn="ctr">
                        <a:buNone/>
                      </a:pPr>
                      <a:r>
                        <a:rPr lang="nl-NL" sz="1100" b="0" dirty="0">
                          <a:effectLst/>
                          <a:latin typeface="Hanken Grotesk" pitchFamily="2" charset="77"/>
                        </a:rPr>
                        <a:t>19/3/2026</a:t>
                      </a:r>
                    </a:p>
                  </a:txBody>
                  <a:tcPr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r>
                        <a:rPr lang="nl-NL" sz="1100" b="0" dirty="0">
                          <a:effectLst/>
                          <a:latin typeface="Hanken Grotesk" pitchFamily="2" charset="77"/>
                        </a:rPr>
                        <a:t>x</a:t>
                      </a: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fontAlgn="ctr">
                        <a:buNone/>
                      </a:pPr>
                      <a:endParaRPr lang="nl-NL" sz="1100" b="0" dirty="0">
                        <a:effectLst/>
                        <a:latin typeface="Hanken Grotesk" pitchFamily="2" charset="77"/>
                      </a:endParaRPr>
                    </a:p>
                  </a:txBody>
                  <a:tcPr marL="121920" marR="121920" marT="60960" marB="6096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5"/>
                  </a:ext>
                </a:extLst>
              </a:tr>
              <a:tr h="254011">
                <a:tc>
                  <a:txBody>
                    <a:bodyPr/>
                    <a:lstStyle/>
                    <a:p>
                      <a:pPr marL="0" marR="0" lvl="0" indent="0" algn="l">
                        <a:lnSpc>
                          <a:spcPct val="114000"/>
                        </a:lnSpc>
                        <a:spcBef>
                          <a:spcPts val="0"/>
                        </a:spcBef>
                        <a:spcAft>
                          <a:spcPts val="0"/>
                        </a:spcAft>
                        <a:buNone/>
                      </a:pPr>
                      <a:r>
                        <a:rPr lang="nl-NL" sz="1100" b="0" dirty="0">
                          <a:latin typeface="Hanken Grotesk" pitchFamily="2" charset="77"/>
                        </a:rPr>
                        <a:t>Analyse resultaten spreek-je-uit-oproep</a:t>
                      </a:r>
                      <a:endParaRPr sz="1100" b="0" dirty="0">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dirty="0">
                          <a:latin typeface="Hanken Grotesk" pitchFamily="2" charset="77"/>
                          <a:sym typeface="Century Gothic"/>
                        </a:rPr>
                        <a:t>Roel en Anne</a:t>
                      </a:r>
                      <a:endParaRPr sz="1100" b="0" dirty="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dirty="0">
                          <a:latin typeface="Hanken Grotesk" pitchFamily="2" charset="77"/>
                          <a:sym typeface="Century Gothic"/>
                        </a:rPr>
                        <a:t>6/4/2026</a:t>
                      </a:r>
                      <a:endParaRPr sz="1100" b="0" dirty="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1100" b="0" i="0" u="none" strike="noStrike" cap="none" dirty="0">
                          <a:solidFill>
                            <a:schemeClr val="dk1"/>
                          </a:solidFill>
                          <a:latin typeface="Hanken Grotesk" pitchFamily="2" charset="77"/>
                          <a:ea typeface="Century Gothic"/>
                          <a:cs typeface="Century Gothic"/>
                          <a:sym typeface="Century Gothic"/>
                        </a:rPr>
                        <a:t>x</a:t>
                      </a: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6"/>
                  </a:ext>
                </a:extLst>
              </a:tr>
              <a:tr h="254011">
                <a:tc>
                  <a:txBody>
                    <a:bodyPr/>
                    <a:lstStyle/>
                    <a:p>
                      <a:pPr marL="0" marR="0" lvl="0" indent="0" algn="l">
                        <a:lnSpc>
                          <a:spcPct val="114000"/>
                        </a:lnSpc>
                        <a:spcBef>
                          <a:spcPts val="0"/>
                        </a:spcBef>
                        <a:spcAft>
                          <a:spcPts val="0"/>
                        </a:spcAft>
                        <a:buNone/>
                      </a:pPr>
                      <a:r>
                        <a:rPr lang="nl-NL" sz="1100" b="0" dirty="0">
                          <a:latin typeface="Hanken Grotesk" pitchFamily="2" charset="77"/>
                        </a:rPr>
                        <a:t>Het-goede-gesprek-sessies om de opgehaalde resultaten te duiden</a:t>
                      </a:r>
                      <a:endParaRPr sz="1100" b="0" dirty="0">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r>
                        <a:rPr lang="nl-NL" sz="1100" b="0" dirty="0">
                          <a:latin typeface="Hanken Grotesk" pitchFamily="2" charset="77"/>
                          <a:sym typeface="Century Gothic"/>
                        </a:rPr>
                        <a:t>Anne</a:t>
                      </a:r>
                      <a:endParaRPr sz="1100" b="0" dirty="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dirty="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1100" b="0" i="0" u="none" strike="noStrike" cap="none" dirty="0">
                          <a:solidFill>
                            <a:schemeClr val="dk1"/>
                          </a:solidFill>
                          <a:latin typeface="Hanken Grotesk" pitchFamily="2" charset="77"/>
                          <a:ea typeface="Century Gothic"/>
                          <a:cs typeface="Century Gothic"/>
                          <a:sym typeface="Century Gothic"/>
                        </a:rPr>
                        <a:t>x</a:t>
                      </a: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nl-NL" sz="1100" b="0" i="0" u="none" strike="noStrike" cap="none" dirty="0">
                          <a:solidFill>
                            <a:schemeClr val="dk1"/>
                          </a:solidFill>
                          <a:latin typeface="Hanken Grotesk" pitchFamily="2" charset="77"/>
                          <a:ea typeface="Century Gothic"/>
                          <a:cs typeface="Century Gothic"/>
                          <a:sym typeface="Century Gothic"/>
                        </a:rPr>
                        <a:t>x</a:t>
                      </a: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lgn="ctr">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7"/>
                  </a:ext>
                </a:extLst>
              </a:tr>
              <a:tr h="254011">
                <a:tc>
                  <a:txBody>
                    <a:bodyPr/>
                    <a:lstStyle/>
                    <a:p>
                      <a:pPr marL="0" marR="0" lvl="0" indent="0" algn="l">
                        <a:lnSpc>
                          <a:spcPct val="114000"/>
                        </a:lnSpc>
                        <a:spcBef>
                          <a:spcPts val="0"/>
                        </a:spcBef>
                        <a:spcAft>
                          <a:spcPts val="0"/>
                        </a:spcAft>
                        <a:buNone/>
                      </a:pPr>
                      <a:endParaRPr sz="1100" b="0" dirty="0">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dirty="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8"/>
                  </a:ext>
                </a:extLst>
              </a:tr>
              <a:tr h="254011">
                <a:tc>
                  <a:txBody>
                    <a:bodyPr/>
                    <a:lstStyle/>
                    <a:p>
                      <a:pPr marL="0" marR="0" lvl="0" indent="0" algn="l">
                        <a:lnSpc>
                          <a:spcPct val="114000"/>
                        </a:lnSpc>
                        <a:spcBef>
                          <a:spcPts val="0"/>
                        </a:spcBef>
                        <a:spcAft>
                          <a:spcPts val="0"/>
                        </a:spcAft>
                        <a:buNone/>
                      </a:pPr>
                      <a:endParaRPr sz="1100" b="0" dirty="0">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dirty="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09"/>
                  </a:ext>
                </a:extLst>
              </a:tr>
              <a:tr h="254011">
                <a:tc>
                  <a:txBody>
                    <a:bodyPr/>
                    <a:lstStyle/>
                    <a:p>
                      <a:pPr marL="0" marR="0" lvl="0" indent="0" algn="l">
                        <a:lnSpc>
                          <a:spcPct val="114000"/>
                        </a:lnSpc>
                        <a:spcBef>
                          <a:spcPts val="0"/>
                        </a:spcBef>
                        <a:spcAft>
                          <a:spcPts val="0"/>
                        </a:spcAft>
                        <a:buNone/>
                      </a:pPr>
                      <a:endParaRPr sz="1100" b="0" dirty="0">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dirty="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0"/>
                  </a:ext>
                </a:extLst>
              </a:tr>
              <a:tr h="254011">
                <a:tc>
                  <a:txBody>
                    <a:bodyPr/>
                    <a:lstStyle/>
                    <a:p>
                      <a:pPr marL="0" marR="0" lvl="0" indent="0" algn="l">
                        <a:lnSpc>
                          <a:spcPct val="114000"/>
                        </a:lnSpc>
                        <a:spcBef>
                          <a:spcPts val="0"/>
                        </a:spcBef>
                        <a:spcAft>
                          <a:spcPts val="0"/>
                        </a:spcAft>
                        <a:buNone/>
                      </a:pPr>
                      <a:endParaRPr sz="1100" b="0" dirty="0">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dirty="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1"/>
                  </a:ext>
                </a:extLst>
              </a:tr>
              <a:tr h="254011">
                <a:tc>
                  <a:txBody>
                    <a:bodyPr/>
                    <a:lstStyle/>
                    <a:p>
                      <a:pPr marL="0" marR="0" lvl="0" indent="0" algn="l">
                        <a:lnSpc>
                          <a:spcPct val="114000"/>
                        </a:lnSpc>
                        <a:spcBef>
                          <a:spcPts val="0"/>
                        </a:spcBef>
                        <a:spcAft>
                          <a:spcPts val="0"/>
                        </a:spcAft>
                        <a:buNone/>
                      </a:pPr>
                      <a:endParaRPr sz="1100" b="0" dirty="0">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2"/>
                  </a:ext>
                </a:extLst>
              </a:tr>
              <a:tr h="254011">
                <a:tc>
                  <a:txBody>
                    <a:bodyPr/>
                    <a:lstStyle/>
                    <a:p>
                      <a:pPr marL="0" marR="0" lvl="0" indent="0" algn="l">
                        <a:lnSpc>
                          <a:spcPct val="114000"/>
                        </a:lnSpc>
                        <a:spcBef>
                          <a:spcPts val="0"/>
                        </a:spcBef>
                        <a:spcAft>
                          <a:spcPts val="0"/>
                        </a:spcAft>
                        <a:buNone/>
                      </a:pPr>
                      <a:endParaRPr sz="1100" b="0" dirty="0">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00000"/>
                        </a:lnSpc>
                        <a:spcBef>
                          <a:spcPts val="0"/>
                        </a:spcBef>
                        <a:spcAft>
                          <a:spcPts val="0"/>
                        </a:spcAft>
                        <a:buNone/>
                      </a:pPr>
                      <a:endParaRPr sz="1100" b="0">
                        <a:latin typeface="Hanken Grotesk" pitchFamily="2" charset="77"/>
                        <a:sym typeface="Century Gothic"/>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100" b="0" i="0" u="none" strike="noStrike" cap="none" dirty="0">
                        <a:solidFill>
                          <a:schemeClr val="dk1"/>
                        </a:solidFill>
                        <a:latin typeface="Hanken Grotesk" pitchFamily="2" charset="77"/>
                        <a:ea typeface="Century Gothic"/>
                        <a:cs typeface="Century Gothic"/>
                        <a:sym typeface="Century Gothic"/>
                      </a:endParaRPr>
                    </a:p>
                  </a:txBody>
                  <a:tcPr marL="0" marR="0" marT="0" marB="0"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pic>
        <p:nvPicPr>
          <p:cNvPr id="11" name="Afbeelding 10">
            <a:extLst>
              <a:ext uri="{FF2B5EF4-FFF2-40B4-BE49-F238E27FC236}">
                <a16:creationId xmlns:a16="http://schemas.microsoft.com/office/drawing/2014/main" id="{981DE060-BE06-392B-4BD8-925F1BB3F3A9}"/>
              </a:ext>
            </a:extLst>
          </p:cNvPr>
          <p:cNvPicPr>
            <a:picLocks noChangeAspect="1"/>
          </p:cNvPicPr>
          <p:nvPr/>
        </p:nvPicPr>
        <p:blipFill>
          <a:blip r:embed="rId4"/>
          <a:stretch>
            <a:fillRect/>
          </a:stretch>
        </p:blipFill>
        <p:spPr>
          <a:xfrm rot="4598703">
            <a:off x="9736332" y="8745"/>
            <a:ext cx="2364542" cy="2364542"/>
          </a:xfrm>
          <a:prstGeom prst="rect">
            <a:avLst/>
          </a:prstGeom>
        </p:spPr>
      </p:pic>
      <p:sp>
        <p:nvSpPr>
          <p:cNvPr id="12" name="Tekstvak 11">
            <a:extLst>
              <a:ext uri="{FF2B5EF4-FFF2-40B4-BE49-F238E27FC236}">
                <a16:creationId xmlns:a16="http://schemas.microsoft.com/office/drawing/2014/main" id="{DD1B4FE5-E483-7456-36E8-39367414A131}"/>
              </a:ext>
            </a:extLst>
          </p:cNvPr>
          <p:cNvSpPr txBox="1"/>
          <p:nvPr/>
        </p:nvSpPr>
        <p:spPr>
          <a:xfrm>
            <a:off x="9835580" y="812878"/>
            <a:ext cx="2072659" cy="713657"/>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900" b="0" i="0" u="sng" strike="noStrike" kern="1200" cap="none" spc="0" normalizeH="0" baseline="0" noProof="1">
                <a:ln>
                  <a:noFill/>
                </a:ln>
                <a:solidFill>
                  <a:prstClr val="black"/>
                </a:solidFill>
                <a:effectLst/>
                <a:uLnTx/>
                <a:uFillTx/>
                <a:latin typeface="Hanken Grotesk" pitchFamily="2" charset="77"/>
                <a:ea typeface="+mn-ea"/>
                <a:cs typeface="+mn-cs"/>
              </a:rPr>
              <a:t>Tip:</a:t>
            </a:r>
            <a:r>
              <a:rPr kumimoji="0" lang="nl-NL" sz="900" b="0" i="0" u="none" strike="noStrike" kern="1200" cap="none" spc="0" normalizeH="0" baseline="0" noProof="1">
                <a:ln>
                  <a:noFill/>
                </a:ln>
                <a:solidFill>
                  <a:prstClr val="black"/>
                </a:solidFill>
                <a:effectLst/>
                <a:uLnTx/>
                <a:uFillTx/>
                <a:latin typeface="Hanken Grotesk" pitchFamily="2" charset="77"/>
                <a:ea typeface="+mn-ea"/>
                <a:cs typeface="+mn-cs"/>
              </a:rPr>
              <a:t> ga uit presentatie-modus en scroll naar rechts voor de handleiding en een ingevuld voorbeeld van dit format.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C0929469-024E-6FB9-639B-0BE32FEC7A42}"/>
            </a:ext>
          </a:extLst>
        </p:cNvPr>
        <p:cNvGrpSpPr/>
        <p:nvPr/>
      </p:nvGrpSpPr>
      <p:grpSpPr>
        <a:xfrm>
          <a:off x="0" y="0"/>
          <a:ext cx="0" cy="0"/>
          <a:chOff x="0" y="0"/>
          <a:chExt cx="0" cy="0"/>
        </a:xfrm>
      </p:grpSpPr>
      <p:sp>
        <p:nvSpPr>
          <p:cNvPr id="12" name="Rechthoek 5">
            <a:extLst>
              <a:ext uri="{FF2B5EF4-FFF2-40B4-BE49-F238E27FC236}">
                <a16:creationId xmlns:a16="http://schemas.microsoft.com/office/drawing/2014/main" id="{20ECD0D5-F5AB-7274-0814-03751EC74BC3}"/>
              </a:ext>
            </a:extLst>
          </p:cNvPr>
          <p:cNvSpPr/>
          <p:nvPr/>
        </p:nvSpPr>
        <p:spPr>
          <a:xfrm>
            <a:off x="425370" y="2255515"/>
            <a:ext cx="5262735" cy="4064603"/>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629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pic>
        <p:nvPicPr>
          <p:cNvPr id="5" name="Afbeelding 4">
            <a:extLst>
              <a:ext uri="{FF2B5EF4-FFF2-40B4-BE49-F238E27FC236}">
                <a16:creationId xmlns:a16="http://schemas.microsoft.com/office/drawing/2014/main" id="{4A01DEDD-9F7A-0531-7595-EE6E38C3E50E}"/>
              </a:ext>
            </a:extLst>
          </p:cNvPr>
          <p:cNvPicPr>
            <a:picLocks noChangeAspect="1"/>
          </p:cNvPicPr>
          <p:nvPr/>
        </p:nvPicPr>
        <p:blipFill>
          <a:blip r:embed="rId3"/>
          <a:stretch>
            <a:fillRect/>
          </a:stretch>
        </p:blipFill>
        <p:spPr>
          <a:xfrm>
            <a:off x="425371" y="338051"/>
            <a:ext cx="1290083" cy="330955"/>
          </a:xfrm>
          <a:prstGeom prst="rect">
            <a:avLst/>
          </a:prstGeom>
        </p:spPr>
      </p:pic>
      <p:sp>
        <p:nvSpPr>
          <p:cNvPr id="6" name="Rechthoek 5">
            <a:extLst>
              <a:ext uri="{FF2B5EF4-FFF2-40B4-BE49-F238E27FC236}">
                <a16:creationId xmlns:a16="http://schemas.microsoft.com/office/drawing/2014/main" id="{D6E9CE92-E7A7-32AC-2187-4AFFEC6AB72E}"/>
              </a:ext>
            </a:extLst>
          </p:cNvPr>
          <p:cNvSpPr/>
          <p:nvPr/>
        </p:nvSpPr>
        <p:spPr>
          <a:xfrm>
            <a:off x="6245391" y="2729199"/>
            <a:ext cx="4373053" cy="2295646"/>
          </a:xfrm>
          <a:prstGeom prst="rect">
            <a:avLst/>
          </a:pr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251999" rtlCol="0" anchor="ctr"/>
          <a:lstStyle/>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400" b="1" i="0" u="none" strike="noStrike" kern="1200" cap="none" spc="0" normalizeH="0" baseline="0" noProof="0" dirty="0">
                <a:ln>
                  <a:noFill/>
                </a:ln>
                <a:solidFill>
                  <a:srgbClr val="000000"/>
                </a:solidFill>
                <a:effectLst/>
                <a:uLnTx/>
                <a:uFillTx/>
                <a:latin typeface="Montserrat"/>
                <a:ea typeface="+mn-ea"/>
                <a:cs typeface="+mn-cs"/>
              </a:rPr>
              <a:t>Meer hulp nodig? </a:t>
            </a:r>
          </a:p>
          <a:p>
            <a:pPr marL="0" marR="0" lvl="0" indent="0" algn="l" defTabSz="914377" rtl="0" eaLnBrk="1" fontAlgn="auto" latinLnBrk="0" hangingPunct="1">
              <a:lnSpc>
                <a:spcPct val="114000"/>
              </a:lnSpc>
              <a:spcBef>
                <a:spcPts val="0"/>
              </a:spcBef>
              <a:spcAft>
                <a:spcPts val="0"/>
              </a:spcAft>
              <a:buClrTx/>
              <a:buSzPts val="1100"/>
              <a:buFontTx/>
              <a:buNone/>
              <a:tabLst/>
              <a:defRPr/>
            </a:pPr>
            <a:endParaRPr kumimoji="0" lang="nl-NL" sz="1200" b="0" i="0" u="none" strike="noStrike" kern="1200" cap="none" spc="0" normalizeH="0" baseline="0" noProof="0" dirty="0">
              <a:ln>
                <a:noFill/>
              </a:ln>
              <a:solidFill>
                <a:srgbClr val="000000"/>
              </a:solidFill>
              <a:effectLst/>
              <a:uLnTx/>
              <a:uFillTx/>
              <a:latin typeface="Hanken Grotesk" pitchFamily="2" charset="77"/>
              <a:ea typeface="+mn-ea"/>
              <a:cs typeface="+mn-cs"/>
            </a:endParaRPr>
          </a:p>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Houd het simpel: maak de analyse samen met je projectgroep, bijvoorbeeld op papier of met post-its.</a:t>
            </a:r>
            <a:b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br>
            <a:endPar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endParaRPr>
          </a:p>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mn-cs"/>
              </a:rPr>
              <a:t>Zoek eventueel online op ‘stakeholder analyse simpel’ of ‘stakeholder matrix voorbeeld’.</a:t>
            </a:r>
          </a:p>
        </p:txBody>
      </p:sp>
      <p:sp>
        <p:nvSpPr>
          <p:cNvPr id="3" name="Google Shape;61;p14">
            <a:extLst>
              <a:ext uri="{FF2B5EF4-FFF2-40B4-BE49-F238E27FC236}">
                <a16:creationId xmlns:a16="http://schemas.microsoft.com/office/drawing/2014/main" id="{5E51B1A5-9B81-DBE5-7C0B-42451D991F24}"/>
              </a:ext>
            </a:extLst>
          </p:cNvPr>
          <p:cNvSpPr txBox="1">
            <a:spLocks/>
          </p:cNvSpPr>
          <p:nvPr/>
        </p:nvSpPr>
        <p:spPr>
          <a:xfrm>
            <a:off x="852284" y="2427835"/>
            <a:ext cx="4553434" cy="364203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nl-NL" sz="1200" b="0" i="0" u="none" strike="noStrike" kern="0" cap="none" spc="0" normalizeH="0" baseline="0" noProof="0" dirty="0">
                <a:ln>
                  <a:noFill/>
                </a:ln>
                <a:solidFill>
                  <a:srgbClr val="000000"/>
                </a:solidFill>
                <a:effectLst/>
                <a:uLnTx/>
                <a:uFillTx/>
                <a:latin typeface="Hanken Grotesk" pitchFamily="2" charset="77"/>
                <a:cs typeface="Arial"/>
                <a:sym typeface="Arial"/>
              </a:rPr>
              <a:t>Een project doe je nooit alleen. Je hebt altijd te maken met betrokkenen, ook wel stakeholders genoemd: mensen of partijen die invloed hebben op jouw plan of die de gevolgen ervan ervaren. </a:t>
            </a: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nl-NL" sz="1200" b="0" i="0" u="none" strike="noStrike" kern="0" cap="none" spc="0" normalizeH="0" baseline="0" noProof="0" dirty="0">
              <a:ln>
                <a:noFill/>
              </a:ln>
              <a:solidFill>
                <a:srgbClr val="000000"/>
              </a:solidFill>
              <a:effectLst/>
              <a:uLnTx/>
              <a:uFillTx/>
              <a:latin typeface="Hanken Grotesk" pitchFamily="2" charset="77"/>
              <a:cs typeface="Arial"/>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nl-NL" sz="1200" b="0" i="0" u="none" strike="noStrike" kern="0" cap="none" spc="0" normalizeH="0" baseline="0" noProof="0" dirty="0">
                <a:ln>
                  <a:noFill/>
                </a:ln>
                <a:solidFill>
                  <a:srgbClr val="000000"/>
                </a:solidFill>
                <a:effectLst/>
                <a:uLnTx/>
                <a:uFillTx/>
                <a:latin typeface="Hanken Grotesk" pitchFamily="2" charset="77"/>
                <a:cs typeface="Arial"/>
                <a:sym typeface="Arial"/>
              </a:rPr>
              <a:t>Je hebt hun steun nodig, maar je kunt niet iedereen evenveel aandacht geven. Breng daarom in kaart wie je nodig hebt en waarvoor.</a:t>
            </a:r>
          </a:p>
          <a:p>
            <a:pPr marL="0" marR="0" lvl="0" indent="0" algn="l" defTabSz="914400" rtl="0" eaLnBrk="1" fontAlgn="auto" latinLnBrk="0" hangingPunct="1">
              <a:lnSpc>
                <a:spcPct val="114000"/>
              </a:lnSpc>
              <a:spcBef>
                <a:spcPts val="0"/>
              </a:spcBef>
              <a:spcAft>
                <a:spcPts val="0"/>
              </a:spcAft>
              <a:buClr>
                <a:srgbClr val="000000"/>
              </a:buClr>
              <a:buSzPts val="1100"/>
              <a:buFont typeface="Arial"/>
              <a:buNone/>
              <a:tabLst/>
              <a:defRPr/>
            </a:pPr>
            <a:endParaRPr kumimoji="0" lang="nl-NL" sz="1200" b="0" i="0" u="none" strike="noStrike" kern="0" cap="none" spc="0" normalizeH="0" baseline="0" noProof="0" dirty="0">
              <a:ln>
                <a:noFill/>
              </a:ln>
              <a:solidFill>
                <a:srgbClr val="000000"/>
              </a:solidFill>
              <a:effectLst/>
              <a:uLnTx/>
              <a:uFillTx/>
              <a:latin typeface="Hanken Grotesk" pitchFamily="2" charset="77"/>
              <a:cs typeface="Arial"/>
              <a:sym typeface="Arial"/>
            </a:endParaRPr>
          </a:p>
          <a:p>
            <a:pPr marL="0" marR="0" lvl="0" indent="0" algn="l" defTabSz="914400" rtl="0" eaLnBrk="1" fontAlgn="auto" latinLnBrk="0" hangingPunct="1">
              <a:lnSpc>
                <a:spcPct val="114000"/>
              </a:lnSpc>
              <a:spcBef>
                <a:spcPts val="0"/>
              </a:spcBef>
              <a:spcAft>
                <a:spcPts val="0"/>
              </a:spcAft>
              <a:buClr>
                <a:srgbClr val="000000"/>
              </a:buClr>
              <a:buSzPts val="1100"/>
              <a:buFont typeface="Arial"/>
              <a:buNone/>
              <a:tabLst/>
              <a:defRPr/>
            </a:pPr>
            <a:r>
              <a:rPr kumimoji="0" lang="nl-NL" sz="1200" b="0" i="0" u="sng" strike="noStrike" kern="0" cap="none" spc="0" normalizeH="0" baseline="0" noProof="0" dirty="0">
                <a:ln>
                  <a:noFill/>
                </a:ln>
                <a:solidFill>
                  <a:srgbClr val="000000"/>
                </a:solidFill>
                <a:effectLst/>
                <a:uLnTx/>
                <a:uFillTx/>
                <a:latin typeface="Hanken Grotesk" pitchFamily="2" charset="77"/>
                <a:cs typeface="Arial"/>
                <a:sym typeface="Arial"/>
              </a:rPr>
              <a:t>Op de volgende slide vind je dit format:</a:t>
            </a:r>
          </a:p>
          <a:p>
            <a:pPr marL="0" marR="0" lvl="0" indent="0" algn="l" defTabSz="914400" rtl="0" eaLnBrk="1" fontAlgn="auto" latinLnBrk="0" hangingPunct="1">
              <a:lnSpc>
                <a:spcPct val="114000"/>
              </a:lnSpc>
              <a:spcBef>
                <a:spcPts val="0"/>
              </a:spcBef>
              <a:spcAft>
                <a:spcPts val="0"/>
              </a:spcAft>
              <a:buClr>
                <a:srgbClr val="000000"/>
              </a:buClr>
              <a:buSzPts val="1100"/>
              <a:buFont typeface="Arial"/>
              <a:buNone/>
              <a:tabLst/>
              <a:defRPr/>
            </a:pPr>
            <a:endParaRPr kumimoji="0" lang="nl-NL" sz="1200" b="0" i="0" u="none" strike="noStrike" kern="0" cap="none" spc="0" normalizeH="0" baseline="0" noProof="0" dirty="0">
              <a:ln>
                <a:noFill/>
              </a:ln>
              <a:solidFill>
                <a:srgbClr val="000000"/>
              </a:solidFill>
              <a:effectLst/>
              <a:uLnTx/>
              <a:uFillTx/>
              <a:latin typeface="Hanken Grotesk" pitchFamily="2" charset="77"/>
              <a:cs typeface="Arial"/>
              <a:sym typeface="Arial"/>
            </a:endParaRPr>
          </a:p>
          <a:p>
            <a:pPr marL="171450" marR="0" lvl="0" indent="-171450" algn="l" defTabSz="914400" rtl="0" eaLnBrk="1" fontAlgn="auto" latinLnBrk="0" hangingPunct="1">
              <a:lnSpc>
                <a:spcPct val="114000"/>
              </a:lnSpc>
              <a:spcBef>
                <a:spcPts val="0"/>
              </a:spcBef>
              <a:spcAft>
                <a:spcPts val="0"/>
              </a:spcAft>
              <a:buClr>
                <a:srgbClr val="000000"/>
              </a:buClr>
              <a:buSzPts val="1500"/>
              <a:buFont typeface="Arial" panose="020B0604020202020204" pitchFamily="34" charset="0"/>
              <a:buChar char="•"/>
              <a:tabLst/>
              <a:defRPr/>
            </a:pPr>
            <a:r>
              <a:rPr kumimoji="0" lang="nl-NL" sz="1200" b="1" i="0" u="none" strike="noStrike" kern="0" cap="none" spc="0" normalizeH="0" baseline="0" noProof="0" dirty="0">
                <a:ln>
                  <a:noFill/>
                </a:ln>
                <a:solidFill>
                  <a:srgbClr val="000000"/>
                </a:solidFill>
                <a:effectLst/>
                <a:uLnTx/>
                <a:uFillTx/>
                <a:latin typeface="Montserrat" pitchFamily="2" charset="77"/>
                <a:cs typeface="Arial"/>
                <a:sym typeface="Arial"/>
              </a:rPr>
              <a:t>Betrokkenen analyse</a:t>
            </a:r>
            <a:br>
              <a:rPr kumimoji="0" lang="nl-NL" sz="1200" b="0" i="0" u="none" strike="noStrike" kern="0" cap="none" spc="0" normalizeH="0" baseline="0" noProof="0" dirty="0">
                <a:ln>
                  <a:noFill/>
                </a:ln>
                <a:solidFill>
                  <a:srgbClr val="000000"/>
                </a:solidFill>
                <a:effectLst/>
                <a:uLnTx/>
                <a:uFillTx/>
                <a:latin typeface="Hanken Grotesk" pitchFamily="2" charset="77"/>
                <a:cs typeface="Arial"/>
                <a:sym typeface="Arial"/>
              </a:rPr>
            </a:br>
            <a:r>
              <a:rPr kumimoji="0" lang="nl-NL" sz="1200" b="0" i="0" u="none" strike="noStrike" kern="0" cap="none" spc="0" normalizeH="0" baseline="0" noProof="0" dirty="0">
                <a:ln>
                  <a:noFill/>
                </a:ln>
                <a:solidFill>
                  <a:srgbClr val="000000"/>
                </a:solidFill>
                <a:effectLst/>
                <a:uLnTx/>
                <a:uFillTx/>
                <a:latin typeface="Hanken Grotesk" pitchFamily="2" charset="77"/>
                <a:cs typeface="Arial"/>
                <a:sym typeface="Arial"/>
              </a:rPr>
              <a:t>Om te bepalen welke betrokkenen het belangrijkst zijn, deel je ze in op basis van: </a:t>
            </a:r>
          </a:p>
          <a:p>
            <a:pPr marL="286166" marR="0" lvl="0" indent="0" algn="l" defTabSz="914400" rtl="0" eaLnBrk="1" fontAlgn="auto" latinLnBrk="0" hangingPunct="1">
              <a:lnSpc>
                <a:spcPct val="114000"/>
              </a:lnSpc>
              <a:spcBef>
                <a:spcPts val="0"/>
              </a:spcBef>
              <a:spcAft>
                <a:spcPts val="0"/>
              </a:spcAft>
              <a:buClr>
                <a:srgbClr val="000000"/>
              </a:buClr>
              <a:buSzPts val="1500"/>
              <a:buFont typeface="Arial"/>
              <a:buNone/>
              <a:tabLst/>
              <a:defRPr/>
            </a:pPr>
            <a:r>
              <a:rPr kumimoji="0" lang="nl-NL" sz="1200" b="0" i="0" u="none" strike="noStrike" kern="0" cap="none" spc="0" normalizeH="0" baseline="0" noProof="0" dirty="0">
                <a:ln>
                  <a:noFill/>
                </a:ln>
                <a:solidFill>
                  <a:srgbClr val="000000"/>
                </a:solidFill>
                <a:effectLst/>
                <a:uLnTx/>
                <a:uFillTx/>
                <a:latin typeface="Hanken Grotesk" pitchFamily="2" charset="77"/>
                <a:cs typeface="Arial"/>
                <a:sym typeface="Arial"/>
              </a:rPr>
              <a:t>1. Hoeveel invloed ze hebben op het succes van je project.</a:t>
            </a:r>
            <a:br>
              <a:rPr kumimoji="0" lang="nl-NL" sz="1200" b="0" i="0" u="none" strike="noStrike" kern="0" cap="none" spc="0" normalizeH="0" baseline="0" noProof="0" dirty="0">
                <a:ln>
                  <a:noFill/>
                </a:ln>
                <a:solidFill>
                  <a:srgbClr val="000000"/>
                </a:solidFill>
                <a:effectLst/>
                <a:uLnTx/>
                <a:uFillTx/>
                <a:latin typeface="Hanken Grotesk" pitchFamily="2" charset="77"/>
                <a:cs typeface="Arial"/>
                <a:sym typeface="Arial"/>
              </a:rPr>
            </a:br>
            <a:r>
              <a:rPr kumimoji="0" lang="nl-NL" sz="1200" b="0" i="0" u="none" strike="noStrike" kern="0" cap="none" spc="0" normalizeH="0" baseline="0" noProof="0" dirty="0">
                <a:ln>
                  <a:noFill/>
                </a:ln>
                <a:solidFill>
                  <a:srgbClr val="000000"/>
                </a:solidFill>
                <a:effectLst/>
                <a:uLnTx/>
                <a:uFillTx/>
                <a:latin typeface="Hanken Grotesk" pitchFamily="2" charset="77"/>
                <a:cs typeface="Arial"/>
                <a:sym typeface="Arial"/>
              </a:rPr>
              <a:t>2. In hoeverre ze al betrokken zijn.</a:t>
            </a:r>
          </a:p>
        </p:txBody>
      </p:sp>
      <p:sp>
        <p:nvSpPr>
          <p:cNvPr id="4" name="Google Shape;60;p14">
            <a:extLst>
              <a:ext uri="{FF2B5EF4-FFF2-40B4-BE49-F238E27FC236}">
                <a16:creationId xmlns:a16="http://schemas.microsoft.com/office/drawing/2014/main" id="{5EF34BEF-A40F-0F77-0FA6-14193A787129}"/>
              </a:ext>
            </a:extLst>
          </p:cNvPr>
          <p:cNvSpPr txBox="1">
            <a:spLocks/>
          </p:cNvSpPr>
          <p:nvPr/>
        </p:nvSpPr>
        <p:spPr>
          <a:xfrm>
            <a:off x="415599" y="971413"/>
            <a:ext cx="8284263"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2400" b="1" i="0" u="none" strike="noStrike" kern="1200" cap="none" spc="0" normalizeH="0" baseline="0" noProof="0" dirty="0">
                <a:ln>
                  <a:noFill/>
                </a:ln>
                <a:solidFill>
                  <a:prstClr val="black"/>
                </a:solidFill>
                <a:effectLst/>
                <a:uLnTx/>
                <a:uFillTx/>
                <a:latin typeface="Montserrat" pitchFamily="2" charset="77"/>
                <a:cs typeface="Arial"/>
                <a:sym typeface="Arial"/>
              </a:rPr>
              <a:t>2. Wie hebben we hiervoor nodig?</a:t>
            </a:r>
          </a:p>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0" dirty="0">
                <a:ln>
                  <a:noFill/>
                </a:ln>
                <a:solidFill>
                  <a:prstClr val="black"/>
                </a:solidFill>
                <a:effectLst/>
                <a:uLnTx/>
                <a:uFillTx/>
                <a:latin typeface="Montserrat" pitchFamily="2" charset="77"/>
                <a:cs typeface="Arial"/>
                <a:sym typeface="Arial"/>
              </a:rPr>
              <a:t>Betrokkenen</a:t>
            </a:r>
          </a:p>
        </p:txBody>
      </p:sp>
    </p:spTree>
    <p:extLst>
      <p:ext uri="{BB962C8B-B14F-4D97-AF65-F5344CB8AC3E}">
        <p14:creationId xmlns:p14="http://schemas.microsoft.com/office/powerpoint/2010/main" val="60779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3" name="Groep 12">
            <a:extLst>
              <a:ext uri="{FF2B5EF4-FFF2-40B4-BE49-F238E27FC236}">
                <a16:creationId xmlns:a16="http://schemas.microsoft.com/office/drawing/2014/main" id="{ED6F73A9-6BFD-4819-C0FC-8398BCC029B7}"/>
              </a:ext>
            </a:extLst>
          </p:cNvPr>
          <p:cNvGrpSpPr/>
          <p:nvPr/>
        </p:nvGrpSpPr>
        <p:grpSpPr>
          <a:xfrm>
            <a:off x="673100" y="2231216"/>
            <a:ext cx="4959216" cy="4381148"/>
            <a:chOff x="673100" y="2231216"/>
            <a:chExt cx="4959216" cy="4381148"/>
          </a:xfrm>
        </p:grpSpPr>
        <p:pic>
          <p:nvPicPr>
            <p:cNvPr id="6" name="Afbeelding 5">
              <a:extLst>
                <a:ext uri="{FF2B5EF4-FFF2-40B4-BE49-F238E27FC236}">
                  <a16:creationId xmlns:a16="http://schemas.microsoft.com/office/drawing/2014/main" id="{AAA6AB88-40CB-A015-7F97-1FB8F5A34F65}"/>
                </a:ext>
              </a:extLst>
            </p:cNvPr>
            <p:cNvPicPr>
              <a:picLocks noChangeAspect="1"/>
            </p:cNvPicPr>
            <p:nvPr/>
          </p:nvPicPr>
          <p:blipFill>
            <a:blip r:embed="rId3"/>
            <a:stretch>
              <a:fillRect/>
            </a:stretch>
          </p:blipFill>
          <p:spPr>
            <a:xfrm>
              <a:off x="673100" y="2231216"/>
              <a:ext cx="4959216" cy="4381148"/>
            </a:xfrm>
            <a:prstGeom prst="rect">
              <a:avLst/>
            </a:prstGeom>
          </p:spPr>
        </p:pic>
        <p:sp>
          <p:nvSpPr>
            <p:cNvPr id="5" name="Rechthoek 4">
              <a:extLst>
                <a:ext uri="{FF2B5EF4-FFF2-40B4-BE49-F238E27FC236}">
                  <a16:creationId xmlns:a16="http://schemas.microsoft.com/office/drawing/2014/main" id="{08419AC9-6AD7-4B8B-C746-3132FF5CE27C}"/>
                </a:ext>
              </a:extLst>
            </p:cNvPr>
            <p:cNvSpPr/>
            <p:nvPr/>
          </p:nvSpPr>
          <p:spPr>
            <a:xfrm>
              <a:off x="4412813" y="2427575"/>
              <a:ext cx="969930" cy="748848"/>
            </a:xfrm>
            <a:prstGeom prst="rect">
              <a:avLst/>
            </a:prstGeom>
            <a:solidFill>
              <a:srgbClr val="6D92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hthoek 6">
              <a:extLst>
                <a:ext uri="{FF2B5EF4-FFF2-40B4-BE49-F238E27FC236}">
                  <a16:creationId xmlns:a16="http://schemas.microsoft.com/office/drawing/2014/main" id="{77E4EB31-F6EA-2D7C-B190-56C1D42C3B9E}"/>
                </a:ext>
              </a:extLst>
            </p:cNvPr>
            <p:cNvSpPr/>
            <p:nvPr/>
          </p:nvSpPr>
          <p:spPr>
            <a:xfrm>
              <a:off x="2118175" y="3665004"/>
              <a:ext cx="969930" cy="572210"/>
            </a:xfrm>
            <a:prstGeom prst="rect">
              <a:avLst/>
            </a:prstGeom>
            <a:solidFill>
              <a:srgbClr val="D344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hthoek 7">
              <a:extLst>
                <a:ext uri="{FF2B5EF4-FFF2-40B4-BE49-F238E27FC236}">
                  <a16:creationId xmlns:a16="http://schemas.microsoft.com/office/drawing/2014/main" id="{143A1965-654A-9323-CA86-BF3A38898541}"/>
                </a:ext>
              </a:extLst>
            </p:cNvPr>
            <p:cNvSpPr/>
            <p:nvPr/>
          </p:nvSpPr>
          <p:spPr>
            <a:xfrm>
              <a:off x="1051726" y="4237214"/>
              <a:ext cx="2220863" cy="179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Rechthoek 8">
              <a:extLst>
                <a:ext uri="{FF2B5EF4-FFF2-40B4-BE49-F238E27FC236}">
                  <a16:creationId xmlns:a16="http://schemas.microsoft.com/office/drawing/2014/main" id="{15C962DB-6945-DEB9-4FF7-32C1211BD713}"/>
                </a:ext>
              </a:extLst>
            </p:cNvPr>
            <p:cNvSpPr/>
            <p:nvPr/>
          </p:nvSpPr>
          <p:spPr>
            <a:xfrm>
              <a:off x="2118175" y="4417161"/>
              <a:ext cx="969930" cy="545649"/>
            </a:xfrm>
            <a:prstGeom prst="rect">
              <a:avLst/>
            </a:prstGeom>
            <a:solidFill>
              <a:srgbClr val="5D60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 name="Rechthoek 1">
            <a:extLst>
              <a:ext uri="{FF2B5EF4-FFF2-40B4-BE49-F238E27FC236}">
                <a16:creationId xmlns:a16="http://schemas.microsoft.com/office/drawing/2014/main" id="{E12F56EB-CB6A-1208-3A81-675975B2E2FC}"/>
              </a:ext>
            </a:extLst>
          </p:cNvPr>
          <p:cNvSpPr/>
          <p:nvPr/>
        </p:nvSpPr>
        <p:spPr>
          <a:xfrm>
            <a:off x="12514997" y="-14654"/>
            <a:ext cx="14700653" cy="70160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11" name="Google Shape;60;p14">
            <a:extLst>
              <a:ext uri="{FF2B5EF4-FFF2-40B4-BE49-F238E27FC236}">
                <a16:creationId xmlns:a16="http://schemas.microsoft.com/office/drawing/2014/main" id="{9B0B13D1-6BD0-1DA5-D53F-84F0CF384142}"/>
              </a:ext>
            </a:extLst>
          </p:cNvPr>
          <p:cNvSpPr txBox="1">
            <a:spLocks/>
          </p:cNvSpPr>
          <p:nvPr/>
        </p:nvSpPr>
        <p:spPr>
          <a:xfrm>
            <a:off x="415599" y="971413"/>
            <a:ext cx="8284263"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2400" b="1" i="0" u="none" strike="noStrike" kern="1200" cap="none" spc="0" normalizeH="0" baseline="0" noProof="0" dirty="0">
                <a:ln>
                  <a:noFill/>
                </a:ln>
                <a:solidFill>
                  <a:prstClr val="black"/>
                </a:solidFill>
                <a:effectLst/>
                <a:uLnTx/>
                <a:uFillTx/>
                <a:latin typeface="Montserrat" pitchFamily="2" charset="77"/>
                <a:cs typeface="Arial"/>
                <a:sym typeface="Arial"/>
              </a:rPr>
              <a:t>2. Wie hebben we hiervoor nodig?</a:t>
            </a:r>
          </a:p>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0" dirty="0">
                <a:ln>
                  <a:noFill/>
                </a:ln>
                <a:solidFill>
                  <a:prstClr val="black"/>
                </a:solidFill>
                <a:effectLst/>
                <a:uLnTx/>
                <a:uFillTx/>
                <a:latin typeface="Montserrat" pitchFamily="2" charset="77"/>
                <a:cs typeface="Arial"/>
                <a:sym typeface="Arial"/>
              </a:rPr>
              <a:t>Betrokkenen analyse</a:t>
            </a:r>
          </a:p>
        </p:txBody>
      </p:sp>
      <p:sp>
        <p:nvSpPr>
          <p:cNvPr id="15" name="Rechthoek 5">
            <a:extLst>
              <a:ext uri="{FF2B5EF4-FFF2-40B4-BE49-F238E27FC236}">
                <a16:creationId xmlns:a16="http://schemas.microsoft.com/office/drawing/2014/main" id="{C33DE22B-BBBE-0586-26BF-BD2AEFF9062E}"/>
              </a:ext>
            </a:extLst>
          </p:cNvPr>
          <p:cNvSpPr/>
          <p:nvPr/>
        </p:nvSpPr>
        <p:spPr>
          <a:xfrm rot="10800000">
            <a:off x="7010400" y="168797"/>
            <a:ext cx="3011746" cy="1776544"/>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3" name="Tekstvak 2">
            <a:extLst>
              <a:ext uri="{FF2B5EF4-FFF2-40B4-BE49-F238E27FC236}">
                <a16:creationId xmlns:a16="http://schemas.microsoft.com/office/drawing/2014/main" id="{C1C30017-BCE5-3F72-7823-7DFC75ABF4DC}"/>
              </a:ext>
            </a:extLst>
          </p:cNvPr>
          <p:cNvSpPr txBox="1"/>
          <p:nvPr/>
        </p:nvSpPr>
        <p:spPr>
          <a:xfrm>
            <a:off x="12626051" y="168798"/>
            <a:ext cx="6096000" cy="681891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609539" rtl="0" eaLnBrk="1" fontAlgn="auto" latinLnBrk="0" hangingPunct="1">
              <a:lnSpc>
                <a:spcPct val="114000"/>
              </a:lnSpc>
              <a:spcBef>
                <a:spcPts val="0"/>
              </a:spcBef>
              <a:spcAft>
                <a:spcPts val="0"/>
              </a:spcAft>
              <a:buClrTx/>
              <a:buSzTx/>
              <a:buFontTx/>
              <a:buNone/>
              <a:tabLst/>
              <a:defRPr/>
            </a:pPr>
            <a:r>
              <a:rPr kumimoji="0" lang="nl-NL" sz="1400" b="1" i="0" u="none" strike="noStrike" kern="1200" cap="none" spc="0" normalizeH="0" baseline="0" noProof="1">
                <a:ln>
                  <a:noFill/>
                </a:ln>
                <a:solidFill>
                  <a:prstClr val="black"/>
                </a:solidFill>
                <a:effectLst/>
                <a:uLnTx/>
                <a:uFillTx/>
                <a:latin typeface="Montserrat" pitchFamily="2" charset="77"/>
                <a:ea typeface="Calibri"/>
                <a:cs typeface="Calibri"/>
              </a:rPr>
              <a:t>Hoe gebruik je dit template?</a:t>
            </a:r>
            <a:r>
              <a:rPr kumimoji="0" lang="nl-NL" sz="1400" b="1" i="0" u="none" strike="noStrike" kern="1200" cap="none" spc="0" normalizeH="0" baseline="0" noProof="1">
                <a:ln>
                  <a:noFill/>
                </a:ln>
                <a:solidFill>
                  <a:srgbClr val="444444"/>
                </a:solidFill>
                <a:effectLst/>
                <a:uLnTx/>
                <a:uFillTx/>
                <a:latin typeface="Montserrat" pitchFamily="2" charset="77"/>
                <a:ea typeface="Calibri"/>
                <a:cs typeface="Calibri"/>
              </a:rPr>
              <a:t>​</a:t>
            </a:r>
          </a:p>
          <a:p>
            <a:pPr marL="304792" marR="0" lvl="0" indent="-304792" algn="l" defTabSz="609539" rtl="0" eaLnBrk="1" fontAlgn="auto" latinLnBrk="0" hangingPunct="1">
              <a:lnSpc>
                <a:spcPct val="114000"/>
              </a:lnSpc>
              <a:spcBef>
                <a:spcPts val="0"/>
              </a:spcBef>
              <a:spcAft>
                <a:spcPts val="0"/>
              </a:spcAft>
              <a:buClrTx/>
              <a:buSzTx/>
              <a:buFont typeface=""/>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Brainstorm over wie de betrokkenen zijn: wie zijn betrokken bij zeggenschap in jouw organisatie, op wie heeft het invloed en wie heb je nodig om je doel te bereiken? Denk aan professionals, bestuurders, management en HR.</a:t>
            </a:r>
          </a:p>
          <a:p>
            <a:pPr marL="304792" marR="0" lvl="0" indent="-304792" algn="l" defTabSz="609539" rtl="0" eaLnBrk="1" fontAlgn="auto" latinLnBrk="0" hangingPunct="1">
              <a:lnSpc>
                <a:spcPct val="114000"/>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Vul de vierkantjes in: schrijf in elk vakje de naam of functie van één betrokkene of groep, zoals managers, bestuurder of professionals.</a:t>
            </a:r>
          </a:p>
          <a:p>
            <a:pPr marL="304792" marR="0" lvl="0" indent="-304792" algn="l" defTabSz="609539" rtl="0" eaLnBrk="1" fontAlgn="auto" latinLnBrk="0" hangingPunct="1">
              <a:lnSpc>
                <a:spcPct val="114000"/>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Geef ze een plek in de matrix: zet elke betrokkene op de juiste plek op basis van invloed en betrokkenheid. </a:t>
            </a:r>
            <a:br>
              <a:rPr kumimoji="0" lang="nl-NL" sz="1330" b="0" i="0" u="none" strike="noStrike" kern="1200" cap="none" spc="0" normalizeH="0" baseline="0" noProof="1">
                <a:ln>
                  <a:noFill/>
                </a:ln>
                <a:solidFill>
                  <a:prstClr val="black"/>
                </a:solidFill>
                <a:effectLst/>
                <a:uLnTx/>
                <a:uFillTx/>
                <a:latin typeface="Hanken Grotesk" pitchFamily="2" charset="77"/>
                <a:ea typeface="+mn-ea"/>
                <a:cs typeface="+mn-cs"/>
              </a:rPr>
            </a:br>
            <a:endParaRPr kumimoji="0" lang="nl-NL" sz="1133" b="0" i="0" u="none" strike="noStrike" kern="1200" cap="none" spc="0" normalizeH="0" baseline="0" noProof="1">
              <a:ln>
                <a:noFill/>
              </a:ln>
              <a:solidFill>
                <a:prstClr val="black"/>
              </a:solidFill>
              <a:effectLst/>
              <a:uLnTx/>
              <a:uFillTx/>
              <a:latin typeface="Hanken Grotesk" pitchFamily="2" charset="77"/>
              <a:ea typeface="+mn-ea"/>
              <a:cs typeface="+mn-cs"/>
            </a:endParaRPr>
          </a:p>
          <a:p>
            <a:pPr marL="0" marR="0" lvl="0" indent="0" algn="l" defTabSz="609539"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rPr>
              <a:t> 		 Zie hiernaast een ingevuld voorbeeld ter inspiratie: </a:t>
            </a:r>
            <a:r>
              <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sym typeface="Wingdings" pitchFamily="2" charset="2"/>
              </a:rPr>
              <a:t></a:t>
            </a:r>
          </a:p>
          <a:p>
            <a:pPr marL="0" marR="0" lvl="0" indent="0" algn="l" defTabSz="609539" rtl="0" eaLnBrk="1" fontAlgn="auto" latinLnBrk="0" hangingPunct="1">
              <a:lnSpc>
                <a:spcPct val="114000"/>
              </a:lnSpc>
              <a:spcBef>
                <a:spcPts val="0"/>
              </a:spcBef>
              <a:spcAft>
                <a:spcPts val="0"/>
              </a:spcAft>
              <a:buClrTx/>
              <a:buSzTx/>
              <a:buFontTx/>
              <a:buNone/>
              <a:tabLst/>
              <a:defRPr/>
            </a:pPr>
            <a:endParaRPr kumimoji="0" lang="nl-NL" sz="1100" b="0" i="0" u="none" strike="noStrike" kern="1200" cap="none" spc="0" normalizeH="0" baseline="0" noProof="1">
              <a:ln>
                <a:noFill/>
              </a:ln>
              <a:solidFill>
                <a:prstClr val="black"/>
              </a:solidFill>
              <a:effectLst/>
              <a:uLnTx/>
              <a:uFillTx/>
              <a:latin typeface="Hanken Grotesk" pitchFamily="2" charset="77"/>
              <a:ea typeface="+mn-ea"/>
              <a:cs typeface="+mn-cs"/>
            </a:endParaRPr>
          </a:p>
          <a:p>
            <a:pPr marL="0" marR="0" lvl="0" indent="0" algn="l" defTabSz="609539" rtl="0" eaLnBrk="1" fontAlgn="auto" latinLnBrk="0" hangingPunct="1">
              <a:lnSpc>
                <a:spcPct val="114000"/>
              </a:lnSpc>
              <a:spcBef>
                <a:spcPts val="0"/>
              </a:spcBef>
              <a:spcAft>
                <a:spcPts val="0"/>
              </a:spcAft>
              <a:buClrTx/>
              <a:buSzTx/>
              <a:buFontTx/>
              <a:buNone/>
              <a:tabLst/>
              <a:defRPr/>
            </a:pPr>
            <a:r>
              <a:rPr kumimoji="0" lang="nl-NL" sz="1400" b="1" i="0" u="none" strike="noStrike" kern="1200" cap="none" spc="0" normalizeH="0" baseline="0" noProof="1">
                <a:ln>
                  <a:noFill/>
                </a:ln>
                <a:solidFill>
                  <a:prstClr val="black"/>
                </a:solidFill>
                <a:effectLst/>
                <a:uLnTx/>
                <a:uFillTx/>
                <a:latin typeface="Montserrat" pitchFamily="2" charset="77"/>
                <a:ea typeface="Calibri"/>
                <a:cs typeface="Calibri"/>
              </a:rPr>
              <a:t>Wat doe je met de resultaten? </a:t>
            </a:r>
            <a:r>
              <a:rPr kumimoji="0" lang="nl-NL" sz="1400" b="1" i="0" u="none" strike="noStrike" kern="1200" cap="none" spc="0" normalizeH="0" baseline="0" noProof="1">
                <a:ln>
                  <a:noFill/>
                </a:ln>
                <a:solidFill>
                  <a:srgbClr val="444444"/>
                </a:solidFill>
                <a:effectLst/>
                <a:uLnTx/>
                <a:uFillTx/>
                <a:latin typeface="Montserrat" pitchFamily="2" charset="77"/>
                <a:ea typeface="Calibri"/>
                <a:cs typeface="Calibri"/>
              </a:rPr>
              <a:t>​</a:t>
            </a:r>
            <a:br>
              <a:rPr kumimoji="0" lang="nl-NL" sz="2489" b="1" i="0" u="none" strike="noStrike" kern="1200" cap="none" spc="0" normalizeH="0" baseline="0" noProof="1">
                <a:ln>
                  <a:noFill/>
                </a:ln>
                <a:solidFill>
                  <a:prstClr val="black"/>
                </a:solidFill>
                <a:effectLst/>
                <a:uLnTx/>
                <a:uFillTx/>
                <a:latin typeface="Montserrat" pitchFamily="2" charset="77"/>
                <a:ea typeface="Calibri"/>
                <a:cs typeface="Calibri"/>
              </a:rPr>
            </a:b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De plek in de matrix bepaalt hoe je iemand betrekt.</a:t>
            </a:r>
            <a:b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br>
            <a:endParaRPr kumimoji="0" lang="nl-NL" sz="800" b="0" i="0" u="none" strike="noStrike" kern="1200" cap="none" spc="0" normalizeH="0" baseline="0" noProof="1">
              <a:ln>
                <a:noFill/>
              </a:ln>
              <a:solidFill>
                <a:srgbClr val="444444"/>
              </a:solidFill>
              <a:effectLst/>
              <a:uLnTx/>
              <a:uFillTx/>
              <a:latin typeface="Hanken Grotesk" pitchFamily="2" charset="77"/>
              <a:ea typeface="Calibri"/>
              <a:cs typeface="Calibri"/>
            </a:endParaRPr>
          </a:p>
          <a:p>
            <a:pPr marL="609585" marR="0" lvl="0" indent="-397923" algn="l" defTabSz="609539" rtl="0" eaLnBrk="1" fontAlgn="auto" latinLnBrk="0" hangingPunct="1">
              <a:lnSpc>
                <a:spcPct val="114000"/>
              </a:lnSpc>
              <a:spcBef>
                <a:spcPts val="0"/>
              </a:spcBef>
              <a:spcAft>
                <a:spcPts val="0"/>
              </a:spcAft>
              <a:buClrTx/>
              <a:buSzTx/>
              <a:buFont typeface="Arial,Sans-Serif"/>
              <a:buChar char="●"/>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Sleutelfiguren - nauw betrekken (rechtsboven) </a:t>
            </a:r>
            <a:b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b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Dit zijn je belangrijkste partners. Betrek ze actief en laat zien wat zeggenschap oplevert voor kwaliteit en werkplezier.</a:t>
            </a:r>
            <a:r>
              <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rPr>
              <a:t>​</a:t>
            </a:r>
            <a:br>
              <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rPr>
            </a:br>
            <a:endPar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endParaRPr>
          </a:p>
          <a:p>
            <a:pPr marL="609585" marR="0" lvl="0" indent="-397923" algn="l" defTabSz="609539" rtl="0" eaLnBrk="1" fontAlgn="auto" latinLnBrk="0" hangingPunct="1">
              <a:lnSpc>
                <a:spcPct val="114000"/>
              </a:lnSpc>
              <a:spcBef>
                <a:spcPts val="0"/>
              </a:spcBef>
              <a:spcAft>
                <a:spcPts val="0"/>
              </a:spcAft>
              <a:buClrTx/>
              <a:buSzTx/>
              <a:buFont typeface="Arial,Sans-Serif"/>
              <a:buChar char="●"/>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Beïnvloeders - tevreden houden (linksboven) </a:t>
            </a:r>
            <a:b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b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Houd beïnvloeders op hoofdlijnen op de hoogte en leg uit wat zeggenschap oplevert voor hun werk. Zorg dat ze niet worden verrast en dat ze begrijpen waarom dit belangrijk is.</a:t>
            </a:r>
            <a:r>
              <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rPr>
              <a:t>​</a:t>
            </a:r>
            <a:br>
              <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rPr>
            </a:br>
            <a:endPar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endParaRPr>
          </a:p>
          <a:p>
            <a:pPr marL="609585" marR="0" lvl="0" indent="-397923" algn="l" defTabSz="609539" rtl="0" eaLnBrk="1" fontAlgn="auto" latinLnBrk="0" hangingPunct="1">
              <a:lnSpc>
                <a:spcPct val="114000"/>
              </a:lnSpc>
              <a:spcBef>
                <a:spcPts val="0"/>
              </a:spcBef>
              <a:spcAft>
                <a:spcPts val="0"/>
              </a:spcAft>
              <a:buClrTx/>
              <a:buSzTx/>
              <a:buFont typeface="Arial,Sans-Serif"/>
              <a:buChar char="●"/>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Geïnteresseerden - blijven betrekken (rechtsonder). </a:t>
            </a:r>
            <a:b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b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Blijf deze groep meenemen in wat er gebeurt en vraag om ervaringen uit de praktijk. Laat zien dat hun inbreng serieus wordt genomen en ergens toe leidt. </a:t>
            </a:r>
            <a:r>
              <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rPr>
              <a:t>​</a:t>
            </a:r>
            <a:br>
              <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rPr>
            </a:br>
            <a:endPar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endParaRPr>
          </a:p>
          <a:p>
            <a:pPr marL="609585" marR="0" lvl="0" indent="-397923" algn="l" defTabSz="609539" rtl="0" eaLnBrk="1" fontAlgn="auto" latinLnBrk="0" hangingPunct="1">
              <a:lnSpc>
                <a:spcPct val="114000"/>
              </a:lnSpc>
              <a:spcBef>
                <a:spcPts val="0"/>
              </a:spcBef>
              <a:spcAft>
                <a:spcPts val="0"/>
              </a:spcAft>
              <a:buClrTx/>
              <a:buSzTx/>
              <a:buFont typeface="Arial,Sans-Serif"/>
              <a:buChar char="●"/>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Toeschouwers - weinig aandacht (linksonder). </a:t>
            </a:r>
            <a:b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b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Informeer toeschouwers kort en bondig, bijvoorbeeld via een nieuwsbericht. Steek hier niet te veel energie in, tenzij hun rol verandert.</a:t>
            </a:r>
            <a:r>
              <a:rPr kumimoji="0" lang="nl-NL" sz="1200" b="0" i="0" u="none" strike="noStrike" kern="1200" cap="none" spc="0" normalizeH="0" baseline="0" noProof="1">
                <a:ln>
                  <a:noFill/>
                </a:ln>
                <a:solidFill>
                  <a:srgbClr val="444444"/>
                </a:solidFill>
                <a:effectLst/>
                <a:uLnTx/>
                <a:uFillTx/>
                <a:latin typeface="Hanken Grotesk" pitchFamily="2" charset="77"/>
                <a:ea typeface="+mn-ea"/>
                <a:cs typeface="+mn-cs"/>
              </a:rPr>
              <a:t>​</a:t>
            </a:r>
          </a:p>
          <a:p>
            <a:pPr marL="0" marR="0" lvl="0" indent="0" algn="l" defTabSz="609539"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rPr>
              <a:t>​</a:t>
            </a:r>
          </a:p>
        </p:txBody>
      </p:sp>
      <p:pic>
        <p:nvPicPr>
          <p:cNvPr id="12" name="Afbeelding 11">
            <a:extLst>
              <a:ext uri="{FF2B5EF4-FFF2-40B4-BE49-F238E27FC236}">
                <a16:creationId xmlns:a16="http://schemas.microsoft.com/office/drawing/2014/main" id="{03FE4CEB-15A7-87CD-BD3B-FADBF1E5B1C7}"/>
              </a:ext>
            </a:extLst>
          </p:cNvPr>
          <p:cNvPicPr>
            <a:picLocks noChangeAspect="1"/>
          </p:cNvPicPr>
          <p:nvPr/>
        </p:nvPicPr>
        <p:blipFill>
          <a:blip r:embed="rId4"/>
          <a:stretch>
            <a:fillRect/>
          </a:stretch>
        </p:blipFill>
        <p:spPr>
          <a:xfrm>
            <a:off x="425371" y="338051"/>
            <a:ext cx="1290083" cy="330955"/>
          </a:xfrm>
          <a:prstGeom prst="rect">
            <a:avLst/>
          </a:prstGeom>
        </p:spPr>
      </p:pic>
      <p:sp>
        <p:nvSpPr>
          <p:cNvPr id="16" name="Tekstvak 15">
            <a:extLst>
              <a:ext uri="{FF2B5EF4-FFF2-40B4-BE49-F238E27FC236}">
                <a16:creationId xmlns:a16="http://schemas.microsoft.com/office/drawing/2014/main" id="{8C3BB19C-89F1-70C4-4AFB-433C51CD0ED4}"/>
              </a:ext>
            </a:extLst>
          </p:cNvPr>
          <p:cNvSpPr txBox="1"/>
          <p:nvPr/>
        </p:nvSpPr>
        <p:spPr>
          <a:xfrm>
            <a:off x="7140435" y="296771"/>
            <a:ext cx="2446842" cy="1343381"/>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Schrijf per gele post-it een betrokkene op, zoals een teamleider, bestuurder of collega. Plaats deze op de plek die het best past. Gebruik dit overzicht om te bepalen wie je actief wilt betrekken.</a:t>
            </a:r>
          </a:p>
        </p:txBody>
      </p:sp>
      <p:pic>
        <p:nvPicPr>
          <p:cNvPr id="30" name="Afbeelding 29">
            <a:extLst>
              <a:ext uri="{FF2B5EF4-FFF2-40B4-BE49-F238E27FC236}">
                <a16:creationId xmlns:a16="http://schemas.microsoft.com/office/drawing/2014/main" id="{EA6C15DC-0CB6-9FC4-C10F-6031A5B19193}"/>
              </a:ext>
            </a:extLst>
          </p:cNvPr>
          <p:cNvPicPr>
            <a:picLocks noChangeAspect="1"/>
          </p:cNvPicPr>
          <p:nvPr/>
        </p:nvPicPr>
        <p:blipFill>
          <a:blip r:embed="rId5"/>
          <a:stretch>
            <a:fillRect/>
          </a:stretch>
        </p:blipFill>
        <p:spPr>
          <a:xfrm rot="4598703">
            <a:off x="9736332" y="8745"/>
            <a:ext cx="2364542" cy="2364542"/>
          </a:xfrm>
          <a:prstGeom prst="rect">
            <a:avLst/>
          </a:prstGeom>
        </p:spPr>
      </p:pic>
      <p:sp>
        <p:nvSpPr>
          <p:cNvPr id="32" name="Tekstvak 31">
            <a:extLst>
              <a:ext uri="{FF2B5EF4-FFF2-40B4-BE49-F238E27FC236}">
                <a16:creationId xmlns:a16="http://schemas.microsoft.com/office/drawing/2014/main" id="{94AD88FC-C8F2-4104-6C32-8B1C44B905D6}"/>
              </a:ext>
            </a:extLst>
          </p:cNvPr>
          <p:cNvSpPr txBox="1"/>
          <p:nvPr/>
        </p:nvSpPr>
        <p:spPr>
          <a:xfrm>
            <a:off x="9835580" y="812878"/>
            <a:ext cx="2072659" cy="713657"/>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900" b="0" i="0" u="sng" strike="noStrike" kern="1200" cap="none" spc="0" normalizeH="0" baseline="0" noProof="1">
                <a:ln>
                  <a:noFill/>
                </a:ln>
                <a:solidFill>
                  <a:prstClr val="black"/>
                </a:solidFill>
                <a:effectLst/>
                <a:uLnTx/>
                <a:uFillTx/>
                <a:latin typeface="Hanken Grotesk" pitchFamily="2" charset="77"/>
                <a:ea typeface="+mn-ea"/>
                <a:cs typeface="+mn-cs"/>
              </a:rPr>
              <a:t>Tip:</a:t>
            </a:r>
            <a:r>
              <a:rPr kumimoji="0" lang="nl-NL" sz="900" b="0" i="0" u="none" strike="noStrike" kern="1200" cap="none" spc="0" normalizeH="0" baseline="0" noProof="1">
                <a:ln>
                  <a:noFill/>
                </a:ln>
                <a:solidFill>
                  <a:prstClr val="black"/>
                </a:solidFill>
                <a:effectLst/>
                <a:uLnTx/>
                <a:uFillTx/>
                <a:latin typeface="Hanken Grotesk" pitchFamily="2" charset="77"/>
                <a:ea typeface="+mn-ea"/>
                <a:cs typeface="+mn-cs"/>
              </a:rPr>
              <a:t> ga uit presentatie-modus en scroll naar rechts voor de handleiding en een ingevuld voorbeeld van dit format.</a:t>
            </a:r>
          </a:p>
        </p:txBody>
      </p:sp>
      <p:grpSp>
        <p:nvGrpSpPr>
          <p:cNvPr id="65" name="Groep 64">
            <a:extLst>
              <a:ext uri="{FF2B5EF4-FFF2-40B4-BE49-F238E27FC236}">
                <a16:creationId xmlns:a16="http://schemas.microsoft.com/office/drawing/2014/main" id="{0B1EB135-0807-AF64-D32F-E4E306D3E2B5}"/>
              </a:ext>
            </a:extLst>
          </p:cNvPr>
          <p:cNvGrpSpPr/>
          <p:nvPr/>
        </p:nvGrpSpPr>
        <p:grpSpPr>
          <a:xfrm>
            <a:off x="7609868" y="2686101"/>
            <a:ext cx="1195180" cy="1011306"/>
            <a:chOff x="7569656" y="2412643"/>
            <a:chExt cx="1195180" cy="1011306"/>
          </a:xfrm>
        </p:grpSpPr>
        <p:pic>
          <p:nvPicPr>
            <p:cNvPr id="10" name="Afbeelding 9">
              <a:extLst>
                <a:ext uri="{FF2B5EF4-FFF2-40B4-BE49-F238E27FC236}">
                  <a16:creationId xmlns:a16="http://schemas.microsoft.com/office/drawing/2014/main" id="{93BF5EFE-10C2-6D8C-0F8C-139A437D4472}"/>
                </a:ext>
              </a:extLst>
            </p:cNvPr>
            <p:cNvPicPr>
              <a:picLocks noChangeAspect="1"/>
            </p:cNvPicPr>
            <p:nvPr/>
          </p:nvPicPr>
          <p:blipFill>
            <a:blip r:embed="rId6"/>
            <a:stretch>
              <a:fillRect/>
            </a:stretch>
          </p:blipFill>
          <p:spPr>
            <a:xfrm>
              <a:off x="7569656" y="2412643"/>
              <a:ext cx="1195180" cy="1011306"/>
            </a:xfrm>
            <a:prstGeom prst="rect">
              <a:avLst/>
            </a:prstGeom>
          </p:spPr>
        </p:pic>
        <p:sp>
          <p:nvSpPr>
            <p:cNvPr id="36" name="Tekstvak 35">
              <a:extLst>
                <a:ext uri="{FF2B5EF4-FFF2-40B4-BE49-F238E27FC236}">
                  <a16:creationId xmlns:a16="http://schemas.microsoft.com/office/drawing/2014/main" id="{FF7A38C3-57D1-C84E-D113-984B98A222C1}"/>
                </a:ext>
              </a:extLst>
            </p:cNvPr>
            <p:cNvSpPr txBox="1"/>
            <p:nvPr/>
          </p:nvSpPr>
          <p:spPr>
            <a:xfrm>
              <a:off x="7982740" y="2792159"/>
              <a:ext cx="369012" cy="369332"/>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Montserrat" pitchFamily="2" charset="77"/>
                  <a:ea typeface="+mn-ea"/>
                  <a:cs typeface="+mn-cs"/>
                </a:rPr>
                <a:t>…</a:t>
              </a:r>
              <a:endParaRPr kumimoji="0" lang="nl-NL" sz="7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grpSp>
      <p:grpSp>
        <p:nvGrpSpPr>
          <p:cNvPr id="63" name="Groep 62">
            <a:extLst>
              <a:ext uri="{FF2B5EF4-FFF2-40B4-BE49-F238E27FC236}">
                <a16:creationId xmlns:a16="http://schemas.microsoft.com/office/drawing/2014/main" id="{50F94ED0-919B-1765-FAEA-007A2382F71D}"/>
              </a:ext>
            </a:extLst>
          </p:cNvPr>
          <p:cNvGrpSpPr/>
          <p:nvPr/>
        </p:nvGrpSpPr>
        <p:grpSpPr>
          <a:xfrm>
            <a:off x="4471119" y="2419924"/>
            <a:ext cx="878049" cy="742965"/>
            <a:chOff x="4471119" y="2419924"/>
            <a:chExt cx="878049" cy="742965"/>
          </a:xfrm>
        </p:grpSpPr>
        <p:pic>
          <p:nvPicPr>
            <p:cNvPr id="4" name="Afbeelding 3">
              <a:extLst>
                <a:ext uri="{FF2B5EF4-FFF2-40B4-BE49-F238E27FC236}">
                  <a16:creationId xmlns:a16="http://schemas.microsoft.com/office/drawing/2014/main" id="{251302D4-F853-7C7A-21D0-A1534CAF4088}"/>
                </a:ext>
              </a:extLst>
            </p:cNvPr>
            <p:cNvPicPr>
              <a:picLocks noChangeAspect="1"/>
            </p:cNvPicPr>
            <p:nvPr/>
          </p:nvPicPr>
          <p:blipFill>
            <a:blip r:embed="rId6"/>
            <a:stretch>
              <a:fillRect/>
            </a:stretch>
          </p:blipFill>
          <p:spPr>
            <a:xfrm>
              <a:off x="4471119" y="2419924"/>
              <a:ext cx="878049" cy="742965"/>
            </a:xfrm>
            <a:prstGeom prst="rect">
              <a:avLst/>
            </a:prstGeom>
          </p:spPr>
        </p:pic>
        <p:sp>
          <p:nvSpPr>
            <p:cNvPr id="33" name="Tekstvak 32">
              <a:extLst>
                <a:ext uri="{FF2B5EF4-FFF2-40B4-BE49-F238E27FC236}">
                  <a16:creationId xmlns:a16="http://schemas.microsoft.com/office/drawing/2014/main" id="{B25FB8A7-5987-2A30-46DA-4B6FCCFFEFAC}"/>
                </a:ext>
              </a:extLst>
            </p:cNvPr>
            <p:cNvSpPr txBox="1"/>
            <p:nvPr/>
          </p:nvSpPr>
          <p:spPr>
            <a:xfrm>
              <a:off x="4568993" y="2686101"/>
              <a:ext cx="739305" cy="307777"/>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700" b="1" i="0" u="none" strike="noStrike" kern="1200" cap="none" spc="0" normalizeH="0" baseline="0" noProof="0" dirty="0">
                  <a:ln>
                    <a:noFill/>
                  </a:ln>
                  <a:solidFill>
                    <a:prstClr val="black"/>
                  </a:solidFill>
                  <a:effectLst/>
                  <a:uLnTx/>
                  <a:uFillTx/>
                  <a:latin typeface="Montserrat" pitchFamily="2" charset="77"/>
                  <a:ea typeface="+mn-ea"/>
                  <a:cs typeface="+mn-cs"/>
                </a:rPr>
                <a:t>Betrokkene</a:t>
              </a: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700" b="1" i="0" u="none" strike="noStrike" kern="1200" cap="none" spc="0" normalizeH="0" baseline="0" noProof="0" dirty="0">
                  <a:ln>
                    <a:noFill/>
                  </a:ln>
                  <a:solidFill>
                    <a:prstClr val="black"/>
                  </a:solidFill>
                  <a:effectLst/>
                  <a:uLnTx/>
                  <a:uFillTx/>
                  <a:latin typeface="Montserrat" pitchFamily="2" charset="77"/>
                  <a:ea typeface="+mn-ea"/>
                  <a:cs typeface="+mn-cs"/>
                </a:rPr>
                <a:t>1</a:t>
              </a:r>
            </a:p>
          </p:txBody>
        </p:sp>
      </p:grpSp>
      <p:grpSp>
        <p:nvGrpSpPr>
          <p:cNvPr id="64" name="Groep 63">
            <a:extLst>
              <a:ext uri="{FF2B5EF4-FFF2-40B4-BE49-F238E27FC236}">
                <a16:creationId xmlns:a16="http://schemas.microsoft.com/office/drawing/2014/main" id="{216CA2DE-2C69-BED2-87BB-19776E02F936}"/>
              </a:ext>
            </a:extLst>
          </p:cNvPr>
          <p:cNvGrpSpPr/>
          <p:nvPr/>
        </p:nvGrpSpPr>
        <p:grpSpPr>
          <a:xfrm>
            <a:off x="2210056" y="3840120"/>
            <a:ext cx="878049" cy="742965"/>
            <a:chOff x="2210056" y="3840120"/>
            <a:chExt cx="878049" cy="742965"/>
          </a:xfrm>
        </p:grpSpPr>
        <p:pic>
          <p:nvPicPr>
            <p:cNvPr id="14" name="Afbeelding 13">
              <a:extLst>
                <a:ext uri="{FF2B5EF4-FFF2-40B4-BE49-F238E27FC236}">
                  <a16:creationId xmlns:a16="http://schemas.microsoft.com/office/drawing/2014/main" id="{C30A9F44-1A35-29E0-33D8-266F0C47BDC5}"/>
                </a:ext>
              </a:extLst>
            </p:cNvPr>
            <p:cNvPicPr>
              <a:picLocks noChangeAspect="1"/>
            </p:cNvPicPr>
            <p:nvPr/>
          </p:nvPicPr>
          <p:blipFill>
            <a:blip r:embed="rId6"/>
            <a:stretch>
              <a:fillRect/>
            </a:stretch>
          </p:blipFill>
          <p:spPr>
            <a:xfrm>
              <a:off x="2210056" y="3840120"/>
              <a:ext cx="878049" cy="742965"/>
            </a:xfrm>
            <a:prstGeom prst="rect">
              <a:avLst/>
            </a:prstGeom>
          </p:spPr>
        </p:pic>
        <p:sp>
          <p:nvSpPr>
            <p:cNvPr id="35" name="Tekstvak 34">
              <a:extLst>
                <a:ext uri="{FF2B5EF4-FFF2-40B4-BE49-F238E27FC236}">
                  <a16:creationId xmlns:a16="http://schemas.microsoft.com/office/drawing/2014/main" id="{739C9FC1-DC7C-049D-8496-120B0E7C783A}"/>
                </a:ext>
              </a:extLst>
            </p:cNvPr>
            <p:cNvSpPr txBox="1"/>
            <p:nvPr/>
          </p:nvSpPr>
          <p:spPr>
            <a:xfrm>
              <a:off x="2286969" y="4109385"/>
              <a:ext cx="739305" cy="307777"/>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700" b="1" i="0" u="none" strike="noStrike" kern="1200" cap="none" spc="0" normalizeH="0" baseline="0" noProof="0" dirty="0">
                  <a:ln>
                    <a:noFill/>
                  </a:ln>
                  <a:solidFill>
                    <a:prstClr val="black"/>
                  </a:solidFill>
                  <a:effectLst/>
                  <a:uLnTx/>
                  <a:uFillTx/>
                  <a:latin typeface="Montserrat" pitchFamily="2" charset="77"/>
                  <a:ea typeface="+mn-ea"/>
                  <a:cs typeface="+mn-cs"/>
                </a:rPr>
                <a:t>Betrokkene</a:t>
              </a: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700" b="1" i="0" u="none" strike="noStrike" kern="1200" cap="none" spc="0" normalizeH="0" baseline="0" noProof="0" dirty="0">
                  <a:ln>
                    <a:noFill/>
                  </a:ln>
                  <a:solidFill>
                    <a:prstClr val="black"/>
                  </a:solidFill>
                  <a:effectLst/>
                  <a:uLnTx/>
                  <a:uFillTx/>
                  <a:latin typeface="Montserrat" pitchFamily="2" charset="77"/>
                  <a:ea typeface="+mn-ea"/>
                  <a:cs typeface="+mn-cs"/>
                </a:rPr>
                <a:t>2</a:t>
              </a:r>
            </a:p>
          </p:txBody>
        </p:sp>
      </p:grpSp>
      <p:grpSp>
        <p:nvGrpSpPr>
          <p:cNvPr id="17" name="Groep 16">
            <a:extLst>
              <a:ext uri="{FF2B5EF4-FFF2-40B4-BE49-F238E27FC236}">
                <a16:creationId xmlns:a16="http://schemas.microsoft.com/office/drawing/2014/main" id="{C489D0D8-A1B7-340E-AC8F-A60580B849EE}"/>
              </a:ext>
            </a:extLst>
          </p:cNvPr>
          <p:cNvGrpSpPr/>
          <p:nvPr/>
        </p:nvGrpSpPr>
        <p:grpSpPr>
          <a:xfrm>
            <a:off x="19515020" y="296771"/>
            <a:ext cx="7231491" cy="6388557"/>
            <a:chOff x="673100" y="2231216"/>
            <a:chExt cx="4959216" cy="4381148"/>
          </a:xfrm>
        </p:grpSpPr>
        <p:pic>
          <p:nvPicPr>
            <p:cNvPr id="19" name="Afbeelding 18">
              <a:extLst>
                <a:ext uri="{FF2B5EF4-FFF2-40B4-BE49-F238E27FC236}">
                  <a16:creationId xmlns:a16="http://schemas.microsoft.com/office/drawing/2014/main" id="{355A3F87-332B-60EA-5837-E6BE4ABC8B99}"/>
                </a:ext>
              </a:extLst>
            </p:cNvPr>
            <p:cNvPicPr>
              <a:picLocks noChangeAspect="1"/>
            </p:cNvPicPr>
            <p:nvPr/>
          </p:nvPicPr>
          <p:blipFill>
            <a:blip r:embed="rId3"/>
            <a:stretch>
              <a:fillRect/>
            </a:stretch>
          </p:blipFill>
          <p:spPr>
            <a:xfrm>
              <a:off x="673100" y="2231216"/>
              <a:ext cx="4959216" cy="4381148"/>
            </a:xfrm>
            <a:prstGeom prst="rect">
              <a:avLst/>
            </a:prstGeom>
          </p:spPr>
        </p:pic>
        <p:sp>
          <p:nvSpPr>
            <p:cNvPr id="20" name="Rechthoek 19">
              <a:extLst>
                <a:ext uri="{FF2B5EF4-FFF2-40B4-BE49-F238E27FC236}">
                  <a16:creationId xmlns:a16="http://schemas.microsoft.com/office/drawing/2014/main" id="{AA4D1107-C4BA-7623-647B-FDE6756FBE23}"/>
                </a:ext>
              </a:extLst>
            </p:cNvPr>
            <p:cNvSpPr/>
            <p:nvPr/>
          </p:nvSpPr>
          <p:spPr>
            <a:xfrm>
              <a:off x="4412813" y="2427575"/>
              <a:ext cx="969930" cy="748848"/>
            </a:xfrm>
            <a:prstGeom prst="rect">
              <a:avLst/>
            </a:prstGeom>
            <a:solidFill>
              <a:srgbClr val="6D92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hthoek 20">
              <a:extLst>
                <a:ext uri="{FF2B5EF4-FFF2-40B4-BE49-F238E27FC236}">
                  <a16:creationId xmlns:a16="http://schemas.microsoft.com/office/drawing/2014/main" id="{C5978B9F-AD19-F0F0-C2FD-1D5754AF13AB}"/>
                </a:ext>
              </a:extLst>
            </p:cNvPr>
            <p:cNvSpPr/>
            <p:nvPr/>
          </p:nvSpPr>
          <p:spPr>
            <a:xfrm>
              <a:off x="2118175" y="3665004"/>
              <a:ext cx="969930" cy="572210"/>
            </a:xfrm>
            <a:prstGeom prst="rect">
              <a:avLst/>
            </a:prstGeom>
            <a:solidFill>
              <a:srgbClr val="D344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hthoek 21">
              <a:extLst>
                <a:ext uri="{FF2B5EF4-FFF2-40B4-BE49-F238E27FC236}">
                  <a16:creationId xmlns:a16="http://schemas.microsoft.com/office/drawing/2014/main" id="{B6D93D59-0CD3-5529-5E3D-8159380EE1E0}"/>
                </a:ext>
              </a:extLst>
            </p:cNvPr>
            <p:cNvSpPr/>
            <p:nvPr/>
          </p:nvSpPr>
          <p:spPr>
            <a:xfrm>
              <a:off x="1051726" y="4237214"/>
              <a:ext cx="2220863" cy="179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hthoek 22">
              <a:extLst>
                <a:ext uri="{FF2B5EF4-FFF2-40B4-BE49-F238E27FC236}">
                  <a16:creationId xmlns:a16="http://schemas.microsoft.com/office/drawing/2014/main" id="{7AEDE23A-5809-CD39-83A1-4B6E3B5B26D0}"/>
                </a:ext>
              </a:extLst>
            </p:cNvPr>
            <p:cNvSpPr/>
            <p:nvPr/>
          </p:nvSpPr>
          <p:spPr>
            <a:xfrm>
              <a:off x="2118175" y="4417161"/>
              <a:ext cx="969930" cy="545649"/>
            </a:xfrm>
            <a:prstGeom prst="rect">
              <a:avLst/>
            </a:prstGeom>
            <a:solidFill>
              <a:srgbClr val="5D60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59" name="Groep 58">
            <a:extLst>
              <a:ext uri="{FF2B5EF4-FFF2-40B4-BE49-F238E27FC236}">
                <a16:creationId xmlns:a16="http://schemas.microsoft.com/office/drawing/2014/main" id="{50E36D70-F467-6189-62D6-4182178C8419}"/>
              </a:ext>
            </a:extLst>
          </p:cNvPr>
          <p:cNvGrpSpPr/>
          <p:nvPr/>
        </p:nvGrpSpPr>
        <p:grpSpPr>
          <a:xfrm>
            <a:off x="21212858" y="2820718"/>
            <a:ext cx="1195180" cy="1011306"/>
            <a:chOff x="20444967" y="10816271"/>
            <a:chExt cx="1195180" cy="1011306"/>
          </a:xfrm>
        </p:grpSpPr>
        <p:pic>
          <p:nvPicPr>
            <p:cNvPr id="27" name="Afbeelding 26">
              <a:extLst>
                <a:ext uri="{FF2B5EF4-FFF2-40B4-BE49-F238E27FC236}">
                  <a16:creationId xmlns:a16="http://schemas.microsoft.com/office/drawing/2014/main" id="{7ABC5662-F195-9E4A-0FAA-9175E7D2D4F3}"/>
                </a:ext>
              </a:extLst>
            </p:cNvPr>
            <p:cNvPicPr>
              <a:picLocks noChangeAspect="1"/>
            </p:cNvPicPr>
            <p:nvPr/>
          </p:nvPicPr>
          <p:blipFill>
            <a:blip r:embed="rId6"/>
            <a:stretch>
              <a:fillRect/>
            </a:stretch>
          </p:blipFill>
          <p:spPr>
            <a:xfrm>
              <a:off x="20444967" y="10816271"/>
              <a:ext cx="1195180" cy="1011306"/>
            </a:xfrm>
            <a:prstGeom prst="rect">
              <a:avLst/>
            </a:prstGeom>
          </p:spPr>
        </p:pic>
        <p:sp>
          <p:nvSpPr>
            <p:cNvPr id="28" name="Tekstvak 27">
              <a:extLst>
                <a:ext uri="{FF2B5EF4-FFF2-40B4-BE49-F238E27FC236}">
                  <a16:creationId xmlns:a16="http://schemas.microsoft.com/office/drawing/2014/main" id="{312B7757-BD12-F1E9-F359-0DC46620F6D6}"/>
                </a:ext>
              </a:extLst>
            </p:cNvPr>
            <p:cNvSpPr txBox="1"/>
            <p:nvPr/>
          </p:nvSpPr>
          <p:spPr>
            <a:xfrm>
              <a:off x="20830800" y="11210514"/>
              <a:ext cx="423514" cy="276999"/>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ontserrat" pitchFamily="2" charset="77"/>
                  <a:ea typeface="+mn-ea"/>
                  <a:cs typeface="+mn-cs"/>
                </a:rPr>
                <a:t>HR</a:t>
              </a:r>
              <a:endParaRPr kumimoji="0" lang="nl-NL" sz="7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grpSp>
      <p:grpSp>
        <p:nvGrpSpPr>
          <p:cNvPr id="61" name="Groep 60">
            <a:extLst>
              <a:ext uri="{FF2B5EF4-FFF2-40B4-BE49-F238E27FC236}">
                <a16:creationId xmlns:a16="http://schemas.microsoft.com/office/drawing/2014/main" id="{FE5BC77F-CAED-6A23-982B-D9ECC78CBEB0}"/>
              </a:ext>
            </a:extLst>
          </p:cNvPr>
          <p:cNvGrpSpPr/>
          <p:nvPr/>
        </p:nvGrpSpPr>
        <p:grpSpPr>
          <a:xfrm>
            <a:off x="23714935" y="2480672"/>
            <a:ext cx="1242648" cy="1011306"/>
            <a:chOff x="23600368" y="10305908"/>
            <a:chExt cx="1242648" cy="1011306"/>
          </a:xfrm>
        </p:grpSpPr>
        <p:pic>
          <p:nvPicPr>
            <p:cNvPr id="34" name="Afbeelding 33">
              <a:extLst>
                <a:ext uri="{FF2B5EF4-FFF2-40B4-BE49-F238E27FC236}">
                  <a16:creationId xmlns:a16="http://schemas.microsoft.com/office/drawing/2014/main" id="{CAFD4939-761C-662F-4EA8-47E071D9221D}"/>
                </a:ext>
              </a:extLst>
            </p:cNvPr>
            <p:cNvPicPr>
              <a:picLocks noChangeAspect="1"/>
            </p:cNvPicPr>
            <p:nvPr/>
          </p:nvPicPr>
          <p:blipFill>
            <a:blip r:embed="rId6"/>
            <a:stretch>
              <a:fillRect/>
            </a:stretch>
          </p:blipFill>
          <p:spPr>
            <a:xfrm>
              <a:off x="23624102" y="10305908"/>
              <a:ext cx="1195180" cy="1011306"/>
            </a:xfrm>
            <a:prstGeom prst="rect">
              <a:avLst/>
            </a:prstGeom>
          </p:spPr>
        </p:pic>
        <p:sp>
          <p:nvSpPr>
            <p:cNvPr id="40" name="Tekstvak 39">
              <a:extLst>
                <a:ext uri="{FF2B5EF4-FFF2-40B4-BE49-F238E27FC236}">
                  <a16:creationId xmlns:a16="http://schemas.microsoft.com/office/drawing/2014/main" id="{7EE6D265-6669-FAEC-E6E5-D8DC9533EE16}"/>
                </a:ext>
              </a:extLst>
            </p:cNvPr>
            <p:cNvSpPr txBox="1"/>
            <p:nvPr/>
          </p:nvSpPr>
          <p:spPr>
            <a:xfrm>
              <a:off x="23600368" y="10708399"/>
              <a:ext cx="1242648" cy="369332"/>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prstClr val="black"/>
                  </a:solidFill>
                  <a:effectLst/>
                  <a:uLnTx/>
                  <a:uFillTx/>
                  <a:latin typeface="Montserrat" pitchFamily="2" charset="77"/>
                  <a:ea typeface="+mn-ea"/>
                  <a:cs typeface="+mn-cs"/>
                </a:rPr>
                <a:t>Managers en </a:t>
              </a: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prstClr val="black"/>
                  </a:solidFill>
                  <a:effectLst/>
                  <a:uLnTx/>
                  <a:uFillTx/>
                  <a:latin typeface="Montserrat" pitchFamily="2" charset="77"/>
                  <a:ea typeface="+mn-ea"/>
                  <a:cs typeface="+mn-cs"/>
                </a:rPr>
                <a:t>leidinggevenden</a:t>
              </a:r>
            </a:p>
          </p:txBody>
        </p:sp>
      </p:grpSp>
      <p:grpSp>
        <p:nvGrpSpPr>
          <p:cNvPr id="62" name="Groep 61">
            <a:extLst>
              <a:ext uri="{FF2B5EF4-FFF2-40B4-BE49-F238E27FC236}">
                <a16:creationId xmlns:a16="http://schemas.microsoft.com/office/drawing/2014/main" id="{CCDAAF70-2B5F-C7E7-EA0A-8ABBCD8CFE88}"/>
              </a:ext>
            </a:extLst>
          </p:cNvPr>
          <p:cNvGrpSpPr/>
          <p:nvPr/>
        </p:nvGrpSpPr>
        <p:grpSpPr>
          <a:xfrm>
            <a:off x="24858020" y="1594406"/>
            <a:ext cx="1195180" cy="1011306"/>
            <a:chOff x="25048864" y="10305908"/>
            <a:chExt cx="1195180" cy="1011306"/>
          </a:xfrm>
        </p:grpSpPr>
        <p:pic>
          <p:nvPicPr>
            <p:cNvPr id="51" name="Afbeelding 50">
              <a:extLst>
                <a:ext uri="{FF2B5EF4-FFF2-40B4-BE49-F238E27FC236}">
                  <a16:creationId xmlns:a16="http://schemas.microsoft.com/office/drawing/2014/main" id="{4B6E7197-E24C-AEBF-6148-09EAD7A72520}"/>
                </a:ext>
              </a:extLst>
            </p:cNvPr>
            <p:cNvPicPr>
              <a:picLocks noChangeAspect="1"/>
            </p:cNvPicPr>
            <p:nvPr/>
          </p:nvPicPr>
          <p:blipFill>
            <a:blip r:embed="rId6"/>
            <a:stretch>
              <a:fillRect/>
            </a:stretch>
          </p:blipFill>
          <p:spPr>
            <a:xfrm>
              <a:off x="25048864" y="10305908"/>
              <a:ext cx="1195180" cy="1011306"/>
            </a:xfrm>
            <a:prstGeom prst="rect">
              <a:avLst/>
            </a:prstGeom>
          </p:spPr>
        </p:pic>
        <p:sp>
          <p:nvSpPr>
            <p:cNvPr id="52" name="Tekstvak 51">
              <a:extLst>
                <a:ext uri="{FF2B5EF4-FFF2-40B4-BE49-F238E27FC236}">
                  <a16:creationId xmlns:a16="http://schemas.microsoft.com/office/drawing/2014/main" id="{DAA5B645-7077-0C59-8FF1-07803D99111B}"/>
                </a:ext>
              </a:extLst>
            </p:cNvPr>
            <p:cNvSpPr txBox="1"/>
            <p:nvPr/>
          </p:nvSpPr>
          <p:spPr>
            <a:xfrm>
              <a:off x="25131795" y="10785343"/>
              <a:ext cx="1075936" cy="246221"/>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Montserrat" pitchFamily="2" charset="77"/>
                  <a:ea typeface="+mn-ea"/>
                  <a:cs typeface="+mn-cs"/>
                </a:rPr>
                <a:t>Professionals</a:t>
              </a:r>
            </a:p>
          </p:txBody>
        </p:sp>
      </p:grpSp>
      <p:grpSp>
        <p:nvGrpSpPr>
          <p:cNvPr id="60" name="Groep 59">
            <a:extLst>
              <a:ext uri="{FF2B5EF4-FFF2-40B4-BE49-F238E27FC236}">
                <a16:creationId xmlns:a16="http://schemas.microsoft.com/office/drawing/2014/main" id="{C83BAC53-0662-5737-03C7-0AF60F24EF2C}"/>
              </a:ext>
            </a:extLst>
          </p:cNvPr>
          <p:cNvGrpSpPr/>
          <p:nvPr/>
        </p:nvGrpSpPr>
        <p:grpSpPr>
          <a:xfrm>
            <a:off x="25369369" y="569594"/>
            <a:ext cx="1195180" cy="1011306"/>
            <a:chOff x="23892923" y="8313182"/>
            <a:chExt cx="1195180" cy="1011306"/>
          </a:xfrm>
        </p:grpSpPr>
        <p:pic>
          <p:nvPicPr>
            <p:cNvPr id="55" name="Afbeelding 54">
              <a:extLst>
                <a:ext uri="{FF2B5EF4-FFF2-40B4-BE49-F238E27FC236}">
                  <a16:creationId xmlns:a16="http://schemas.microsoft.com/office/drawing/2014/main" id="{665B2674-F6D5-8B3A-A086-AB55FB73FAEB}"/>
                </a:ext>
              </a:extLst>
            </p:cNvPr>
            <p:cNvPicPr>
              <a:picLocks noChangeAspect="1"/>
            </p:cNvPicPr>
            <p:nvPr/>
          </p:nvPicPr>
          <p:blipFill>
            <a:blip r:embed="rId6"/>
            <a:stretch>
              <a:fillRect/>
            </a:stretch>
          </p:blipFill>
          <p:spPr>
            <a:xfrm>
              <a:off x="23892923" y="8313182"/>
              <a:ext cx="1195180" cy="1011306"/>
            </a:xfrm>
            <a:prstGeom prst="rect">
              <a:avLst/>
            </a:prstGeom>
          </p:spPr>
        </p:pic>
        <p:sp>
          <p:nvSpPr>
            <p:cNvPr id="56" name="Tekstvak 55">
              <a:extLst>
                <a:ext uri="{FF2B5EF4-FFF2-40B4-BE49-F238E27FC236}">
                  <a16:creationId xmlns:a16="http://schemas.microsoft.com/office/drawing/2014/main" id="{4E213A51-5679-34C7-523D-087EBCF0DE69}"/>
                </a:ext>
              </a:extLst>
            </p:cNvPr>
            <p:cNvSpPr txBox="1"/>
            <p:nvPr/>
          </p:nvSpPr>
          <p:spPr>
            <a:xfrm>
              <a:off x="23979164" y="8744627"/>
              <a:ext cx="1007007" cy="246221"/>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Montserrat" pitchFamily="2" charset="77"/>
                  <a:ea typeface="+mn-ea"/>
                  <a:cs typeface="+mn-cs"/>
                </a:rPr>
                <a:t>Bestuurders</a:t>
              </a:r>
            </a:p>
          </p:txBody>
        </p:sp>
      </p:grpSp>
      <p:grpSp>
        <p:nvGrpSpPr>
          <p:cNvPr id="58" name="Groep 57">
            <a:extLst>
              <a:ext uri="{FF2B5EF4-FFF2-40B4-BE49-F238E27FC236}">
                <a16:creationId xmlns:a16="http://schemas.microsoft.com/office/drawing/2014/main" id="{AD79D314-7F16-FA57-77ED-F1CB14E63447}"/>
              </a:ext>
            </a:extLst>
          </p:cNvPr>
          <p:cNvGrpSpPr/>
          <p:nvPr/>
        </p:nvGrpSpPr>
        <p:grpSpPr>
          <a:xfrm>
            <a:off x="22097217" y="1271735"/>
            <a:ext cx="1195180" cy="1011306"/>
            <a:chOff x="22115147" y="8632908"/>
            <a:chExt cx="1195180" cy="1011306"/>
          </a:xfrm>
        </p:grpSpPr>
        <p:pic>
          <p:nvPicPr>
            <p:cNvPr id="54" name="Afbeelding 53">
              <a:extLst>
                <a:ext uri="{FF2B5EF4-FFF2-40B4-BE49-F238E27FC236}">
                  <a16:creationId xmlns:a16="http://schemas.microsoft.com/office/drawing/2014/main" id="{7113D07E-CD79-0589-F13C-DEA3B1A71F70}"/>
                </a:ext>
              </a:extLst>
            </p:cNvPr>
            <p:cNvPicPr>
              <a:picLocks noChangeAspect="1"/>
            </p:cNvPicPr>
            <p:nvPr/>
          </p:nvPicPr>
          <p:blipFill>
            <a:blip r:embed="rId6"/>
            <a:stretch>
              <a:fillRect/>
            </a:stretch>
          </p:blipFill>
          <p:spPr>
            <a:xfrm>
              <a:off x="22115147" y="8632908"/>
              <a:ext cx="1195180" cy="1011306"/>
            </a:xfrm>
            <a:prstGeom prst="rect">
              <a:avLst/>
            </a:prstGeom>
          </p:spPr>
        </p:pic>
        <p:sp>
          <p:nvSpPr>
            <p:cNvPr id="57" name="Tekstvak 56">
              <a:extLst>
                <a:ext uri="{FF2B5EF4-FFF2-40B4-BE49-F238E27FC236}">
                  <a16:creationId xmlns:a16="http://schemas.microsoft.com/office/drawing/2014/main" id="{9B32490E-FE85-25BF-1B98-FE9245601CBB}"/>
                </a:ext>
              </a:extLst>
            </p:cNvPr>
            <p:cNvSpPr txBox="1"/>
            <p:nvPr/>
          </p:nvSpPr>
          <p:spPr>
            <a:xfrm>
              <a:off x="22173157" y="9090689"/>
              <a:ext cx="1106392" cy="200055"/>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700" b="1" i="0" u="none" strike="noStrike" kern="1200" cap="none" spc="0" normalizeH="0" baseline="0" noProof="0" dirty="0">
                  <a:ln>
                    <a:noFill/>
                  </a:ln>
                  <a:solidFill>
                    <a:prstClr val="black"/>
                  </a:solidFill>
                  <a:effectLst/>
                  <a:uLnTx/>
                  <a:uFillTx/>
                  <a:latin typeface="Montserrat" pitchFamily="2" charset="77"/>
                  <a:ea typeface="+mn-ea"/>
                  <a:cs typeface="+mn-cs"/>
                </a:rPr>
                <a:t>Ondernemingsraad</a:t>
              </a:r>
              <a:endParaRPr kumimoji="0" lang="nl-NL" sz="1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grpSp>
      <p:grpSp>
        <p:nvGrpSpPr>
          <p:cNvPr id="66" name="Groep 65">
            <a:extLst>
              <a:ext uri="{FF2B5EF4-FFF2-40B4-BE49-F238E27FC236}">
                <a16:creationId xmlns:a16="http://schemas.microsoft.com/office/drawing/2014/main" id="{DC0A5908-3A3F-1B8F-239F-1A2B17A2EDAA}"/>
              </a:ext>
            </a:extLst>
          </p:cNvPr>
          <p:cNvGrpSpPr/>
          <p:nvPr/>
        </p:nvGrpSpPr>
        <p:grpSpPr>
          <a:xfrm>
            <a:off x="9397173" y="2867594"/>
            <a:ext cx="1195180" cy="1011306"/>
            <a:chOff x="7569656" y="2412643"/>
            <a:chExt cx="1195180" cy="1011306"/>
          </a:xfrm>
        </p:grpSpPr>
        <p:pic>
          <p:nvPicPr>
            <p:cNvPr id="67" name="Afbeelding 66">
              <a:extLst>
                <a:ext uri="{FF2B5EF4-FFF2-40B4-BE49-F238E27FC236}">
                  <a16:creationId xmlns:a16="http://schemas.microsoft.com/office/drawing/2014/main" id="{92C54AA3-1890-5BCA-3659-6CB8205FF4F8}"/>
                </a:ext>
              </a:extLst>
            </p:cNvPr>
            <p:cNvPicPr>
              <a:picLocks noChangeAspect="1"/>
            </p:cNvPicPr>
            <p:nvPr/>
          </p:nvPicPr>
          <p:blipFill>
            <a:blip r:embed="rId6"/>
            <a:stretch>
              <a:fillRect/>
            </a:stretch>
          </p:blipFill>
          <p:spPr>
            <a:xfrm>
              <a:off x="7569656" y="2412643"/>
              <a:ext cx="1195180" cy="1011306"/>
            </a:xfrm>
            <a:prstGeom prst="rect">
              <a:avLst/>
            </a:prstGeom>
          </p:spPr>
        </p:pic>
        <p:sp>
          <p:nvSpPr>
            <p:cNvPr id="68" name="Tekstvak 67">
              <a:extLst>
                <a:ext uri="{FF2B5EF4-FFF2-40B4-BE49-F238E27FC236}">
                  <a16:creationId xmlns:a16="http://schemas.microsoft.com/office/drawing/2014/main" id="{9B56F6FC-D388-D5B4-3C40-4A4CFF30A6BF}"/>
                </a:ext>
              </a:extLst>
            </p:cNvPr>
            <p:cNvSpPr txBox="1"/>
            <p:nvPr/>
          </p:nvSpPr>
          <p:spPr>
            <a:xfrm>
              <a:off x="7982740" y="2792159"/>
              <a:ext cx="369012" cy="369332"/>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Montserrat" pitchFamily="2" charset="77"/>
                  <a:ea typeface="+mn-ea"/>
                  <a:cs typeface="+mn-cs"/>
                </a:rPr>
                <a:t>…</a:t>
              </a:r>
              <a:endParaRPr kumimoji="0" lang="nl-NL" sz="7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grpSp>
      <p:grpSp>
        <p:nvGrpSpPr>
          <p:cNvPr id="69" name="Groep 68">
            <a:extLst>
              <a:ext uri="{FF2B5EF4-FFF2-40B4-BE49-F238E27FC236}">
                <a16:creationId xmlns:a16="http://schemas.microsoft.com/office/drawing/2014/main" id="{4B39EE89-A399-E22D-C246-2B90F6531CC5}"/>
              </a:ext>
            </a:extLst>
          </p:cNvPr>
          <p:cNvGrpSpPr/>
          <p:nvPr/>
        </p:nvGrpSpPr>
        <p:grpSpPr>
          <a:xfrm>
            <a:off x="7714222" y="4224962"/>
            <a:ext cx="1195180" cy="1011306"/>
            <a:chOff x="7569656" y="2412643"/>
            <a:chExt cx="1195180" cy="1011306"/>
          </a:xfrm>
        </p:grpSpPr>
        <p:pic>
          <p:nvPicPr>
            <p:cNvPr id="70" name="Afbeelding 69">
              <a:extLst>
                <a:ext uri="{FF2B5EF4-FFF2-40B4-BE49-F238E27FC236}">
                  <a16:creationId xmlns:a16="http://schemas.microsoft.com/office/drawing/2014/main" id="{76049E50-EEE7-10FE-C295-1D89E50AB69A}"/>
                </a:ext>
              </a:extLst>
            </p:cNvPr>
            <p:cNvPicPr>
              <a:picLocks noChangeAspect="1"/>
            </p:cNvPicPr>
            <p:nvPr/>
          </p:nvPicPr>
          <p:blipFill>
            <a:blip r:embed="rId6"/>
            <a:stretch>
              <a:fillRect/>
            </a:stretch>
          </p:blipFill>
          <p:spPr>
            <a:xfrm>
              <a:off x="7569656" y="2412643"/>
              <a:ext cx="1195180" cy="1011306"/>
            </a:xfrm>
            <a:prstGeom prst="rect">
              <a:avLst/>
            </a:prstGeom>
          </p:spPr>
        </p:pic>
        <p:sp>
          <p:nvSpPr>
            <p:cNvPr id="71" name="Tekstvak 70">
              <a:extLst>
                <a:ext uri="{FF2B5EF4-FFF2-40B4-BE49-F238E27FC236}">
                  <a16:creationId xmlns:a16="http://schemas.microsoft.com/office/drawing/2014/main" id="{1DD671D4-7813-54B9-39B3-907003BD06A9}"/>
                </a:ext>
              </a:extLst>
            </p:cNvPr>
            <p:cNvSpPr txBox="1"/>
            <p:nvPr/>
          </p:nvSpPr>
          <p:spPr>
            <a:xfrm>
              <a:off x="7982740" y="2792159"/>
              <a:ext cx="369012" cy="369332"/>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Montserrat" pitchFamily="2" charset="77"/>
                  <a:ea typeface="+mn-ea"/>
                  <a:cs typeface="+mn-cs"/>
                </a:rPr>
                <a:t>…</a:t>
              </a:r>
              <a:endParaRPr kumimoji="0" lang="nl-NL" sz="7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grpSp>
      <p:grpSp>
        <p:nvGrpSpPr>
          <p:cNvPr id="72" name="Groep 71">
            <a:extLst>
              <a:ext uri="{FF2B5EF4-FFF2-40B4-BE49-F238E27FC236}">
                <a16:creationId xmlns:a16="http://schemas.microsoft.com/office/drawing/2014/main" id="{58F2763A-4C9F-C3B8-6F64-59A8725A20A4}"/>
              </a:ext>
            </a:extLst>
          </p:cNvPr>
          <p:cNvGrpSpPr/>
          <p:nvPr/>
        </p:nvGrpSpPr>
        <p:grpSpPr>
          <a:xfrm>
            <a:off x="9535430" y="4379206"/>
            <a:ext cx="1195180" cy="1011306"/>
            <a:chOff x="7569656" y="2412643"/>
            <a:chExt cx="1195180" cy="1011306"/>
          </a:xfrm>
        </p:grpSpPr>
        <p:pic>
          <p:nvPicPr>
            <p:cNvPr id="73" name="Afbeelding 72">
              <a:extLst>
                <a:ext uri="{FF2B5EF4-FFF2-40B4-BE49-F238E27FC236}">
                  <a16:creationId xmlns:a16="http://schemas.microsoft.com/office/drawing/2014/main" id="{BDDDB426-40D5-7739-51D7-19675ACD5701}"/>
                </a:ext>
              </a:extLst>
            </p:cNvPr>
            <p:cNvPicPr>
              <a:picLocks noChangeAspect="1"/>
            </p:cNvPicPr>
            <p:nvPr/>
          </p:nvPicPr>
          <p:blipFill>
            <a:blip r:embed="rId6"/>
            <a:stretch>
              <a:fillRect/>
            </a:stretch>
          </p:blipFill>
          <p:spPr>
            <a:xfrm>
              <a:off x="7569656" y="2412643"/>
              <a:ext cx="1195180" cy="1011306"/>
            </a:xfrm>
            <a:prstGeom prst="rect">
              <a:avLst/>
            </a:prstGeom>
          </p:spPr>
        </p:pic>
        <p:sp>
          <p:nvSpPr>
            <p:cNvPr id="74" name="Tekstvak 73">
              <a:extLst>
                <a:ext uri="{FF2B5EF4-FFF2-40B4-BE49-F238E27FC236}">
                  <a16:creationId xmlns:a16="http://schemas.microsoft.com/office/drawing/2014/main" id="{680E9075-49EE-E9F1-A300-5A83FA37F856}"/>
                </a:ext>
              </a:extLst>
            </p:cNvPr>
            <p:cNvSpPr txBox="1"/>
            <p:nvPr/>
          </p:nvSpPr>
          <p:spPr>
            <a:xfrm>
              <a:off x="7982740" y="2792159"/>
              <a:ext cx="369012" cy="369332"/>
            </a:xfrm>
            <a:prstGeom prst="rect">
              <a:avLst/>
            </a:prstGeom>
            <a:noFill/>
          </p:spPr>
          <p:txBody>
            <a:bodyPr wrap="non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Montserrat" pitchFamily="2" charset="77"/>
                  <a:ea typeface="+mn-ea"/>
                  <a:cs typeface="+mn-cs"/>
                </a:rPr>
                <a:t>…</a:t>
              </a:r>
              <a:endParaRPr kumimoji="0" lang="nl-NL" sz="7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grpSp>
    </p:spTree>
    <p:extLst>
      <p:ext uri="{BB962C8B-B14F-4D97-AF65-F5344CB8AC3E}">
        <p14:creationId xmlns:p14="http://schemas.microsoft.com/office/powerpoint/2010/main" val="241648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094D7EEF-2C20-391A-5729-A9E1C8EA21F3}"/>
            </a:ext>
          </a:extLst>
        </p:cNvPr>
        <p:cNvGrpSpPr/>
        <p:nvPr/>
      </p:nvGrpSpPr>
      <p:grpSpPr>
        <a:xfrm>
          <a:off x="0" y="0"/>
          <a:ext cx="0" cy="0"/>
          <a:chOff x="0" y="0"/>
          <a:chExt cx="0" cy="0"/>
        </a:xfrm>
      </p:grpSpPr>
      <p:sp>
        <p:nvSpPr>
          <p:cNvPr id="12" name="Rechthoek 5">
            <a:extLst>
              <a:ext uri="{FF2B5EF4-FFF2-40B4-BE49-F238E27FC236}">
                <a16:creationId xmlns:a16="http://schemas.microsoft.com/office/drawing/2014/main" id="{215253E9-CA30-BBD9-D6BC-D590A91A8B2C}"/>
              </a:ext>
            </a:extLst>
          </p:cNvPr>
          <p:cNvSpPr/>
          <p:nvPr/>
        </p:nvSpPr>
        <p:spPr>
          <a:xfrm rot="10800000">
            <a:off x="425370" y="2255516"/>
            <a:ext cx="4721395" cy="3814358"/>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629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pic>
        <p:nvPicPr>
          <p:cNvPr id="5" name="Afbeelding 4">
            <a:extLst>
              <a:ext uri="{FF2B5EF4-FFF2-40B4-BE49-F238E27FC236}">
                <a16:creationId xmlns:a16="http://schemas.microsoft.com/office/drawing/2014/main" id="{16D49E95-DAF9-4A4E-0261-0B78F68F9AEB}"/>
              </a:ext>
            </a:extLst>
          </p:cNvPr>
          <p:cNvPicPr>
            <a:picLocks noChangeAspect="1"/>
          </p:cNvPicPr>
          <p:nvPr/>
        </p:nvPicPr>
        <p:blipFill>
          <a:blip r:embed="rId3"/>
          <a:stretch>
            <a:fillRect/>
          </a:stretch>
        </p:blipFill>
        <p:spPr>
          <a:xfrm>
            <a:off x="425371" y="338051"/>
            <a:ext cx="1290083" cy="330955"/>
          </a:xfrm>
          <a:prstGeom prst="rect">
            <a:avLst/>
          </a:prstGeom>
        </p:spPr>
      </p:pic>
      <p:sp>
        <p:nvSpPr>
          <p:cNvPr id="6" name="Rechthoek 5">
            <a:extLst>
              <a:ext uri="{FF2B5EF4-FFF2-40B4-BE49-F238E27FC236}">
                <a16:creationId xmlns:a16="http://schemas.microsoft.com/office/drawing/2014/main" id="{1665ADE4-BA9D-3D19-2834-0C5BE94FC2CA}"/>
              </a:ext>
            </a:extLst>
          </p:cNvPr>
          <p:cNvSpPr/>
          <p:nvPr/>
        </p:nvSpPr>
        <p:spPr>
          <a:xfrm>
            <a:off x="5484649" y="2354731"/>
            <a:ext cx="4055592" cy="2043098"/>
          </a:xfrm>
          <a:prstGeom prst="rect">
            <a:avLst/>
          </a:pr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251999" rtlCol="0" anchor="ctr"/>
          <a:lstStyle/>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400" b="1" i="0" u="none" strike="noStrike" kern="1200" cap="none" spc="0" normalizeH="0" baseline="0" noProof="0" dirty="0">
                <a:ln>
                  <a:noFill/>
                </a:ln>
                <a:solidFill>
                  <a:srgbClr val="000000"/>
                </a:solidFill>
                <a:effectLst/>
                <a:uLnTx/>
                <a:uFillTx/>
                <a:latin typeface="Montserrat"/>
                <a:ea typeface="+mn-ea"/>
                <a:cs typeface="+mn-cs"/>
              </a:rPr>
              <a:t>Meer hulp nodig? </a:t>
            </a:r>
          </a:p>
          <a:p>
            <a:pPr marL="0" marR="0" lvl="0" indent="0" algn="l" defTabSz="914377" rtl="0" eaLnBrk="1" fontAlgn="auto" latinLnBrk="0" hangingPunct="1">
              <a:lnSpc>
                <a:spcPct val="114000"/>
              </a:lnSpc>
              <a:spcBef>
                <a:spcPts val="0"/>
              </a:spcBef>
              <a:spcAft>
                <a:spcPts val="0"/>
              </a:spcAft>
              <a:buClrTx/>
              <a:buSzPts val="1100"/>
              <a:buFontTx/>
              <a:buNone/>
              <a:tabLst/>
              <a:defRPr/>
            </a:pPr>
            <a:endParaRPr kumimoji="0" lang="nl-NL" sz="1200" b="0" i="0" u="none" strike="noStrike" kern="1200" cap="none" spc="0" normalizeH="0" baseline="0" noProof="0" dirty="0">
              <a:ln>
                <a:noFill/>
              </a:ln>
              <a:solidFill>
                <a:srgbClr val="000000"/>
              </a:solidFill>
              <a:effectLst/>
              <a:uLnTx/>
              <a:uFillTx/>
              <a:latin typeface="Hanken Grotesk" pitchFamily="2" charset="77"/>
              <a:ea typeface="+mn-ea"/>
              <a:cs typeface="+mn-cs"/>
            </a:endParaRPr>
          </a:p>
          <a:p>
            <a:pPr marL="0" marR="0" lvl="0" indent="0" algn="l" defTabSz="914377" rtl="0" eaLnBrk="1" fontAlgn="auto" latinLnBrk="0" hangingPunct="1">
              <a:lnSpc>
                <a:spcPct val="114000"/>
              </a:lnSpc>
              <a:spcBef>
                <a:spcPts val="0"/>
              </a:spcBef>
              <a:spcAft>
                <a:spcPts val="0"/>
              </a:spcAft>
              <a:buClrTx/>
              <a:buSzPts val="1100"/>
              <a:buFontTx/>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ea typeface="+mn-ea"/>
                <a:cs typeface="Arial"/>
              </a:rPr>
              <a:t>Zoek online eventueel op ‘risicomanagement simpel’ voor andere formats of ‘valkuilen veranderproject zorg’ voor input over mogelijke risico’s.</a:t>
            </a:r>
          </a:p>
        </p:txBody>
      </p:sp>
      <p:sp>
        <p:nvSpPr>
          <p:cNvPr id="3" name="Google Shape;61;p14">
            <a:extLst>
              <a:ext uri="{FF2B5EF4-FFF2-40B4-BE49-F238E27FC236}">
                <a16:creationId xmlns:a16="http://schemas.microsoft.com/office/drawing/2014/main" id="{C1E53C03-6057-ECDA-6C7E-DA1425D1B074}"/>
              </a:ext>
            </a:extLst>
          </p:cNvPr>
          <p:cNvSpPr txBox="1">
            <a:spLocks/>
          </p:cNvSpPr>
          <p:nvPr/>
        </p:nvSpPr>
        <p:spPr>
          <a:xfrm>
            <a:off x="852285" y="2427835"/>
            <a:ext cx="3632630" cy="364203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14000"/>
              </a:lnSpc>
              <a:spcBef>
                <a:spcPts val="0"/>
              </a:spcBef>
              <a:spcAft>
                <a:spcPts val="0"/>
              </a:spcAft>
              <a:buClr>
                <a:prstClr val="black"/>
              </a:buClr>
              <a:buSzPts val="2400"/>
              <a:buFont typeface="Arial"/>
              <a:buNone/>
              <a:tabLst/>
              <a:defRPr/>
            </a:pPr>
            <a:r>
              <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rPr>
              <a:t>In elk project lopen zaken anders dan gepland. Dat is niet erg, zolang je erop voorbereid bent. Door vooraf na te denken over mogelijke risico’s, voorkom je verrassingen en kun je sneller bijsturen.</a:t>
            </a:r>
            <a:endParaRPr kumimoji="0" lang="en-US" sz="1200" b="0" i="0" u="none" strike="noStrike" kern="1200" cap="none" spc="0" normalizeH="0" baseline="0" noProof="0" dirty="0">
              <a:ln>
                <a:noFill/>
              </a:ln>
              <a:solidFill>
                <a:prstClr val="black"/>
              </a:solidFill>
              <a:effectLst/>
              <a:uLnTx/>
              <a:uFillTx/>
              <a:latin typeface="Hanken Grotesk" pitchFamily="2" charset="77"/>
              <a:cs typeface="Arial"/>
              <a:sym typeface="Arial"/>
            </a:endParaRPr>
          </a:p>
          <a:p>
            <a:pPr marL="0" marR="0" lvl="0" indent="0" algn="l" defTabSz="609539" rtl="0" eaLnBrk="1" fontAlgn="auto" latinLnBrk="0" hangingPunct="1">
              <a:lnSpc>
                <a:spcPct val="114000"/>
              </a:lnSpc>
              <a:spcBef>
                <a:spcPts val="0"/>
              </a:spcBef>
              <a:spcAft>
                <a:spcPts val="0"/>
              </a:spcAft>
              <a:buClr>
                <a:prstClr val="black"/>
              </a:buClr>
              <a:buSzPts val="1100"/>
              <a:buFont typeface="Arial"/>
              <a:buNone/>
              <a:tabLst/>
              <a:defRPr/>
            </a:pPr>
            <a:endPar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endParaRPr>
          </a:p>
          <a:p>
            <a:pPr marL="0" marR="0" lvl="0" indent="0" algn="l" defTabSz="609539" rtl="0" eaLnBrk="1" fontAlgn="auto" latinLnBrk="0" hangingPunct="1">
              <a:lnSpc>
                <a:spcPct val="114000"/>
              </a:lnSpc>
              <a:spcBef>
                <a:spcPts val="0"/>
              </a:spcBef>
              <a:spcAft>
                <a:spcPts val="0"/>
              </a:spcAft>
              <a:buClr>
                <a:prstClr val="black"/>
              </a:buClr>
              <a:buSzPts val="1100"/>
              <a:buFont typeface="Arial"/>
              <a:buNone/>
              <a:tabLst/>
              <a:defRPr/>
            </a:pPr>
            <a:r>
              <a:rPr kumimoji="0" lang="nl-NL" sz="1200" b="0" i="0" u="sng" strike="noStrike" kern="1200" cap="none" spc="0" normalizeH="0" baseline="0" noProof="0" dirty="0">
                <a:ln>
                  <a:noFill/>
                </a:ln>
                <a:solidFill>
                  <a:prstClr val="black"/>
                </a:solidFill>
                <a:effectLst/>
                <a:uLnTx/>
                <a:uFillTx/>
                <a:latin typeface="Hanken Grotesk" pitchFamily="2" charset="77"/>
                <a:cs typeface="Arial"/>
                <a:sym typeface="Arial"/>
              </a:rPr>
              <a:t>Op de volgende slide vind je dit format:</a:t>
            </a:r>
          </a:p>
          <a:p>
            <a:pPr marL="0" marR="0" lvl="0" indent="0" algn="l" defTabSz="609539" rtl="0" eaLnBrk="1" fontAlgn="auto" latinLnBrk="0" hangingPunct="1">
              <a:lnSpc>
                <a:spcPct val="114000"/>
              </a:lnSpc>
              <a:spcBef>
                <a:spcPts val="0"/>
              </a:spcBef>
              <a:spcAft>
                <a:spcPts val="0"/>
              </a:spcAft>
              <a:buClr>
                <a:prstClr val="black"/>
              </a:buClr>
              <a:buSzPts val="1100"/>
              <a:buFont typeface="Arial"/>
              <a:buNone/>
              <a:tabLst/>
              <a:defRPr/>
            </a:pPr>
            <a:endPar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endParaRPr>
          </a:p>
          <a:p>
            <a:pPr marL="305231" marR="0" lvl="0" indent="-171450" algn="l" defTabSz="609539" rtl="0" eaLnBrk="1" fontAlgn="auto" latinLnBrk="0" hangingPunct="1">
              <a:lnSpc>
                <a:spcPct val="114000"/>
              </a:lnSpc>
              <a:spcBef>
                <a:spcPts val="0"/>
              </a:spcBef>
              <a:spcAft>
                <a:spcPts val="0"/>
              </a:spcAft>
              <a:buClr>
                <a:prstClr val="black"/>
              </a:buClr>
              <a:buSzPts val="1500"/>
              <a:buFont typeface="Arial" panose="020B0604020202020204" pitchFamily="34" charset="0"/>
              <a:buChar char="•"/>
              <a:tabLst/>
              <a:defRPr/>
            </a:pPr>
            <a:r>
              <a:rPr kumimoji="0" lang="nl-NL" sz="1200" b="1" i="0" u="none" strike="noStrike" kern="1200" cap="none" spc="0" normalizeH="0" baseline="0" noProof="0" dirty="0">
                <a:ln>
                  <a:noFill/>
                </a:ln>
                <a:solidFill>
                  <a:prstClr val="black"/>
                </a:solidFill>
                <a:effectLst/>
                <a:uLnTx/>
                <a:uFillTx/>
                <a:latin typeface="Montserrat" pitchFamily="2" charset="77"/>
                <a:cs typeface="Arial"/>
                <a:sym typeface="Arial"/>
              </a:rPr>
              <a:t>Risicoanalyse en maatregelen</a:t>
            </a:r>
            <a:br>
              <a:rPr kumimoji="0" lang="nl-NL" sz="1200" b="1" i="0" u="none" strike="noStrike" kern="1200" cap="none" spc="0" normalizeH="0" baseline="0" noProof="0" dirty="0">
                <a:ln>
                  <a:noFill/>
                </a:ln>
                <a:solidFill>
                  <a:prstClr val="black"/>
                </a:solidFill>
                <a:effectLst/>
                <a:uLnTx/>
                <a:uFillTx/>
                <a:latin typeface="Montserrat" pitchFamily="2" charset="77"/>
                <a:cs typeface="Arial"/>
                <a:sym typeface="Arial"/>
              </a:rPr>
            </a:br>
            <a:r>
              <a:rPr kumimoji="0" lang="nl-NL" sz="1200" b="0" i="0" u="none" strike="noStrike" kern="1200" cap="none" spc="0" normalizeH="0" baseline="0" noProof="0" dirty="0">
                <a:ln>
                  <a:noFill/>
                </a:ln>
                <a:solidFill>
                  <a:prstClr val="black"/>
                </a:solidFill>
                <a:effectLst/>
                <a:uLnTx/>
                <a:uFillTx/>
                <a:latin typeface="Hanken Grotesk" pitchFamily="2" charset="77"/>
                <a:cs typeface="Arial"/>
                <a:sym typeface="Arial"/>
              </a:rPr>
              <a:t>Een risico is iets dat je succes in de weg kan staan, zoals weerstand van collega’s. Een maatregel is je plan B: wat doe je als dit gebeurt? Door risico’s een score te geven voor kans en impact, zie je welke risico’s de meeste aandacht nodig hebben. </a:t>
            </a:r>
          </a:p>
        </p:txBody>
      </p:sp>
      <p:sp>
        <p:nvSpPr>
          <p:cNvPr id="4" name="Google Shape;60;p14">
            <a:extLst>
              <a:ext uri="{FF2B5EF4-FFF2-40B4-BE49-F238E27FC236}">
                <a16:creationId xmlns:a16="http://schemas.microsoft.com/office/drawing/2014/main" id="{B3C93ED3-D76E-7641-2569-B91CEFF683A1}"/>
              </a:ext>
            </a:extLst>
          </p:cNvPr>
          <p:cNvSpPr txBox="1">
            <a:spLocks/>
          </p:cNvSpPr>
          <p:nvPr/>
        </p:nvSpPr>
        <p:spPr>
          <a:xfrm>
            <a:off x="415599" y="971413"/>
            <a:ext cx="8284263"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2400" b="1" i="0" u="none" strike="noStrike" kern="1200" cap="none" spc="0" normalizeH="0" baseline="0" noProof="0" dirty="0">
                <a:ln>
                  <a:noFill/>
                </a:ln>
                <a:solidFill>
                  <a:prstClr val="black"/>
                </a:solidFill>
                <a:effectLst/>
                <a:uLnTx/>
                <a:uFillTx/>
                <a:latin typeface="Montserrat" pitchFamily="2" charset="77"/>
                <a:cs typeface="Arial"/>
                <a:sym typeface="Arial"/>
              </a:rPr>
              <a:t>3. Wat kan er misgaan?</a:t>
            </a:r>
          </a:p>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0" dirty="0">
                <a:ln>
                  <a:noFill/>
                </a:ln>
                <a:solidFill>
                  <a:prstClr val="black"/>
                </a:solidFill>
                <a:effectLst/>
                <a:uLnTx/>
                <a:uFillTx/>
                <a:latin typeface="Montserrat" pitchFamily="2" charset="77"/>
                <a:cs typeface="Arial"/>
                <a:sym typeface="Arial"/>
              </a:rPr>
              <a:t>Risico’s en maatregelen</a:t>
            </a:r>
          </a:p>
        </p:txBody>
      </p:sp>
    </p:spTree>
    <p:extLst>
      <p:ext uri="{BB962C8B-B14F-4D97-AF65-F5344CB8AC3E}">
        <p14:creationId xmlns:p14="http://schemas.microsoft.com/office/powerpoint/2010/main" val="74617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5" name="Rechthoek 4">
            <a:extLst>
              <a:ext uri="{FF2B5EF4-FFF2-40B4-BE49-F238E27FC236}">
                <a16:creationId xmlns:a16="http://schemas.microsoft.com/office/drawing/2014/main" id="{AE4855D0-A79F-59BE-93B7-C58E9315B79F}"/>
              </a:ext>
            </a:extLst>
          </p:cNvPr>
          <p:cNvSpPr/>
          <p:nvPr/>
        </p:nvSpPr>
        <p:spPr>
          <a:xfrm>
            <a:off x="12514996" y="-14655"/>
            <a:ext cx="18247057" cy="77217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9" name="Rechthoek 5">
            <a:extLst>
              <a:ext uri="{FF2B5EF4-FFF2-40B4-BE49-F238E27FC236}">
                <a16:creationId xmlns:a16="http://schemas.microsoft.com/office/drawing/2014/main" id="{C43CD114-706C-1D3C-9D34-B7D50C8737BB}"/>
              </a:ext>
            </a:extLst>
          </p:cNvPr>
          <p:cNvSpPr/>
          <p:nvPr/>
        </p:nvSpPr>
        <p:spPr>
          <a:xfrm rot="10800000">
            <a:off x="6149786" y="132934"/>
            <a:ext cx="3908611" cy="135774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55608"/>
              <a:gd name="csY0" fmla="*/ 0 h 3776328"/>
              <a:gd name="csX1" fmla="*/ 5155608 w 5155608"/>
              <a:gd name="csY1" fmla="*/ 33866 h 3776328"/>
              <a:gd name="csX2" fmla="*/ 5116258 w 5155608"/>
              <a:gd name="csY2" fmla="*/ 3776328 h 3776328"/>
              <a:gd name="csX3" fmla="*/ 33866 w 5155608"/>
              <a:gd name="csY3" fmla="*/ 3765039 h 3776328"/>
              <a:gd name="csX4" fmla="*/ 0 w 5155608"/>
              <a:gd name="csY4" fmla="*/ 0 h 3776328"/>
            </a:gdLst>
            <a:ahLst/>
            <a:cxnLst>
              <a:cxn ang="0">
                <a:pos x="csX0" y="csY0"/>
              </a:cxn>
              <a:cxn ang="0">
                <a:pos x="csX1" y="csY1"/>
              </a:cxn>
              <a:cxn ang="0">
                <a:pos x="csX2" y="csY2"/>
              </a:cxn>
              <a:cxn ang="0">
                <a:pos x="csX3" y="csY3"/>
              </a:cxn>
              <a:cxn ang="0">
                <a:pos x="csX4" y="csY4"/>
              </a:cxn>
            </a:cxnLst>
            <a:rect l="l" t="t" r="r" b="b"/>
            <a:pathLst>
              <a:path w="5155608" h="3776328">
                <a:moveTo>
                  <a:pt x="0" y="0"/>
                </a:moveTo>
                <a:lnTo>
                  <a:pt x="5155608" y="33866"/>
                </a:lnTo>
                <a:lnTo>
                  <a:pt x="5116258" y="3776328"/>
                </a:lnTo>
                <a:lnTo>
                  <a:pt x="33866" y="3765039"/>
                </a:lnTo>
                <a:lnTo>
                  <a:pt x="0" y="0"/>
                </a:lnTo>
                <a:close/>
              </a:path>
            </a:pathLst>
          </a:custGeom>
          <a:solidFill>
            <a:srgbClr val="DAE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Hanken Grotesk" pitchFamily="2" charset="77"/>
              <a:ea typeface="+mn-ea"/>
              <a:cs typeface="+mn-cs"/>
            </a:endParaRPr>
          </a:p>
        </p:txBody>
      </p:sp>
      <p:sp>
        <p:nvSpPr>
          <p:cNvPr id="10" name="Tekstvak 9">
            <a:extLst>
              <a:ext uri="{FF2B5EF4-FFF2-40B4-BE49-F238E27FC236}">
                <a16:creationId xmlns:a16="http://schemas.microsoft.com/office/drawing/2014/main" id="{569A6861-44E2-E549-7FBB-2ABA8E011DBE}"/>
              </a:ext>
            </a:extLst>
          </p:cNvPr>
          <p:cNvSpPr txBox="1"/>
          <p:nvPr/>
        </p:nvSpPr>
        <p:spPr>
          <a:xfrm>
            <a:off x="6257366" y="251469"/>
            <a:ext cx="3494906" cy="1135247"/>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mn-ea"/>
                <a:cs typeface="+mn-cs"/>
              </a:rPr>
              <a:t>Breng mogelijke knelpunten in kaart. Geef ze een score en bepaal vooraf welke maatregelen je neemt bij de grootste risico’s. Gebruik de tabel als een actielijst om bij te sturen en verrassingen tijdens het project te voorkomen.</a:t>
            </a:r>
            <a:endParaRPr kumimoji="0" lang="nl-NL" sz="2400" b="0" i="0" u="none" strike="noStrike" kern="1200" cap="none" spc="0" normalizeH="0" baseline="0" noProof="1">
              <a:ln>
                <a:noFill/>
              </a:ln>
              <a:solidFill>
                <a:prstClr val="black"/>
              </a:solidFill>
              <a:effectLst/>
              <a:uLnTx/>
              <a:uFillTx/>
              <a:latin typeface="Hanken Grotesk" pitchFamily="2" charset="77"/>
              <a:ea typeface="+mn-ea"/>
              <a:cs typeface="+mn-cs"/>
            </a:endParaRPr>
          </a:p>
        </p:txBody>
      </p:sp>
      <p:graphicFrame>
        <p:nvGraphicFramePr>
          <p:cNvPr id="175" name="Google Shape;175;p4"/>
          <p:cNvGraphicFramePr/>
          <p:nvPr/>
        </p:nvGraphicFramePr>
        <p:xfrm>
          <a:off x="760436" y="2283117"/>
          <a:ext cx="11185709" cy="3726467"/>
        </p:xfrm>
        <a:graphic>
          <a:graphicData uri="http://schemas.openxmlformats.org/drawingml/2006/table">
            <a:tbl>
              <a:tblPr firstRow="1" bandRow="1">
                <a:noFill/>
              </a:tblPr>
              <a:tblGrid>
                <a:gridCol w="3693761">
                  <a:extLst>
                    <a:ext uri="{9D8B030D-6E8A-4147-A177-3AD203B41FA5}">
                      <a16:colId xmlns:a16="http://schemas.microsoft.com/office/drawing/2014/main" val="20000"/>
                    </a:ext>
                  </a:extLst>
                </a:gridCol>
                <a:gridCol w="852909">
                  <a:extLst>
                    <a:ext uri="{9D8B030D-6E8A-4147-A177-3AD203B41FA5}">
                      <a16:colId xmlns:a16="http://schemas.microsoft.com/office/drawing/2014/main" val="20001"/>
                    </a:ext>
                  </a:extLst>
                </a:gridCol>
                <a:gridCol w="869576">
                  <a:extLst>
                    <a:ext uri="{9D8B030D-6E8A-4147-A177-3AD203B41FA5}">
                      <a16:colId xmlns:a16="http://schemas.microsoft.com/office/drawing/2014/main" val="20002"/>
                    </a:ext>
                  </a:extLst>
                </a:gridCol>
                <a:gridCol w="1443318">
                  <a:extLst>
                    <a:ext uri="{9D8B030D-6E8A-4147-A177-3AD203B41FA5}">
                      <a16:colId xmlns:a16="http://schemas.microsoft.com/office/drawing/2014/main" val="20003"/>
                    </a:ext>
                  </a:extLst>
                </a:gridCol>
                <a:gridCol w="4326145">
                  <a:extLst>
                    <a:ext uri="{9D8B030D-6E8A-4147-A177-3AD203B41FA5}">
                      <a16:colId xmlns:a16="http://schemas.microsoft.com/office/drawing/2014/main" val="20004"/>
                    </a:ext>
                  </a:extLst>
                </a:gridCol>
              </a:tblGrid>
              <a:tr h="762011">
                <a:tc>
                  <a:txBody>
                    <a:bodyPr/>
                    <a:lstStyle/>
                    <a:p>
                      <a:pPr marL="0" marR="0" lvl="0" indent="0" algn="ctr" rtl="0">
                        <a:lnSpc>
                          <a:spcPct val="100000"/>
                        </a:lnSpc>
                        <a:spcBef>
                          <a:spcPts val="0"/>
                        </a:spcBef>
                        <a:spcAft>
                          <a:spcPts val="0"/>
                        </a:spcAft>
                        <a:buClr>
                          <a:srgbClr val="000000"/>
                        </a:buClr>
                        <a:buSzPts val="1800"/>
                        <a:buFont typeface="Arial"/>
                        <a:buNone/>
                      </a:pPr>
                      <a:r>
                        <a:rPr lang="nl-NL" sz="1400" b="1" u="none" strike="noStrike" cap="none" noProof="1">
                          <a:solidFill>
                            <a:schemeClr val="bg1"/>
                          </a:solidFill>
                          <a:latin typeface="Montserrat" pitchFamily="2" charset="77"/>
                        </a:rPr>
                        <a:t>Risico</a:t>
                      </a: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nl-NL" sz="1400" b="1" u="none" strike="noStrike" cap="none" noProof="1">
                          <a:solidFill>
                            <a:schemeClr val="bg1"/>
                          </a:solidFill>
                          <a:latin typeface="Montserrat" pitchFamily="2" charset="77"/>
                        </a:rPr>
                        <a:t>Kans</a:t>
                      </a:r>
                    </a:p>
                    <a:p>
                      <a:pPr marL="0" marR="0" lvl="0" indent="0" algn="ctr" rtl="0">
                        <a:lnSpc>
                          <a:spcPct val="100000"/>
                        </a:lnSpc>
                        <a:spcBef>
                          <a:spcPts val="0"/>
                        </a:spcBef>
                        <a:spcAft>
                          <a:spcPts val="0"/>
                        </a:spcAft>
                        <a:buClr>
                          <a:srgbClr val="000000"/>
                        </a:buClr>
                        <a:buSzPts val="1400"/>
                        <a:buFont typeface="Arial"/>
                        <a:buNone/>
                      </a:pPr>
                      <a:r>
                        <a:rPr lang="nl-NL" sz="1100" b="0" u="none" strike="noStrike" cap="none" noProof="1">
                          <a:solidFill>
                            <a:schemeClr val="bg1"/>
                          </a:solidFill>
                          <a:latin typeface="Hanken Grotesk" pitchFamily="2" charset="77"/>
                        </a:rPr>
                        <a:t>1 = laag</a:t>
                      </a:r>
                    </a:p>
                    <a:p>
                      <a:pPr marL="0" marR="0" lvl="0" indent="0" algn="ctr" rtl="0">
                        <a:lnSpc>
                          <a:spcPct val="100000"/>
                        </a:lnSpc>
                        <a:spcBef>
                          <a:spcPts val="0"/>
                        </a:spcBef>
                        <a:spcAft>
                          <a:spcPts val="0"/>
                        </a:spcAft>
                        <a:buClr>
                          <a:srgbClr val="000000"/>
                        </a:buClr>
                        <a:buSzPts val="1400"/>
                        <a:buFont typeface="Arial"/>
                        <a:buNone/>
                      </a:pPr>
                      <a:r>
                        <a:rPr lang="nl-NL" sz="1100" b="0" u="none" strike="noStrike" cap="none" noProof="1">
                          <a:solidFill>
                            <a:schemeClr val="bg1"/>
                          </a:solidFill>
                          <a:latin typeface="Hanken Grotesk" pitchFamily="2" charset="77"/>
                        </a:rPr>
                        <a:t>5 = hoog</a:t>
                      </a: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nl-NL" sz="1400" b="1" u="none" strike="noStrike" cap="none" noProof="1">
                          <a:solidFill>
                            <a:schemeClr val="bg1"/>
                          </a:solidFill>
                          <a:latin typeface="Montserrat" pitchFamily="2" charset="77"/>
                        </a:rPr>
                        <a:t>Impact</a:t>
                      </a:r>
                    </a:p>
                    <a:p>
                      <a:pPr marL="0" marR="0" lvl="0" indent="0" algn="ctr" rtl="0">
                        <a:lnSpc>
                          <a:spcPct val="100000"/>
                        </a:lnSpc>
                        <a:spcBef>
                          <a:spcPts val="0"/>
                        </a:spcBef>
                        <a:spcAft>
                          <a:spcPts val="0"/>
                        </a:spcAft>
                        <a:buClr>
                          <a:srgbClr val="000000"/>
                        </a:buClr>
                        <a:buSzPts val="1400"/>
                        <a:buFont typeface="Arial"/>
                        <a:buNone/>
                      </a:pPr>
                      <a:r>
                        <a:rPr lang="nl-NL" sz="1100" b="0" u="none" strike="noStrike" cap="none" noProof="1">
                          <a:solidFill>
                            <a:schemeClr val="bg1"/>
                          </a:solidFill>
                          <a:latin typeface="Hanken Grotesk" pitchFamily="2" charset="77"/>
                        </a:rPr>
                        <a:t>1 = laag</a:t>
                      </a:r>
                    </a:p>
                    <a:p>
                      <a:pPr marL="0" marR="0" lvl="0" indent="0" algn="ctr" rtl="0">
                        <a:lnSpc>
                          <a:spcPct val="100000"/>
                        </a:lnSpc>
                        <a:spcBef>
                          <a:spcPts val="0"/>
                        </a:spcBef>
                        <a:spcAft>
                          <a:spcPts val="0"/>
                        </a:spcAft>
                        <a:buClr>
                          <a:srgbClr val="000000"/>
                        </a:buClr>
                        <a:buSzPts val="1400"/>
                        <a:buFont typeface="Arial"/>
                        <a:buNone/>
                      </a:pPr>
                      <a:r>
                        <a:rPr lang="nl-NL" sz="1100" b="0" u="none" strike="noStrike" cap="none" noProof="1">
                          <a:solidFill>
                            <a:schemeClr val="bg1"/>
                          </a:solidFill>
                          <a:latin typeface="Hanken Grotesk" pitchFamily="2" charset="77"/>
                        </a:rPr>
                        <a:t>5 = hoog</a:t>
                      </a: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nl-NL" sz="1400" b="1" u="none" strike="noStrike" cap="none" noProof="1">
                          <a:solidFill>
                            <a:schemeClr val="bg1"/>
                          </a:solidFill>
                          <a:latin typeface="Montserrat" pitchFamily="2" charset="77"/>
                        </a:rPr>
                        <a:t>Kans x impact</a:t>
                      </a:r>
                    </a:p>
                    <a:p>
                      <a:pPr marL="0" marR="0" lvl="0" indent="0" algn="ctr" rtl="0">
                        <a:lnSpc>
                          <a:spcPct val="100000"/>
                        </a:lnSpc>
                        <a:spcBef>
                          <a:spcPts val="0"/>
                        </a:spcBef>
                        <a:spcAft>
                          <a:spcPts val="0"/>
                        </a:spcAft>
                        <a:buClr>
                          <a:srgbClr val="000000"/>
                        </a:buClr>
                        <a:buSzPts val="1400"/>
                        <a:buFont typeface="Arial"/>
                        <a:buNone/>
                      </a:pPr>
                      <a:r>
                        <a:rPr lang="nl-NL" sz="1100" b="0" u="none" strike="noStrike" cap="none" noProof="1">
                          <a:solidFill>
                            <a:schemeClr val="bg1"/>
                          </a:solidFill>
                          <a:latin typeface="Hanken Grotesk" pitchFamily="2" charset="77"/>
                        </a:rPr>
                        <a:t>Hoge score,</a:t>
                      </a:r>
                      <a:br>
                        <a:rPr lang="nl-NL" sz="1100" b="0" u="none" strike="noStrike" cap="none" noProof="1">
                          <a:solidFill>
                            <a:schemeClr val="bg1"/>
                          </a:solidFill>
                          <a:latin typeface="Hanken Grotesk" pitchFamily="2" charset="77"/>
                        </a:rPr>
                      </a:br>
                      <a:r>
                        <a:rPr lang="nl-NL" sz="1100" b="0" u="none" strike="noStrike" cap="none" noProof="1">
                          <a:solidFill>
                            <a:schemeClr val="bg1"/>
                          </a:solidFill>
                          <a:latin typeface="Hanken Grotesk" pitchFamily="2" charset="77"/>
                        </a:rPr>
                        <a:t>meer aandacht</a:t>
                      </a:r>
                      <a:endParaRPr lang="nl-NL" sz="1200" b="0" u="none" strike="noStrike" cap="none" noProof="1">
                        <a:solidFill>
                          <a:schemeClr val="bg1"/>
                        </a:solidFill>
                        <a:latin typeface="Hanken Grotesk" pitchFamily="2" charset="77"/>
                      </a:endParaRP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NL" sz="1400" b="1" u="none" strike="noStrike" cap="none" noProof="1">
                          <a:solidFill>
                            <a:schemeClr val="bg1"/>
                          </a:solidFill>
                          <a:latin typeface="Montserrat" pitchFamily="2" charset="77"/>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Maatregelen</a:t>
                      </a:r>
                      <a:endParaRPr lang="nl-NL" sz="1400" b="1" u="none" strike="noStrike" cap="none" noProof="1">
                        <a:solidFill>
                          <a:schemeClr val="bg1"/>
                        </a:solidFill>
                        <a:latin typeface="Montserrat" pitchFamily="2" charset="77"/>
                      </a:endParaRP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extLst>
                  <a:ext uri="{0D108BD9-81ED-4DB2-BD59-A6C34878D82A}">
                    <a16:rowId xmlns:a16="http://schemas.microsoft.com/office/drawing/2014/main" val="10000"/>
                  </a:ext>
                </a:extLst>
              </a:tr>
              <a:tr h="340025">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Risico 1</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100" noProof="1">
                          <a:latin typeface="Hanken Grotesk" pitchFamily="2" charset="77"/>
                        </a:rPr>
                        <a:t>3</a:t>
                      </a:r>
                      <a:endParaRPr lang="nl-NL" sz="1100" u="none" strike="noStrike" cap="none"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100" noProof="1">
                          <a:latin typeface="Hanken Grotesk" pitchFamily="2" charset="77"/>
                        </a:rPr>
                        <a:t>5</a:t>
                      </a:r>
                      <a:endParaRPr lang="nl-NL" sz="1100" u="none" strike="noStrike" cap="none"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100" noProof="1">
                          <a:latin typeface="Hanken Grotesk" pitchFamily="2" charset="77"/>
                        </a:rPr>
                        <a:t>15</a:t>
                      </a:r>
                      <a:endParaRPr lang="nl-NL" sz="1100" u="none" strike="noStrike" cap="none"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Maatregel om risico 1 te voorkomen.</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43567">
                <a:tc>
                  <a:txBody>
                    <a:bodyPr/>
                    <a:lstStyle/>
                    <a:p>
                      <a:pPr marL="0" marR="0" lvl="0" indent="0" algn="l" rtl="0">
                        <a:lnSpc>
                          <a:spcPct val="114000"/>
                        </a:lnSpc>
                        <a:spcBef>
                          <a:spcPts val="0"/>
                        </a:spcBef>
                        <a:spcAft>
                          <a:spcPts val="0"/>
                        </a:spcAft>
                        <a:buClr>
                          <a:srgbClr val="000000"/>
                        </a:buClr>
                        <a:buSzPts val="1400"/>
                        <a:buFont typeface="Arial"/>
                        <a:buNone/>
                      </a:pPr>
                      <a:r>
                        <a:rPr lang="nl-NL" sz="1100" noProof="1">
                          <a:latin typeface="Hanken Grotesk" pitchFamily="2" charset="77"/>
                        </a:rPr>
                        <a:t>Risico 2</a:t>
                      </a:r>
                      <a:endParaRPr lang="nl-NL" sz="1100" b="0" i="0" noProof="1">
                        <a:latin typeface="Hanken Grotesk" pitchFamily="2" charset="77"/>
                        <a:cs typeface="Arial"/>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100" noProof="1">
                          <a:latin typeface="Hanken Grotesk" pitchFamily="2" charset="77"/>
                        </a:rPr>
                        <a:t>5</a:t>
                      </a:r>
                      <a:endParaRPr lang="nl-NL" sz="1100" u="none" strike="noStrike" cap="none"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100" noProof="1">
                          <a:latin typeface="Hanken Grotesk" pitchFamily="2" charset="77"/>
                        </a:rPr>
                        <a:t>4</a:t>
                      </a:r>
                      <a:endParaRPr lang="nl-NL" sz="1100" u="none" strike="noStrike" cap="none"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100" noProof="1">
                          <a:latin typeface="Hanken Grotesk" pitchFamily="2" charset="77"/>
                        </a:rPr>
                        <a:t>20</a:t>
                      </a:r>
                      <a:endParaRPr lang="nl-NL" sz="1100" u="none" strike="noStrike" cap="none"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lvl="0" indent="0" algn="l">
                        <a:lnSpc>
                          <a:spcPct val="114000"/>
                        </a:lnSpc>
                        <a:spcBef>
                          <a:spcPts val="0"/>
                        </a:spcBef>
                        <a:spcAft>
                          <a:spcPts val="0"/>
                        </a:spcAft>
                        <a:buNone/>
                      </a:pPr>
                      <a:r>
                        <a:rPr lang="nl-NL" sz="1100" b="0" i="0" u="none" strike="noStrike" noProof="1">
                          <a:solidFill>
                            <a:srgbClr val="000000"/>
                          </a:solidFill>
                          <a:latin typeface="Hanken Grotesk" pitchFamily="2" charset="77"/>
                          <a:ea typeface="Arial"/>
                          <a:cs typeface="Arial"/>
                        </a:rPr>
                        <a:t>Maatregel om risico 2 </a:t>
                      </a:r>
                      <a:r>
                        <a:rPr lang="nl-NL" sz="1100" b="0" i="0" u="none" strike="noStrike" noProof="1">
                          <a:solidFill>
                            <a:srgbClr val="000000"/>
                          </a:solidFill>
                          <a:latin typeface="Hanken Grotesk" pitchFamily="2" charset="77"/>
                          <a:ea typeface="Arial"/>
                          <a:cs typeface="Arial"/>
                          <a:sym typeface="Arial"/>
                        </a:rPr>
                        <a:t>te </a:t>
                      </a:r>
                      <a:r>
                        <a:rPr lang="nl-NL" sz="1100" b="0" i="0" u="none" strike="noStrike" noProof="1">
                          <a:solidFill>
                            <a:srgbClr val="000000"/>
                          </a:solidFill>
                          <a:latin typeface="Hanken Grotesk" pitchFamily="2" charset="77"/>
                          <a:ea typeface="Arial"/>
                          <a:cs typeface="Arial"/>
                        </a:rPr>
                        <a:t>voorkomen.</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2775">
                <a:tc>
                  <a:txBody>
                    <a:bodyPr/>
                    <a:lstStyle/>
                    <a:p>
                      <a:pPr marL="0" marR="0" lvl="0" indent="0" algn="l" rtl="0">
                        <a:lnSpc>
                          <a:spcPct val="114000"/>
                        </a:lnSpc>
                        <a:spcBef>
                          <a:spcPts val="0"/>
                        </a:spcBef>
                        <a:spcAft>
                          <a:spcPts val="0"/>
                        </a:spcAft>
                        <a:buClr>
                          <a:srgbClr val="000000"/>
                        </a:buClr>
                        <a:buSzPts val="1400"/>
                        <a:buFont typeface="Arial"/>
                        <a:buNone/>
                      </a:pPr>
                      <a:r>
                        <a:rPr lang="nl-NL" sz="1100" u="none" strike="noStrike" cap="none" noProof="1">
                          <a:latin typeface="Hanken Grotesk" pitchFamily="2" charset="77"/>
                        </a:rPr>
                        <a:t>...</a:t>
                      </a: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12775">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12775">
                <a:tc>
                  <a:txBody>
                    <a:bodyPr/>
                    <a:lstStyle/>
                    <a:p>
                      <a:pPr marL="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49" marR="91449" marT="45725" marB="45725" anchor="ctr">
                    <a:lnL w="12700">
                      <a:solidFill>
                        <a:srgbClr val="F2E8F1"/>
                      </a:solidFill>
                    </a:lnL>
                    <a:lnR w="12700">
                      <a:solidFill>
                        <a:srgbClr val="F2E8F1"/>
                      </a:solidFill>
                    </a:lnR>
                    <a:lnT w="12700" cap="flat" cmpd="sng" algn="ctr">
                      <a:solidFill>
                        <a:srgbClr val="F2E8F1"/>
                      </a:solidFill>
                      <a:prstDash val="solid"/>
                      <a:round/>
                      <a:headEnd type="none" w="sm" len="sm"/>
                      <a:tailEnd type="none" w="sm" len="sm"/>
                    </a:lnT>
                    <a:lnB w="12700">
                      <a:solidFill>
                        <a:srgbClr val="F2E8F1"/>
                      </a:solidFill>
                    </a:lnB>
                    <a:solidFill>
                      <a:schemeClr val="lt1"/>
                    </a:solidFill>
                  </a:tcPr>
                </a:tc>
                <a:tc>
                  <a:txBody>
                    <a:bodyPr/>
                    <a:lstStyle/>
                    <a:p>
                      <a:pPr marL="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49" marR="91449" marT="45725" marB="45725" anchor="ctr">
                    <a:lnL w="12700">
                      <a:solidFill>
                        <a:srgbClr val="F2E8F1"/>
                      </a:solidFill>
                    </a:lnL>
                    <a:lnR w="12700">
                      <a:solidFill>
                        <a:srgbClr val="F2E8F1"/>
                      </a:solidFill>
                    </a:lnR>
                    <a:lnT w="12700" cap="flat" cmpd="sng" algn="ctr">
                      <a:solidFill>
                        <a:srgbClr val="F2E8F1"/>
                      </a:solidFill>
                      <a:prstDash val="solid"/>
                      <a:round/>
                      <a:headEnd type="none" w="sm" len="sm"/>
                      <a:tailEnd type="none" w="sm" len="sm"/>
                    </a:lnT>
                    <a:lnB w="12700">
                      <a:solidFill>
                        <a:srgbClr val="F2E8F1"/>
                      </a:solidFill>
                    </a:lnB>
                    <a:solidFill>
                      <a:schemeClr val="lt1"/>
                    </a:solidFill>
                  </a:tcPr>
                </a:tc>
                <a:tc>
                  <a:txBody>
                    <a:bodyPr/>
                    <a:lstStyle/>
                    <a:p>
                      <a:pPr marL="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49" marR="91449" marT="45725" marB="45725" anchor="ctr">
                    <a:lnL w="12700">
                      <a:solidFill>
                        <a:srgbClr val="F2E8F1"/>
                      </a:solidFill>
                    </a:lnL>
                    <a:lnR w="12700">
                      <a:solidFill>
                        <a:srgbClr val="F2E8F1"/>
                      </a:solidFill>
                    </a:lnR>
                    <a:lnT w="12700" cap="flat" cmpd="sng" algn="ctr">
                      <a:solidFill>
                        <a:srgbClr val="F2E8F1"/>
                      </a:solidFill>
                      <a:prstDash val="solid"/>
                      <a:round/>
                      <a:headEnd type="none" w="sm" len="sm"/>
                      <a:tailEnd type="none" w="sm" len="sm"/>
                    </a:lnT>
                    <a:lnB w="12700">
                      <a:solidFill>
                        <a:srgbClr val="F2E8F1"/>
                      </a:solidFill>
                    </a:lnB>
                    <a:solidFill>
                      <a:schemeClr val="lt1"/>
                    </a:solidFill>
                  </a:tcPr>
                </a:tc>
                <a:tc>
                  <a:txBody>
                    <a:bodyPr/>
                    <a:lstStyle/>
                    <a:p>
                      <a:pPr marL="0" lvl="0" indent="0" algn="ctr">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49" marR="91449" marT="45725" marB="45725" anchor="ctr">
                    <a:lnL w="12700">
                      <a:solidFill>
                        <a:srgbClr val="F2E8F1"/>
                      </a:solidFill>
                    </a:lnL>
                    <a:lnR w="12700">
                      <a:solidFill>
                        <a:srgbClr val="F2E8F1"/>
                      </a:solidFill>
                    </a:lnR>
                    <a:lnT w="12700" cap="flat" cmpd="sng" algn="ctr">
                      <a:solidFill>
                        <a:srgbClr val="F2E8F1"/>
                      </a:solidFill>
                      <a:prstDash val="solid"/>
                      <a:round/>
                      <a:headEnd type="none" w="sm" len="sm"/>
                      <a:tailEnd type="none" w="sm" len="sm"/>
                    </a:lnT>
                    <a:lnB w="12700">
                      <a:solidFill>
                        <a:srgbClr val="F2E8F1"/>
                      </a:solidFill>
                    </a:lnB>
                    <a:solidFill>
                      <a:schemeClr val="lt1"/>
                    </a:solidFill>
                  </a:tcPr>
                </a:tc>
                <a:tc>
                  <a:txBody>
                    <a:bodyPr/>
                    <a:lstStyle/>
                    <a:p>
                      <a:pPr marL="0" lvl="0" indent="0" algn="l">
                        <a:lnSpc>
                          <a:spcPct val="114000"/>
                        </a:lnSpc>
                        <a:spcBef>
                          <a:spcPts val="0"/>
                        </a:spcBef>
                        <a:spcAft>
                          <a:spcPts val="0"/>
                        </a:spcAft>
                        <a:buNone/>
                      </a:pPr>
                      <a:r>
                        <a:rPr lang="nl-NL" sz="1100" b="0" i="0" u="none" strike="noStrike" cap="none" noProof="1">
                          <a:solidFill>
                            <a:srgbClr val="000000"/>
                          </a:solidFill>
                          <a:latin typeface="Hanken Grotesk" pitchFamily="2" charset="77"/>
                          <a:cs typeface="Arial"/>
                        </a:rPr>
                        <a:t>...</a:t>
                      </a:r>
                      <a:endParaRPr lang="nl-NL" sz="1100" noProof="1">
                        <a:latin typeface="Hanken Grotesk" pitchFamily="2" charset="77"/>
                      </a:endParaRPr>
                    </a:p>
                  </a:txBody>
                  <a:tcPr marL="91449" marR="91449" marT="45725" marB="45725" anchor="ctr">
                    <a:lnL w="12700">
                      <a:solidFill>
                        <a:srgbClr val="F2E8F1"/>
                      </a:solidFill>
                    </a:lnL>
                    <a:lnR w="12700">
                      <a:solidFill>
                        <a:srgbClr val="F2E8F1"/>
                      </a:solidFill>
                    </a:lnR>
                    <a:lnT w="12700" cap="flat" cmpd="sng" algn="ctr">
                      <a:solidFill>
                        <a:srgbClr val="F2E8F1"/>
                      </a:solidFill>
                      <a:prstDash val="solid"/>
                      <a:round/>
                      <a:headEnd type="none" w="sm" len="sm"/>
                      <a:tailEnd type="none" w="sm" len="sm"/>
                    </a:lnT>
                    <a:lnB w="12700">
                      <a:solidFill>
                        <a:srgbClr val="F2E8F1"/>
                      </a:solidFill>
                    </a:lnB>
                    <a:solidFill>
                      <a:schemeClr val="lt1"/>
                    </a:solidFill>
                  </a:tcPr>
                </a:tc>
                <a:extLst>
                  <a:ext uri="{0D108BD9-81ED-4DB2-BD59-A6C34878D82A}">
                    <a16:rowId xmlns:a16="http://schemas.microsoft.com/office/drawing/2014/main" val="2589962054"/>
                  </a:ext>
                </a:extLst>
              </a:tr>
            </a:tbl>
          </a:graphicData>
        </a:graphic>
      </p:graphicFrame>
      <p:sp>
        <p:nvSpPr>
          <p:cNvPr id="11" name="Tekstvak 10">
            <a:extLst>
              <a:ext uri="{FF2B5EF4-FFF2-40B4-BE49-F238E27FC236}">
                <a16:creationId xmlns:a16="http://schemas.microsoft.com/office/drawing/2014/main" id="{28BA92C5-E4BC-AA2C-AA44-A6C6508F431D}"/>
              </a:ext>
            </a:extLst>
          </p:cNvPr>
          <p:cNvSpPr txBox="1"/>
          <p:nvPr/>
        </p:nvSpPr>
        <p:spPr>
          <a:xfrm>
            <a:off x="12626051" y="168798"/>
            <a:ext cx="6096000" cy="635853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609539" rtl="0" eaLnBrk="1" fontAlgn="auto" latinLnBrk="0" hangingPunct="1">
              <a:lnSpc>
                <a:spcPct val="114999"/>
              </a:lnSpc>
              <a:spcBef>
                <a:spcPts val="1600"/>
              </a:spcBef>
              <a:spcAft>
                <a:spcPts val="0"/>
              </a:spcAft>
              <a:buClrTx/>
              <a:buSzTx/>
              <a:buFontTx/>
              <a:buNone/>
              <a:tabLst/>
              <a:defRPr/>
            </a:pPr>
            <a:r>
              <a:rPr kumimoji="0" lang="nl-NL" sz="1600" b="1" i="0" u="none" strike="noStrike" kern="1200" cap="none" spc="0" normalizeH="0" baseline="0" noProof="1">
                <a:ln>
                  <a:noFill/>
                </a:ln>
                <a:solidFill>
                  <a:prstClr val="black"/>
                </a:solidFill>
                <a:effectLst/>
                <a:uLnTx/>
                <a:uFillTx/>
                <a:latin typeface="Montserrat" pitchFamily="2" charset="77"/>
                <a:ea typeface="Calibri"/>
                <a:cs typeface="Calibri"/>
              </a:rPr>
              <a:t>Hoe gebruik je dit template? Vul de tabel samen met je projectgroep in:</a:t>
            </a:r>
            <a:endParaRPr kumimoji="0" lang="nl-NL" sz="1600" b="1" i="0" u="none" strike="noStrike" kern="1200" cap="none" spc="0" normalizeH="0" baseline="0" noProof="1">
              <a:ln>
                <a:noFill/>
              </a:ln>
              <a:solidFill>
                <a:srgbClr val="444444"/>
              </a:solidFill>
              <a:effectLst/>
              <a:uLnTx/>
              <a:uFillTx/>
              <a:latin typeface="Montserrat" pitchFamily="2" charset="77"/>
              <a:ea typeface="Calibri"/>
              <a:cs typeface="Calibri"/>
            </a:endParaRPr>
          </a:p>
          <a:p>
            <a:pPr marL="609585" marR="0" lvl="0" indent="-397923" algn="l" defTabSz="609539" rtl="0" eaLnBrk="1" fontAlgn="auto" latinLnBrk="0" hangingPunct="1">
              <a:lnSpc>
                <a:spcPct val="114999"/>
              </a:lnSpc>
              <a:spcBef>
                <a:spcPts val="160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Bedenk de risico's: wat kan er misgaan? Schrijf elk scenario op.</a:t>
            </a:r>
            <a:endPar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endParaRPr>
          </a:p>
          <a:p>
            <a:pPr marL="609585" marR="0" lvl="0" indent="-397923"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Bepaal de kans en impact: geef elk risico een cijfer van 1 tot 5 voor de </a:t>
            </a:r>
            <a:r>
              <a:rPr kumimoji="0" lang="nl-NL" sz="1200" b="0" i="1" u="none" strike="noStrike" kern="1200" cap="none" spc="0" normalizeH="0" baseline="0" noProof="1">
                <a:ln>
                  <a:noFill/>
                </a:ln>
                <a:solidFill>
                  <a:prstClr val="black"/>
                </a:solidFill>
                <a:effectLst/>
                <a:uLnTx/>
                <a:uFillTx/>
                <a:latin typeface="Hanken Grotesk" pitchFamily="2" charset="77"/>
                <a:ea typeface="Calibri"/>
                <a:cs typeface="Calibri"/>
              </a:rPr>
              <a:t>kans </a:t>
            </a: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dat het gebeurt en voor hoe erg de gevolgen zijn (</a:t>
            </a:r>
            <a:r>
              <a:rPr kumimoji="0" lang="nl-NL" sz="1200" b="0" i="1" u="none" strike="noStrike" kern="1200" cap="none" spc="0" normalizeH="0" baseline="0" noProof="1">
                <a:ln>
                  <a:noFill/>
                </a:ln>
                <a:solidFill>
                  <a:prstClr val="black"/>
                </a:solidFill>
                <a:effectLst/>
                <a:uLnTx/>
                <a:uFillTx/>
                <a:latin typeface="Hanken Grotesk" pitchFamily="2" charset="77"/>
                <a:ea typeface="Calibri"/>
                <a:cs typeface="Calibri"/>
              </a:rPr>
              <a:t>impact</a:t>
            </a: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a:t>
            </a:r>
            <a:endPar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endParaRPr>
          </a:p>
          <a:p>
            <a:pPr marL="609585" marR="0" lvl="0" indent="-397923"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Bereken de prioriteit: vermenigvuldig kans en impact. Hoe hoger de uitkomst, hoe meer aandacht dit risico vraagt.</a:t>
            </a:r>
            <a:endPar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endParaRPr>
          </a:p>
          <a:p>
            <a:pPr marL="609585" marR="0" lvl="0" indent="-397923" algn="l" defTabSz="609539" rtl="0" eaLnBrk="1" fontAlgn="auto" latinLnBrk="0" hangingPunct="1">
              <a:lnSpc>
                <a:spcPct val="114999"/>
              </a:lnSpc>
              <a:spcBef>
                <a:spcPts val="0"/>
              </a:spcBef>
              <a:spcAft>
                <a:spcPts val="0"/>
              </a:spcAft>
              <a:buClrTx/>
              <a:buSzTx/>
              <a:buFontTx/>
              <a:buAutoNum type="arabicPeriod"/>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Bedenk een maatregel: hoe voorkom je dit scenario, of wat doe je als het tóch gebeurt. Schrijf dit op in de kolom 'maatregel'. </a:t>
            </a:r>
            <a:br>
              <a:rPr kumimoji="0" lang="nl-NL" sz="1600" b="1" i="0" u="none" strike="noStrike" kern="1200" cap="none" spc="0" normalizeH="0" baseline="0" noProof="1">
                <a:ln>
                  <a:noFill/>
                </a:ln>
                <a:solidFill>
                  <a:prstClr val="black"/>
                </a:solidFill>
                <a:effectLst/>
                <a:uLnTx/>
                <a:uFillTx/>
                <a:latin typeface="Hanken Grotesk" pitchFamily="2" charset="77"/>
                <a:ea typeface="Calibri"/>
                <a:cs typeface="Calibri"/>
              </a:rPr>
            </a:br>
            <a:endParaRPr kumimoji="0" lang="nl-NL" sz="1600" b="1" i="0" u="none" strike="noStrike" kern="1200" cap="none" spc="0" normalizeH="0" baseline="0" noProof="1">
              <a:ln>
                <a:noFill/>
              </a:ln>
              <a:solidFill>
                <a:prstClr val="black"/>
              </a:solidFill>
              <a:effectLst/>
              <a:uLnTx/>
              <a:uFillTx/>
              <a:latin typeface="Hanken Grotesk" pitchFamily="2" charset="77"/>
              <a:ea typeface="Calibri"/>
              <a:cs typeface="Calibri"/>
            </a:endParaRPr>
          </a:p>
          <a:p>
            <a:pPr marL="211661" marR="0" lvl="0" indent="0" algn="l" defTabSz="609539" rtl="0" eaLnBrk="1" fontAlgn="auto" latinLnBrk="0" hangingPunct="1">
              <a:lnSpc>
                <a:spcPct val="114999"/>
              </a:lnSpc>
              <a:spcBef>
                <a:spcPts val="0"/>
              </a:spcBef>
              <a:spcAft>
                <a:spcPts val="0"/>
              </a:spcAft>
              <a:buClrTx/>
              <a:buSzTx/>
              <a:buFontTx/>
              <a:buNone/>
              <a:tabLst/>
              <a:defRPr/>
            </a:pPr>
            <a:r>
              <a:rPr kumimoji="0" lang="nl-NL" sz="1067" b="0" i="0" u="none" strike="noStrike" kern="1200" cap="none" spc="0" normalizeH="0" baseline="0" noProof="1">
                <a:ln>
                  <a:noFill/>
                </a:ln>
                <a:solidFill>
                  <a:srgbClr val="444444"/>
                </a:solidFill>
                <a:effectLst/>
                <a:uLnTx/>
                <a:uFillTx/>
                <a:latin typeface="Hanken Grotesk" pitchFamily="2" charset="77"/>
                <a:ea typeface="Calibri"/>
                <a:cs typeface="Calibri"/>
              </a:rPr>
              <a:t> 		 Zie hiernaast een ingevuld voorbeeld ter inspiratie: </a:t>
            </a:r>
            <a:r>
              <a:rPr kumimoji="0" lang="nl-NL" sz="1067" b="0" i="0" u="none" strike="noStrike" kern="1200" cap="none" spc="0" normalizeH="0" baseline="0" noProof="1">
                <a:ln>
                  <a:noFill/>
                </a:ln>
                <a:solidFill>
                  <a:srgbClr val="444444"/>
                </a:solidFill>
                <a:effectLst/>
                <a:uLnTx/>
                <a:uFillTx/>
                <a:latin typeface="Hanken Grotesk" pitchFamily="2" charset="77"/>
                <a:ea typeface="Calibri"/>
                <a:cs typeface="Calibri"/>
                <a:sym typeface="Wingdings" pitchFamily="2" charset="2"/>
              </a:rPr>
              <a:t></a:t>
            </a:r>
            <a:br>
              <a:rPr kumimoji="0" lang="nl-NL" sz="1600" b="1" i="0" u="none" strike="noStrike" kern="1200" cap="none" spc="0" normalizeH="0" baseline="0" noProof="1">
                <a:ln>
                  <a:noFill/>
                </a:ln>
                <a:solidFill>
                  <a:prstClr val="black"/>
                </a:solidFill>
                <a:effectLst/>
                <a:uLnTx/>
                <a:uFillTx/>
                <a:latin typeface="Montserrat" pitchFamily="2" charset="77"/>
                <a:ea typeface="Calibri"/>
                <a:cs typeface="Calibri"/>
              </a:rPr>
            </a:br>
            <a:endParaRPr kumimoji="0" lang="nl-NL" sz="1600" b="1" i="0" u="none" strike="noStrike" kern="1200" cap="none" spc="0" normalizeH="0" baseline="0" noProof="1">
              <a:ln>
                <a:noFill/>
              </a:ln>
              <a:solidFill>
                <a:srgbClr val="444444"/>
              </a:solidFill>
              <a:effectLst/>
              <a:uLnTx/>
              <a:uFillTx/>
              <a:latin typeface="Montserrat" pitchFamily="2" charset="77"/>
              <a:ea typeface="Calibri"/>
              <a:cs typeface="Calibri"/>
            </a:endParaRPr>
          </a:p>
          <a:p>
            <a:pPr marL="0" marR="0" lvl="0" indent="0" algn="l" defTabSz="609539" rtl="0" eaLnBrk="1" fontAlgn="auto" latinLnBrk="0" hangingPunct="1">
              <a:lnSpc>
                <a:spcPct val="114999"/>
              </a:lnSpc>
              <a:spcBef>
                <a:spcPts val="1600"/>
              </a:spcBef>
              <a:spcAft>
                <a:spcPts val="0"/>
              </a:spcAft>
              <a:buClrTx/>
              <a:buSzTx/>
              <a:buFontTx/>
              <a:buNone/>
              <a:tabLst/>
              <a:defRPr/>
            </a:pPr>
            <a:r>
              <a:rPr kumimoji="0" lang="nl-NL" sz="1600" b="1" i="0" u="none" strike="noStrike" kern="1200" cap="none" spc="0" normalizeH="0" baseline="0" noProof="1">
                <a:ln>
                  <a:noFill/>
                </a:ln>
                <a:solidFill>
                  <a:prstClr val="black"/>
                </a:solidFill>
                <a:effectLst/>
                <a:uLnTx/>
                <a:uFillTx/>
                <a:latin typeface="Montserrat" pitchFamily="2" charset="77"/>
                <a:ea typeface="Calibri"/>
                <a:cs typeface="Calibri"/>
              </a:rPr>
              <a:t>Wat doe je met de resultaten? </a:t>
            </a:r>
            <a:br>
              <a:rPr kumimoji="0" lang="nl-NL" sz="1600" b="1" i="0" u="none" strike="noStrike" kern="1200" cap="none" spc="0" normalizeH="0" baseline="0" noProof="1">
                <a:ln>
                  <a:noFill/>
                </a:ln>
                <a:solidFill>
                  <a:prstClr val="black"/>
                </a:solidFill>
                <a:effectLst/>
                <a:uLnTx/>
                <a:uFillTx/>
                <a:latin typeface="Montserrat" pitchFamily="2" charset="77"/>
                <a:ea typeface="Calibri"/>
                <a:cs typeface="Calibri"/>
              </a:rPr>
            </a:b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De ingevulde tabel is jullie vroege waarschuwingssysteem. Geen document voor in de la, maar een actielijst:</a:t>
            </a:r>
            <a:endPar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endParaRPr>
          </a:p>
          <a:p>
            <a:pPr marL="609585" marR="0" lvl="0" indent="-397923" algn="l" defTabSz="609539" rtl="0" eaLnBrk="1" fontAlgn="auto" latinLnBrk="0" hangingPunct="1">
              <a:lnSpc>
                <a:spcPct val="114999"/>
              </a:lnSpc>
              <a:spcBef>
                <a:spcPts val="1600"/>
              </a:spcBef>
              <a:spcAft>
                <a:spcPts val="0"/>
              </a:spcAft>
              <a:buClrTx/>
              <a:buSzTx/>
              <a:buFont typeface="Arial,Sans-Serif"/>
              <a:buChar char="●"/>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Focus op de hoogste scores: de risico's met de hoogste score hebben de meeste aandacht nodig. Voer de bijbehorende maatregelen direct uit.</a:t>
            </a:r>
          </a:p>
          <a:p>
            <a:pPr marL="609585" lvl="0" indent="-397923" defTabSz="609539">
              <a:lnSpc>
                <a:spcPct val="114999"/>
              </a:lnSpc>
              <a:buFont typeface="Arial,Sans-Serif"/>
              <a:buChar char="●"/>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Wijs eigenaren aan: een maatregel werkt pas als iemand zich er verantwoordelijk voor voelt. </a:t>
            </a:r>
            <a:r>
              <a:rPr lang="nl-NL" sz="1200" noProof="1">
                <a:solidFill>
                  <a:prstClr val="black"/>
                </a:solidFill>
                <a:latin typeface="Hanken Grotesk" pitchFamily="2" charset="77"/>
                <a:ea typeface="Calibri"/>
                <a:cs typeface="Calibri"/>
              </a:rPr>
              <a:t>Spreek af wie bijhoudt of een risico zich voordoet en wie de maatregel uitvoert.</a:t>
            </a:r>
            <a:endPar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endParaRPr>
          </a:p>
          <a:p>
            <a:pPr marL="609585" marR="0" lvl="0" indent="-397923" algn="l" defTabSz="609539" rtl="0" eaLnBrk="1" fontAlgn="auto" latinLnBrk="0" hangingPunct="1">
              <a:lnSpc>
                <a:spcPct val="114999"/>
              </a:lnSpc>
              <a:spcBef>
                <a:spcPts val="0"/>
              </a:spcBef>
              <a:spcAft>
                <a:spcPts val="0"/>
              </a:spcAft>
              <a:buClrTx/>
              <a:buSzTx/>
              <a:buFont typeface="Arial,Sans-Serif"/>
              <a:buChar char="●"/>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Houd het levend: bespreek de risico's maandelijks kort in je projectgroep. Zijn er nieuwe risico's? Of is een risico verdwenen omdat jullie het goed hebben aangepakt?</a:t>
            </a:r>
            <a:endParaRPr kumimoji="0" lang="nl-NL" sz="1200" b="0" i="0" u="none" strike="noStrike" kern="1200" cap="none" spc="0" normalizeH="0" baseline="0" noProof="1">
              <a:ln>
                <a:noFill/>
              </a:ln>
              <a:solidFill>
                <a:srgbClr val="444444"/>
              </a:solidFill>
              <a:effectLst/>
              <a:uLnTx/>
              <a:uFillTx/>
              <a:latin typeface="Hanken Grotesk" pitchFamily="2" charset="77"/>
              <a:ea typeface="Calibri"/>
              <a:cs typeface="Calibri"/>
            </a:endParaRPr>
          </a:p>
          <a:p>
            <a:pPr marL="0" marR="0" lvl="0" indent="0" algn="l" defTabSz="609539" rtl="0" eaLnBrk="1" fontAlgn="auto" latinLnBrk="0" hangingPunct="1">
              <a:lnSpc>
                <a:spcPct val="114999"/>
              </a:lnSpc>
              <a:spcBef>
                <a:spcPts val="1600"/>
              </a:spcBef>
              <a:spcAft>
                <a:spcPts val="0"/>
              </a:spcAft>
              <a:buClrTx/>
              <a:buSzTx/>
              <a:buFontTx/>
              <a:buNone/>
              <a:tabLst/>
              <a:defRPr/>
            </a:pPr>
            <a:r>
              <a:rPr kumimoji="0" lang="nl-NL" sz="1200" b="0" i="0" u="none" strike="noStrike" kern="1200" cap="none" spc="0" normalizeH="0" baseline="0" noProof="1">
                <a:ln>
                  <a:noFill/>
                </a:ln>
                <a:solidFill>
                  <a:prstClr val="black"/>
                </a:solidFill>
                <a:effectLst/>
                <a:uLnTx/>
                <a:uFillTx/>
                <a:latin typeface="Hanken Grotesk" pitchFamily="2" charset="77"/>
                <a:ea typeface="Calibri"/>
                <a:cs typeface="Calibri"/>
              </a:rPr>
              <a:t>Door dit vooraf scherp te hebben, weet je precies wat je moet doen als het even tegenzit. </a:t>
            </a:r>
          </a:p>
        </p:txBody>
      </p:sp>
      <p:pic>
        <p:nvPicPr>
          <p:cNvPr id="6" name="Afbeelding 5">
            <a:extLst>
              <a:ext uri="{FF2B5EF4-FFF2-40B4-BE49-F238E27FC236}">
                <a16:creationId xmlns:a16="http://schemas.microsoft.com/office/drawing/2014/main" id="{DAED018F-1315-4A8A-A845-133AE1DA98FB}"/>
              </a:ext>
            </a:extLst>
          </p:cNvPr>
          <p:cNvPicPr>
            <a:picLocks noChangeAspect="1"/>
          </p:cNvPicPr>
          <p:nvPr/>
        </p:nvPicPr>
        <p:blipFill>
          <a:blip r:embed="rId3"/>
          <a:stretch>
            <a:fillRect/>
          </a:stretch>
        </p:blipFill>
        <p:spPr>
          <a:xfrm>
            <a:off x="425371" y="338051"/>
            <a:ext cx="1290083" cy="330955"/>
          </a:xfrm>
          <a:prstGeom prst="rect">
            <a:avLst/>
          </a:prstGeom>
        </p:spPr>
      </p:pic>
      <p:sp>
        <p:nvSpPr>
          <p:cNvPr id="7" name="Google Shape;60;p14">
            <a:extLst>
              <a:ext uri="{FF2B5EF4-FFF2-40B4-BE49-F238E27FC236}">
                <a16:creationId xmlns:a16="http://schemas.microsoft.com/office/drawing/2014/main" id="{D0049CF5-57CE-FA2C-A769-39071EBBB374}"/>
              </a:ext>
            </a:extLst>
          </p:cNvPr>
          <p:cNvSpPr txBox="1">
            <a:spLocks/>
          </p:cNvSpPr>
          <p:nvPr/>
        </p:nvSpPr>
        <p:spPr>
          <a:xfrm>
            <a:off x="415599" y="971413"/>
            <a:ext cx="7928301"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2400" b="1" i="0" u="none" strike="noStrike" kern="1200" cap="none" spc="0" normalizeH="0" baseline="0" noProof="0" dirty="0">
                <a:ln>
                  <a:noFill/>
                </a:ln>
                <a:solidFill>
                  <a:prstClr val="black"/>
                </a:solidFill>
                <a:effectLst/>
                <a:uLnTx/>
                <a:uFillTx/>
                <a:latin typeface="Montserrat" pitchFamily="2" charset="77"/>
                <a:cs typeface="Arial"/>
                <a:sym typeface="Arial"/>
              </a:rPr>
              <a:t>3. Wat kan er misgaan?</a:t>
            </a:r>
          </a:p>
          <a:p>
            <a:pPr marL="0" marR="0" lvl="0" indent="0" algn="l" defTabSz="609539" rtl="0" eaLnBrk="1" fontAlgn="auto" latinLnBrk="0" hangingPunct="1">
              <a:lnSpc>
                <a:spcPct val="100000"/>
              </a:lnSpc>
              <a:spcBef>
                <a:spcPts val="0"/>
              </a:spcBef>
              <a:spcAft>
                <a:spcPts val="0"/>
              </a:spcAft>
              <a:buClr>
                <a:prstClr val="black"/>
              </a:buClr>
              <a:buSzPts val="2800"/>
              <a:buFont typeface="Arial"/>
              <a:buNone/>
              <a:tabLst/>
              <a:defRPr/>
            </a:pPr>
            <a:r>
              <a:rPr kumimoji="0" lang="nl-NL" sz="4400" b="1" i="0" u="none" strike="noStrike" kern="1200" cap="none" spc="0" normalizeH="0" baseline="0" noProof="0" dirty="0">
                <a:ln>
                  <a:noFill/>
                </a:ln>
                <a:solidFill>
                  <a:prstClr val="black"/>
                </a:solidFill>
                <a:effectLst/>
                <a:uLnTx/>
                <a:uFillTx/>
                <a:latin typeface="Montserrat" pitchFamily="2" charset="77"/>
                <a:cs typeface="Arial"/>
                <a:sym typeface="Arial"/>
              </a:rPr>
              <a:t>Risico’s en maatregelen</a:t>
            </a:r>
          </a:p>
        </p:txBody>
      </p:sp>
      <p:graphicFrame>
        <p:nvGraphicFramePr>
          <p:cNvPr id="8" name="Google Shape;175;p4">
            <a:extLst>
              <a:ext uri="{FF2B5EF4-FFF2-40B4-BE49-F238E27FC236}">
                <a16:creationId xmlns:a16="http://schemas.microsoft.com/office/drawing/2014/main" id="{25BA9957-2E33-86D1-75E9-0A5A757A5F12}"/>
              </a:ext>
            </a:extLst>
          </p:cNvPr>
          <p:cNvGraphicFramePr/>
          <p:nvPr/>
        </p:nvGraphicFramePr>
        <p:xfrm>
          <a:off x="19405381" y="2283117"/>
          <a:ext cx="11185709" cy="4403393"/>
        </p:xfrm>
        <a:graphic>
          <a:graphicData uri="http://schemas.openxmlformats.org/drawingml/2006/table">
            <a:tbl>
              <a:tblPr firstRow="1" bandRow="1">
                <a:noFill/>
              </a:tblPr>
              <a:tblGrid>
                <a:gridCol w="3693761">
                  <a:extLst>
                    <a:ext uri="{9D8B030D-6E8A-4147-A177-3AD203B41FA5}">
                      <a16:colId xmlns:a16="http://schemas.microsoft.com/office/drawing/2014/main" val="20000"/>
                    </a:ext>
                  </a:extLst>
                </a:gridCol>
                <a:gridCol w="827658">
                  <a:extLst>
                    <a:ext uri="{9D8B030D-6E8A-4147-A177-3AD203B41FA5}">
                      <a16:colId xmlns:a16="http://schemas.microsoft.com/office/drawing/2014/main" val="20001"/>
                    </a:ext>
                  </a:extLst>
                </a:gridCol>
                <a:gridCol w="1021976">
                  <a:extLst>
                    <a:ext uri="{9D8B030D-6E8A-4147-A177-3AD203B41FA5}">
                      <a16:colId xmlns:a16="http://schemas.microsoft.com/office/drawing/2014/main" val="20002"/>
                    </a:ext>
                  </a:extLst>
                </a:gridCol>
                <a:gridCol w="1182458">
                  <a:extLst>
                    <a:ext uri="{9D8B030D-6E8A-4147-A177-3AD203B41FA5}">
                      <a16:colId xmlns:a16="http://schemas.microsoft.com/office/drawing/2014/main" val="20003"/>
                    </a:ext>
                  </a:extLst>
                </a:gridCol>
                <a:gridCol w="4459856">
                  <a:extLst>
                    <a:ext uri="{9D8B030D-6E8A-4147-A177-3AD203B41FA5}">
                      <a16:colId xmlns:a16="http://schemas.microsoft.com/office/drawing/2014/main" val="20004"/>
                    </a:ext>
                  </a:extLst>
                </a:gridCol>
              </a:tblGrid>
              <a:tr h="762011">
                <a:tc>
                  <a:txBody>
                    <a:bodyPr/>
                    <a:lstStyle/>
                    <a:p>
                      <a:pPr marL="0" marR="0" lvl="0" indent="0" algn="ctr" rtl="0">
                        <a:lnSpc>
                          <a:spcPct val="100000"/>
                        </a:lnSpc>
                        <a:spcBef>
                          <a:spcPts val="0"/>
                        </a:spcBef>
                        <a:spcAft>
                          <a:spcPts val="0"/>
                        </a:spcAft>
                        <a:buClr>
                          <a:srgbClr val="000000"/>
                        </a:buClr>
                        <a:buSzPts val="1800"/>
                        <a:buFont typeface="Arial"/>
                        <a:buNone/>
                      </a:pPr>
                      <a:r>
                        <a:rPr lang="nl-NL" sz="1400" b="1" u="none" strike="noStrike" cap="none" noProof="1">
                          <a:solidFill>
                            <a:schemeClr val="bg1"/>
                          </a:solidFill>
                          <a:latin typeface="Montserrat" pitchFamily="2" charset="77"/>
                        </a:rPr>
                        <a:t>Risico</a:t>
                      </a: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nl-NL" sz="1400" b="1" u="none" strike="noStrike" cap="none" noProof="1">
                          <a:solidFill>
                            <a:schemeClr val="bg1"/>
                          </a:solidFill>
                          <a:latin typeface="Montserrat" pitchFamily="2" charset="77"/>
                        </a:rPr>
                        <a:t>Kans</a:t>
                      </a:r>
                    </a:p>
                    <a:p>
                      <a:pPr marL="0" marR="0" lvl="0" indent="0" algn="ctr" rtl="0">
                        <a:lnSpc>
                          <a:spcPct val="100000"/>
                        </a:lnSpc>
                        <a:spcBef>
                          <a:spcPts val="0"/>
                        </a:spcBef>
                        <a:spcAft>
                          <a:spcPts val="0"/>
                        </a:spcAft>
                        <a:buClr>
                          <a:srgbClr val="000000"/>
                        </a:buClr>
                        <a:buSzPts val="1400"/>
                        <a:buFont typeface="Arial"/>
                        <a:buNone/>
                      </a:pPr>
                      <a:r>
                        <a:rPr lang="nl-NL" sz="1100" b="0" u="none" strike="noStrike" cap="none" noProof="1">
                          <a:solidFill>
                            <a:schemeClr val="bg1"/>
                          </a:solidFill>
                          <a:latin typeface="Hanken Grotesk" pitchFamily="2" charset="77"/>
                        </a:rPr>
                        <a:t>1 = laag</a:t>
                      </a:r>
                    </a:p>
                    <a:p>
                      <a:pPr marL="0" marR="0" lvl="0" indent="0" algn="ctr" rtl="0">
                        <a:lnSpc>
                          <a:spcPct val="100000"/>
                        </a:lnSpc>
                        <a:spcBef>
                          <a:spcPts val="0"/>
                        </a:spcBef>
                        <a:spcAft>
                          <a:spcPts val="0"/>
                        </a:spcAft>
                        <a:buClr>
                          <a:srgbClr val="000000"/>
                        </a:buClr>
                        <a:buSzPts val="1400"/>
                        <a:buFont typeface="Arial"/>
                        <a:buNone/>
                      </a:pPr>
                      <a:r>
                        <a:rPr lang="nl-NL" sz="1100" b="0" u="none" strike="noStrike" cap="none" noProof="1">
                          <a:solidFill>
                            <a:schemeClr val="bg1"/>
                          </a:solidFill>
                          <a:latin typeface="Hanken Grotesk" pitchFamily="2" charset="77"/>
                        </a:rPr>
                        <a:t>5 = hoog</a:t>
                      </a: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nl-NL" sz="1400" b="1" u="none" strike="noStrike" cap="none" noProof="1">
                          <a:solidFill>
                            <a:schemeClr val="bg1"/>
                          </a:solidFill>
                          <a:latin typeface="Montserrat" pitchFamily="2" charset="77"/>
                        </a:rPr>
                        <a:t>Impact</a:t>
                      </a:r>
                    </a:p>
                    <a:p>
                      <a:pPr marL="0" marR="0" lvl="0" indent="0" algn="ctr" rtl="0">
                        <a:lnSpc>
                          <a:spcPct val="100000"/>
                        </a:lnSpc>
                        <a:spcBef>
                          <a:spcPts val="0"/>
                        </a:spcBef>
                        <a:spcAft>
                          <a:spcPts val="0"/>
                        </a:spcAft>
                        <a:buClr>
                          <a:srgbClr val="000000"/>
                        </a:buClr>
                        <a:buSzPts val="1400"/>
                        <a:buFont typeface="Arial"/>
                        <a:buNone/>
                      </a:pPr>
                      <a:r>
                        <a:rPr lang="nl-NL" sz="1100" b="0" u="none" strike="noStrike" cap="none" noProof="1">
                          <a:solidFill>
                            <a:schemeClr val="bg1"/>
                          </a:solidFill>
                          <a:latin typeface="Hanken Grotesk" pitchFamily="2" charset="77"/>
                        </a:rPr>
                        <a:t>1 = laag</a:t>
                      </a:r>
                    </a:p>
                    <a:p>
                      <a:pPr marL="0" marR="0" lvl="0" indent="0" algn="ctr" rtl="0">
                        <a:lnSpc>
                          <a:spcPct val="100000"/>
                        </a:lnSpc>
                        <a:spcBef>
                          <a:spcPts val="0"/>
                        </a:spcBef>
                        <a:spcAft>
                          <a:spcPts val="0"/>
                        </a:spcAft>
                        <a:buClr>
                          <a:srgbClr val="000000"/>
                        </a:buClr>
                        <a:buSzPts val="1400"/>
                        <a:buFont typeface="Arial"/>
                        <a:buNone/>
                      </a:pPr>
                      <a:r>
                        <a:rPr lang="nl-NL" sz="1100" b="0" u="none" strike="noStrike" cap="none" noProof="1">
                          <a:solidFill>
                            <a:schemeClr val="bg1"/>
                          </a:solidFill>
                          <a:latin typeface="Hanken Grotesk" pitchFamily="2" charset="77"/>
                        </a:rPr>
                        <a:t>5 = hoog</a:t>
                      </a: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nl-NL" sz="1400" b="1" u="none" strike="noStrike" cap="none" noProof="1">
                          <a:solidFill>
                            <a:schemeClr val="bg1"/>
                          </a:solidFill>
                          <a:latin typeface="Montserrat" pitchFamily="2" charset="77"/>
                        </a:rPr>
                        <a:t>Kans x impact</a:t>
                      </a:r>
                    </a:p>
                    <a:p>
                      <a:pPr marL="0" marR="0" lvl="0" indent="0" algn="ctr" rtl="0">
                        <a:lnSpc>
                          <a:spcPct val="100000"/>
                        </a:lnSpc>
                        <a:spcBef>
                          <a:spcPts val="0"/>
                        </a:spcBef>
                        <a:spcAft>
                          <a:spcPts val="0"/>
                        </a:spcAft>
                        <a:buClr>
                          <a:srgbClr val="000000"/>
                        </a:buClr>
                        <a:buSzPts val="1400"/>
                        <a:buFont typeface="Arial"/>
                        <a:buNone/>
                      </a:pPr>
                      <a:r>
                        <a:rPr lang="nl-NL" sz="1100" b="0" u="none" strike="noStrike" cap="none" noProof="1">
                          <a:solidFill>
                            <a:schemeClr val="bg1"/>
                          </a:solidFill>
                          <a:latin typeface="Hanken Grotesk" pitchFamily="2" charset="77"/>
                        </a:rPr>
                        <a:t>Hoge score,</a:t>
                      </a:r>
                      <a:br>
                        <a:rPr lang="nl-NL" sz="1100" b="0" u="none" strike="noStrike" cap="none" noProof="1">
                          <a:solidFill>
                            <a:schemeClr val="bg1"/>
                          </a:solidFill>
                          <a:latin typeface="Hanken Grotesk" pitchFamily="2" charset="77"/>
                        </a:rPr>
                      </a:br>
                      <a:r>
                        <a:rPr lang="nl-NL" sz="1100" b="0" u="none" strike="noStrike" cap="none" noProof="1">
                          <a:solidFill>
                            <a:schemeClr val="bg1"/>
                          </a:solidFill>
                          <a:latin typeface="Hanken Grotesk" pitchFamily="2" charset="77"/>
                        </a:rPr>
                        <a:t>meer aandacht</a:t>
                      </a:r>
                      <a:endParaRPr lang="nl-NL" sz="1200" b="0" u="none" strike="noStrike" cap="none" noProof="1">
                        <a:solidFill>
                          <a:schemeClr val="bg1"/>
                        </a:solidFill>
                        <a:latin typeface="Hanken Grotesk" pitchFamily="2" charset="77"/>
                      </a:endParaRP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NL" sz="1400" b="1" u="none" strike="noStrike" cap="none" noProof="1">
                          <a:solidFill>
                            <a:schemeClr val="bg1"/>
                          </a:solidFill>
                          <a:latin typeface="Montserrat" pitchFamily="2" charset="77"/>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Maatregelen</a:t>
                      </a:r>
                      <a:endParaRPr lang="nl-NL" sz="1400" b="1" u="none" strike="noStrike" cap="none" noProof="1">
                        <a:solidFill>
                          <a:schemeClr val="bg1"/>
                        </a:solidFill>
                        <a:latin typeface="Montserrat" pitchFamily="2" charset="77"/>
                      </a:endParaRPr>
                    </a:p>
                  </a:txBody>
                  <a:tcPr marL="91451" marR="91451" marT="45725" marB="457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5EE5"/>
                    </a:solidFill>
                  </a:tcPr>
                </a:tc>
                <a:extLst>
                  <a:ext uri="{0D108BD9-81ED-4DB2-BD59-A6C34878D82A}">
                    <a16:rowId xmlns:a16="http://schemas.microsoft.com/office/drawing/2014/main" val="10000"/>
                  </a:ext>
                </a:extLst>
              </a:tr>
              <a:tr h="340025">
                <a:tc>
                  <a:txBody>
                    <a:bodyPr/>
                    <a:lstStyle/>
                    <a:p>
                      <a:pPr marL="0" marR="0" lvl="0" indent="0" algn="l"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Cliënten en patiëntenzorg gaan voor het project.</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noProof="1">
                          <a:latin typeface="Hanken Grotesk" pitchFamily="2" charset="77"/>
                        </a:rPr>
                        <a:t>5</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noProof="1">
                          <a:latin typeface="Hanken Grotesk" pitchFamily="2" charset="77"/>
                        </a:rPr>
                        <a:t>5</a:t>
                      </a:r>
                      <a:endParaRPr lang="nl-NL" sz="1200" u="none" strike="noStrike" cap="none" noProof="1">
                        <a:latin typeface="Hanken Grotesk" pitchFamily="2" charset="77"/>
                      </a:endParaRP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noProof="1">
                          <a:latin typeface="Hanken Grotesk" pitchFamily="2" charset="77"/>
                        </a:rPr>
                        <a:t>25</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Van te voren afspraken maken over uren (bijvoorbeeld een vaste middag), teamleden inlichten over deelname aan project.</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43567">
                <a:tc>
                  <a:txBody>
                    <a:bodyPr/>
                    <a:lstStyle/>
                    <a:p>
                      <a:pPr marL="0" marR="0" lvl="0" indent="0" algn="l" rtl="0">
                        <a:lnSpc>
                          <a:spcPct val="114000"/>
                        </a:lnSpc>
                        <a:spcBef>
                          <a:spcPts val="0"/>
                        </a:spcBef>
                        <a:spcAft>
                          <a:spcPts val="0"/>
                        </a:spcAft>
                        <a:buClr>
                          <a:srgbClr val="000000"/>
                        </a:buClr>
                        <a:buSzPts val="1400"/>
                        <a:buFont typeface="Arial"/>
                        <a:buNone/>
                      </a:pPr>
                      <a:r>
                        <a:rPr lang="nl-NL" sz="1200" b="0" i="0" noProof="1">
                          <a:latin typeface="Hanken Grotesk" pitchFamily="2" charset="77"/>
                          <a:ea typeface="Arial"/>
                          <a:cs typeface="Arial"/>
                          <a:sym typeface="Arial"/>
                        </a:rPr>
                        <a:t>Collega's hebben het te druk om mee te denken over het project.</a:t>
                      </a:r>
                      <a:endParaRPr lang="nl-NL" sz="1200" u="none" strike="noStrike" cap="none" noProof="1">
                        <a:latin typeface="Hanken Grotesk" pitchFamily="2" charset="77"/>
                      </a:endParaRP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noProof="1">
                          <a:latin typeface="Hanken Grotesk" pitchFamily="2" charset="77"/>
                        </a:rPr>
                        <a:t>5</a:t>
                      </a:r>
                      <a:endParaRPr lang="nl-NL" sz="1200" u="none" strike="noStrike" cap="none" noProof="1">
                        <a:latin typeface="Hanken Grotesk" pitchFamily="2" charset="77"/>
                      </a:endParaRP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noProof="1">
                          <a:latin typeface="Hanken Grotesk" pitchFamily="2" charset="77"/>
                        </a:rPr>
                        <a:t>4</a:t>
                      </a:r>
                      <a:endParaRPr lang="nl-NL" sz="1200" u="none" strike="noStrike" cap="none" noProof="1">
                        <a:latin typeface="Hanken Grotesk" pitchFamily="2" charset="77"/>
                      </a:endParaRP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noProof="1">
                          <a:latin typeface="Hanken Grotesk" pitchFamily="2" charset="77"/>
                        </a:rPr>
                        <a:t>20</a:t>
                      </a:r>
                      <a:endParaRPr lang="nl-NL" sz="1200" u="none" strike="noStrike" cap="none" noProof="1">
                        <a:latin typeface="Hanken Grotesk" pitchFamily="2" charset="77"/>
                      </a:endParaRP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lvl="0" indent="0" algn="l" rtl="0">
                        <a:lnSpc>
                          <a:spcPct val="114000"/>
                        </a:lnSpc>
                        <a:spcBef>
                          <a:spcPts val="0"/>
                        </a:spcBef>
                        <a:spcAft>
                          <a:spcPts val="0"/>
                        </a:spcAft>
                        <a:buNone/>
                      </a:pPr>
                      <a:r>
                        <a:rPr lang="nl-NL" sz="1200" b="0" i="0" noProof="1">
                          <a:latin typeface="Hanken Grotesk" pitchFamily="2" charset="77"/>
                          <a:ea typeface="Arial"/>
                          <a:cs typeface="Arial"/>
                          <a:sym typeface="Arial"/>
                        </a:rPr>
                        <a:t>Aansluiten bij bestaande vergaderingen, in plaats van extra in te plannen.</a:t>
                      </a:r>
                      <a:endParaRPr lang="nl-NL" sz="1200" u="none" strike="noStrike" cap="none" noProof="1">
                        <a:latin typeface="Hanken Grotesk" pitchFamily="2" charset="77"/>
                      </a:endParaRP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2775">
                <a:tc>
                  <a:txBody>
                    <a:bodyPr/>
                    <a:lstStyle/>
                    <a:p>
                      <a:pPr marL="0" marR="0" lvl="0" indent="0" algn="l"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Collega's zijn niet geïnformeerd over het project.</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3</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5</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15</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Langs afdelingen / teamoverleggen om te informeren over het project, de afdeling communicatie inschakelen voor hulp.</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2775">
                <a:tc>
                  <a:txBody>
                    <a:bodyPr/>
                    <a:lstStyle/>
                    <a:p>
                      <a:pPr marL="0" marR="0" lvl="0" indent="0" algn="l"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Collega's weten niet bij wie ze moeten zijn om hun input door te geven.</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4</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4</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rtl="0">
                        <a:lnSpc>
                          <a:spcPct val="114000"/>
                        </a:lnSpc>
                        <a:spcBef>
                          <a:spcPts val="0"/>
                        </a:spcBef>
                        <a:spcAft>
                          <a:spcPts val="0"/>
                        </a:spcAft>
                        <a:buClr>
                          <a:srgbClr val="000000"/>
                        </a:buClr>
                        <a:buSzPts val="1400"/>
                        <a:buFont typeface="Arial"/>
                        <a:buNone/>
                      </a:pPr>
                      <a:r>
                        <a:rPr lang="nl-NL" sz="1200" u="none" strike="noStrike" cap="none" noProof="1">
                          <a:latin typeface="Hanken Grotesk" pitchFamily="2" charset="77"/>
                        </a:rPr>
                        <a:t>16</a:t>
                      </a: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r>
                        <a:rPr lang="nl-NL" sz="1200" b="0" i="0" u="none" strike="noStrike" cap="none" noProof="1">
                          <a:solidFill>
                            <a:srgbClr val="000000"/>
                          </a:solidFill>
                          <a:latin typeface="Hanken Grotesk" pitchFamily="2" charset="77"/>
                          <a:cs typeface="Arial"/>
                        </a:rPr>
                        <a:t>Langs afdelingen / teamoverleggen om te informeren over het project, de afdeling communicatie inschakelen voor hulp.</a:t>
                      </a:r>
                      <a:endParaRPr lang="nl-NL" sz="1900" noProof="1">
                        <a:latin typeface="Hanken Grotesk" pitchFamily="2" charset="77"/>
                      </a:endParaRPr>
                    </a:p>
                  </a:txBody>
                  <a:tcPr marL="91451" marR="91451" marT="45725" marB="45725">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12775">
                <a:tc>
                  <a:txBody>
                    <a:bodyPr/>
                    <a:lstStyle/>
                    <a:p>
                      <a:pPr marL="0" marR="0" lvl="0" indent="0" algn="l">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lgn="ctr">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12775">
                <a:tc>
                  <a:txBody>
                    <a:bodyPr/>
                    <a:lstStyle/>
                    <a:p>
                      <a:pPr marL="0" marR="0" lvl="0" indent="0" algn="l">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12775">
                <a:tc>
                  <a:txBody>
                    <a:bodyPr/>
                    <a:lstStyle/>
                    <a:p>
                      <a:pPr marL="0" marR="0" lvl="0" indent="0" algn="l">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12775">
                <a:tc>
                  <a:txBody>
                    <a:bodyPr/>
                    <a:lstStyle/>
                    <a:p>
                      <a:pPr marL="0" marR="0" lvl="0" indent="0" algn="l">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ctr">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tc>
                  <a:txBody>
                    <a:bodyPr/>
                    <a:lstStyle/>
                    <a:p>
                      <a:pPr marL="0" marR="0" lvl="0" indent="0" algn="l">
                        <a:lnSpc>
                          <a:spcPct val="114000"/>
                        </a:lnSpc>
                        <a:spcBef>
                          <a:spcPts val="0"/>
                        </a:spcBef>
                        <a:spcAft>
                          <a:spcPts val="0"/>
                        </a:spcAft>
                        <a:buNone/>
                      </a:pPr>
                      <a:endParaRPr lang="nl-NL" sz="1100" noProof="1">
                        <a:latin typeface="Hanken Grotesk" pitchFamily="2" charset="77"/>
                      </a:endParaRPr>
                    </a:p>
                  </a:txBody>
                  <a:tcPr marL="91451" marR="91451" marT="45725" marB="45725" anchor="ctr">
                    <a:lnL w="12700" cap="flat" cmpd="sng">
                      <a:solidFill>
                        <a:srgbClr val="F2E8F1"/>
                      </a:solidFill>
                      <a:prstDash val="solid"/>
                      <a:round/>
                      <a:headEnd type="none" w="sm" len="sm"/>
                      <a:tailEnd type="none" w="sm" len="sm"/>
                    </a:lnL>
                    <a:lnR w="12700" cap="flat" cmpd="sng">
                      <a:solidFill>
                        <a:srgbClr val="F2E8F1"/>
                      </a:solidFill>
                      <a:prstDash val="solid"/>
                      <a:round/>
                      <a:headEnd type="none" w="sm" len="sm"/>
                      <a:tailEnd type="none" w="sm" len="sm"/>
                    </a:lnR>
                    <a:lnT w="12700" cap="flat" cmpd="sng">
                      <a:solidFill>
                        <a:srgbClr val="F2E8F1"/>
                      </a:solidFill>
                      <a:prstDash val="solid"/>
                      <a:round/>
                      <a:headEnd type="none" w="sm" len="sm"/>
                      <a:tailEnd type="none" w="sm" len="sm"/>
                    </a:lnT>
                    <a:lnB w="12700" cap="flat" cmpd="sng" algn="ctr">
                      <a:solidFill>
                        <a:srgbClr val="F2E8F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12775">
                <a:tc>
                  <a:txBody>
                    <a:bodyPr/>
                    <a:lstStyle/>
                    <a:p>
                      <a:pPr marL="0" lvl="0" indent="0" algn="l">
                        <a:lnSpc>
                          <a:spcPct val="114000"/>
                        </a:lnSpc>
                        <a:spcBef>
                          <a:spcPts val="0"/>
                        </a:spcBef>
                        <a:spcAft>
                          <a:spcPts val="0"/>
                        </a:spcAft>
                        <a:buNone/>
                      </a:pPr>
                      <a:endParaRPr lang="nl-NL" sz="1100" noProof="1">
                        <a:latin typeface="Hanken Grotesk" pitchFamily="2" charset="77"/>
                      </a:endParaRPr>
                    </a:p>
                  </a:txBody>
                  <a:tcPr marL="91449" marR="91449" marT="45725" marB="45725" anchor="ctr">
                    <a:lnL w="12700">
                      <a:solidFill>
                        <a:srgbClr val="F2E8F1"/>
                      </a:solidFill>
                    </a:lnL>
                    <a:lnR w="12700">
                      <a:solidFill>
                        <a:srgbClr val="F2E8F1"/>
                      </a:solidFill>
                    </a:lnR>
                    <a:lnT w="12700" cap="flat" cmpd="sng" algn="ctr">
                      <a:solidFill>
                        <a:srgbClr val="F2E8F1"/>
                      </a:solidFill>
                      <a:prstDash val="solid"/>
                      <a:round/>
                      <a:headEnd type="none" w="sm" len="sm"/>
                      <a:tailEnd type="none" w="sm" len="sm"/>
                    </a:lnT>
                    <a:lnB w="12700">
                      <a:solidFill>
                        <a:srgbClr val="F2E8F1"/>
                      </a:solidFill>
                    </a:lnB>
                    <a:solidFill>
                      <a:schemeClr val="lt1"/>
                    </a:solidFill>
                  </a:tcPr>
                </a:tc>
                <a:tc>
                  <a:txBody>
                    <a:bodyPr/>
                    <a:lstStyle/>
                    <a:p>
                      <a:pPr marL="0" lvl="0" indent="0" algn="ctr">
                        <a:lnSpc>
                          <a:spcPct val="114000"/>
                        </a:lnSpc>
                        <a:spcBef>
                          <a:spcPts val="0"/>
                        </a:spcBef>
                        <a:spcAft>
                          <a:spcPts val="0"/>
                        </a:spcAft>
                        <a:buNone/>
                      </a:pPr>
                      <a:endParaRPr lang="nl-NL" sz="1100" noProof="1">
                        <a:latin typeface="Hanken Grotesk" pitchFamily="2" charset="77"/>
                      </a:endParaRPr>
                    </a:p>
                  </a:txBody>
                  <a:tcPr marL="91449" marR="91449" marT="45725" marB="45725" anchor="ctr">
                    <a:lnL w="12700">
                      <a:solidFill>
                        <a:srgbClr val="F2E8F1"/>
                      </a:solidFill>
                    </a:lnL>
                    <a:lnR w="12700">
                      <a:solidFill>
                        <a:srgbClr val="F2E8F1"/>
                      </a:solidFill>
                    </a:lnR>
                    <a:lnT w="12700" cap="flat" cmpd="sng" algn="ctr">
                      <a:solidFill>
                        <a:srgbClr val="F2E8F1"/>
                      </a:solidFill>
                      <a:prstDash val="solid"/>
                      <a:round/>
                      <a:headEnd type="none" w="sm" len="sm"/>
                      <a:tailEnd type="none" w="sm" len="sm"/>
                    </a:lnT>
                    <a:lnB w="12700">
                      <a:solidFill>
                        <a:srgbClr val="F2E8F1"/>
                      </a:solidFill>
                    </a:lnB>
                    <a:solidFill>
                      <a:schemeClr val="lt1"/>
                    </a:solidFill>
                  </a:tcPr>
                </a:tc>
                <a:tc>
                  <a:txBody>
                    <a:bodyPr/>
                    <a:lstStyle/>
                    <a:p>
                      <a:pPr marL="0" lvl="0" indent="0" algn="ctr">
                        <a:lnSpc>
                          <a:spcPct val="114000"/>
                        </a:lnSpc>
                        <a:spcBef>
                          <a:spcPts val="0"/>
                        </a:spcBef>
                        <a:spcAft>
                          <a:spcPts val="0"/>
                        </a:spcAft>
                        <a:buNone/>
                      </a:pPr>
                      <a:endParaRPr lang="nl-NL" sz="1100" noProof="1">
                        <a:latin typeface="Hanken Grotesk" pitchFamily="2" charset="77"/>
                      </a:endParaRPr>
                    </a:p>
                  </a:txBody>
                  <a:tcPr marL="91449" marR="91449" marT="45725" marB="45725" anchor="ctr">
                    <a:lnL w="12700">
                      <a:solidFill>
                        <a:srgbClr val="F2E8F1"/>
                      </a:solidFill>
                    </a:lnL>
                    <a:lnR w="12700">
                      <a:solidFill>
                        <a:srgbClr val="F2E8F1"/>
                      </a:solidFill>
                    </a:lnR>
                    <a:lnT w="12700" cap="flat" cmpd="sng" algn="ctr">
                      <a:solidFill>
                        <a:srgbClr val="F2E8F1"/>
                      </a:solidFill>
                      <a:prstDash val="solid"/>
                      <a:round/>
                      <a:headEnd type="none" w="sm" len="sm"/>
                      <a:tailEnd type="none" w="sm" len="sm"/>
                    </a:lnT>
                    <a:lnB w="12700">
                      <a:solidFill>
                        <a:srgbClr val="F2E8F1"/>
                      </a:solidFill>
                    </a:lnB>
                    <a:solidFill>
                      <a:schemeClr val="lt1"/>
                    </a:solidFill>
                  </a:tcPr>
                </a:tc>
                <a:tc>
                  <a:txBody>
                    <a:bodyPr/>
                    <a:lstStyle/>
                    <a:p>
                      <a:pPr marL="0" lvl="0" indent="0" algn="ctr">
                        <a:lnSpc>
                          <a:spcPct val="114000"/>
                        </a:lnSpc>
                        <a:spcBef>
                          <a:spcPts val="0"/>
                        </a:spcBef>
                        <a:spcAft>
                          <a:spcPts val="0"/>
                        </a:spcAft>
                        <a:buNone/>
                      </a:pPr>
                      <a:endParaRPr lang="nl-NL" sz="1100" noProof="1">
                        <a:latin typeface="Hanken Grotesk" pitchFamily="2" charset="77"/>
                      </a:endParaRPr>
                    </a:p>
                  </a:txBody>
                  <a:tcPr marL="91449" marR="91449" marT="45725" marB="45725" anchor="ctr">
                    <a:lnL w="12700">
                      <a:solidFill>
                        <a:srgbClr val="F2E8F1"/>
                      </a:solidFill>
                    </a:lnL>
                    <a:lnR w="12700">
                      <a:solidFill>
                        <a:srgbClr val="F2E8F1"/>
                      </a:solidFill>
                    </a:lnR>
                    <a:lnT w="12700" cap="flat" cmpd="sng" algn="ctr">
                      <a:solidFill>
                        <a:srgbClr val="F2E8F1"/>
                      </a:solidFill>
                      <a:prstDash val="solid"/>
                      <a:round/>
                      <a:headEnd type="none" w="sm" len="sm"/>
                      <a:tailEnd type="none" w="sm" len="sm"/>
                    </a:lnT>
                    <a:lnB w="12700">
                      <a:solidFill>
                        <a:srgbClr val="F2E8F1"/>
                      </a:solidFill>
                    </a:lnB>
                    <a:solidFill>
                      <a:schemeClr val="lt1"/>
                    </a:solidFill>
                  </a:tcPr>
                </a:tc>
                <a:tc>
                  <a:txBody>
                    <a:bodyPr/>
                    <a:lstStyle/>
                    <a:p>
                      <a:pPr marL="0" lvl="0" indent="0" algn="l">
                        <a:lnSpc>
                          <a:spcPct val="114000"/>
                        </a:lnSpc>
                        <a:spcBef>
                          <a:spcPts val="0"/>
                        </a:spcBef>
                        <a:spcAft>
                          <a:spcPts val="0"/>
                        </a:spcAft>
                        <a:buNone/>
                      </a:pPr>
                      <a:endParaRPr lang="nl-NL" sz="1100" noProof="1">
                        <a:latin typeface="Hanken Grotesk" pitchFamily="2" charset="77"/>
                      </a:endParaRPr>
                    </a:p>
                  </a:txBody>
                  <a:tcPr marL="91449" marR="91449" marT="45725" marB="45725" anchor="ctr">
                    <a:lnL w="12700">
                      <a:solidFill>
                        <a:srgbClr val="F2E8F1"/>
                      </a:solidFill>
                    </a:lnL>
                    <a:lnR w="12700">
                      <a:solidFill>
                        <a:srgbClr val="F2E8F1"/>
                      </a:solidFill>
                    </a:lnR>
                    <a:lnT w="12700" cap="flat" cmpd="sng" algn="ctr">
                      <a:solidFill>
                        <a:srgbClr val="F2E8F1"/>
                      </a:solidFill>
                      <a:prstDash val="solid"/>
                      <a:round/>
                      <a:headEnd type="none" w="sm" len="sm"/>
                      <a:tailEnd type="none" w="sm" len="sm"/>
                    </a:lnT>
                    <a:lnB w="12700">
                      <a:solidFill>
                        <a:srgbClr val="F2E8F1"/>
                      </a:solidFill>
                    </a:lnB>
                    <a:solidFill>
                      <a:schemeClr val="lt1"/>
                    </a:solidFill>
                  </a:tcPr>
                </a:tc>
                <a:extLst>
                  <a:ext uri="{0D108BD9-81ED-4DB2-BD59-A6C34878D82A}">
                    <a16:rowId xmlns:a16="http://schemas.microsoft.com/office/drawing/2014/main" val="2589962054"/>
                  </a:ext>
                </a:extLst>
              </a:tr>
            </a:tbl>
          </a:graphicData>
        </a:graphic>
      </p:graphicFrame>
      <p:pic>
        <p:nvPicPr>
          <p:cNvPr id="2" name="Afbeelding 1">
            <a:extLst>
              <a:ext uri="{FF2B5EF4-FFF2-40B4-BE49-F238E27FC236}">
                <a16:creationId xmlns:a16="http://schemas.microsoft.com/office/drawing/2014/main" id="{FBDCD94E-52BB-7079-1A7F-7059FBFA9866}"/>
              </a:ext>
            </a:extLst>
          </p:cNvPr>
          <p:cNvPicPr>
            <a:picLocks noChangeAspect="1"/>
          </p:cNvPicPr>
          <p:nvPr/>
        </p:nvPicPr>
        <p:blipFill>
          <a:blip r:embed="rId4"/>
          <a:stretch>
            <a:fillRect/>
          </a:stretch>
        </p:blipFill>
        <p:spPr>
          <a:xfrm rot="4598703">
            <a:off x="9736332" y="8745"/>
            <a:ext cx="2364542" cy="2364542"/>
          </a:xfrm>
          <a:prstGeom prst="rect">
            <a:avLst/>
          </a:prstGeom>
        </p:spPr>
      </p:pic>
      <p:sp>
        <p:nvSpPr>
          <p:cNvPr id="13" name="Tekstvak 12">
            <a:extLst>
              <a:ext uri="{FF2B5EF4-FFF2-40B4-BE49-F238E27FC236}">
                <a16:creationId xmlns:a16="http://schemas.microsoft.com/office/drawing/2014/main" id="{8E8AAC86-CD86-9946-2751-BAE2FD101FA7}"/>
              </a:ext>
            </a:extLst>
          </p:cNvPr>
          <p:cNvSpPr txBox="1"/>
          <p:nvPr/>
        </p:nvSpPr>
        <p:spPr>
          <a:xfrm>
            <a:off x="9835580" y="812878"/>
            <a:ext cx="2072659" cy="713657"/>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nl-NL" sz="900" b="0" i="0" u="sng" strike="noStrike" kern="1200" cap="none" spc="0" normalizeH="0" baseline="0" noProof="1">
                <a:ln>
                  <a:noFill/>
                </a:ln>
                <a:solidFill>
                  <a:prstClr val="black"/>
                </a:solidFill>
                <a:effectLst/>
                <a:uLnTx/>
                <a:uFillTx/>
                <a:latin typeface="Hanken Grotesk" pitchFamily="2" charset="77"/>
                <a:ea typeface="+mn-ea"/>
                <a:cs typeface="+mn-cs"/>
              </a:rPr>
              <a:t>Tip:</a:t>
            </a:r>
            <a:r>
              <a:rPr kumimoji="0" lang="nl-NL" sz="900" b="0" i="0" u="none" strike="noStrike" kern="1200" cap="none" spc="0" normalizeH="0" baseline="0" noProof="1">
                <a:ln>
                  <a:noFill/>
                </a:ln>
                <a:solidFill>
                  <a:prstClr val="black"/>
                </a:solidFill>
                <a:effectLst/>
                <a:uLnTx/>
                <a:uFillTx/>
                <a:latin typeface="Hanken Grotesk" pitchFamily="2" charset="77"/>
                <a:ea typeface="+mn-ea"/>
                <a:cs typeface="+mn-cs"/>
              </a:rPr>
              <a:t> ga uit presentatie-modus en scroll naar rechts voor de handleiding en een ingevuld voorbeeld van dit format.</a:t>
            </a:r>
          </a:p>
        </p:txBody>
      </p:sp>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3570</Words>
  <Application>Microsoft Macintosh PowerPoint</Application>
  <PresentationFormat>Breedbeeld</PresentationFormat>
  <Paragraphs>562</Paragraphs>
  <Slides>12</Slides>
  <Notes>12</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Arial</vt:lpstr>
      <vt:lpstr>Arial,Sans-Serif</vt:lpstr>
      <vt:lpstr>Hanken Grotesk</vt:lpstr>
      <vt:lpstr>Montserrat</vt:lpstr>
      <vt:lpstr>Kantoorthema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Joep Pennartz</dc:creator>
  <cp:lastModifiedBy>Joep Pennartz</cp:lastModifiedBy>
  <cp:revision>4</cp:revision>
  <dcterms:created xsi:type="dcterms:W3CDTF">2026-05-28T14:19:26Z</dcterms:created>
  <dcterms:modified xsi:type="dcterms:W3CDTF">2026-06-02T18:47:10Z</dcterms:modified>
</cp:coreProperties>
</file>