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Montserrat Semi-Bold" charset="1" panose="00000700000000000000"/>
      <p:regular r:id="rId22"/>
    </p:embeddedFont>
    <p:embeddedFont>
      <p:font typeface="HK Grotesk Bold" charset="1" panose="00000800000000000000"/>
      <p:regular r:id="rId23"/>
    </p:embeddedFont>
    <p:embeddedFont>
      <p:font typeface="Montserrat Bold" charset="1" panose="00000800000000000000"/>
      <p:regular r:id="rId25"/>
    </p:embeddedFont>
    <p:embeddedFont>
      <p:font typeface="Montserrat" charset="1" panose="00000500000000000000"/>
      <p:regular r:id="rId26"/>
    </p:embeddedFont>
    <p:embeddedFont>
      <p:font typeface="HK Grotesk Semi-Bold" charset="1" panose="00000700000000000000"/>
      <p:regular r:id="rId33"/>
    </p:embeddedFont>
    <p:embeddedFont>
      <p:font typeface="HK Grotesk" charset="1" panose="0000050000000000000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notesMasters/notesMaster1.xml" Type="http://schemas.openxmlformats.org/officeDocument/2006/relationships/notesMaster"/><Relationship Id="rId2" Target="presProps.xml" Type="http://schemas.openxmlformats.org/officeDocument/2006/relationships/presProps"/><Relationship Id="rId20" Target="theme/theme2.xml" Type="http://schemas.openxmlformats.org/officeDocument/2006/relationships/theme"/><Relationship Id="rId21" Target="notesSlides/notesSlide1.xml" Type="http://schemas.openxmlformats.org/officeDocument/2006/relationships/notesSlide"/><Relationship Id="rId22" Target="fonts/font22.fntdata" Type="http://schemas.openxmlformats.org/officeDocument/2006/relationships/font"/><Relationship Id="rId23" Target="fonts/font23.fntdata" Type="http://schemas.openxmlformats.org/officeDocument/2006/relationships/font"/><Relationship Id="rId24" Target="notesSlides/notesSlide2.xml" Type="http://schemas.openxmlformats.org/officeDocument/2006/relationships/notesSlide"/><Relationship Id="rId25" Target="fonts/font25.fntdata" Type="http://schemas.openxmlformats.org/officeDocument/2006/relationships/font"/><Relationship Id="rId26" Target="fonts/font26.fntdata" Type="http://schemas.openxmlformats.org/officeDocument/2006/relationships/font"/><Relationship Id="rId27" Target="notesSlides/notesSlide3.xml" Type="http://schemas.openxmlformats.org/officeDocument/2006/relationships/notesSlide"/><Relationship Id="rId28" Target="notesSlides/notesSlide4.xml" Type="http://schemas.openxmlformats.org/officeDocument/2006/relationships/notesSlide"/><Relationship Id="rId29" Target="notesSlides/notesSlide5.xml" Type="http://schemas.openxmlformats.org/officeDocument/2006/relationships/notesSlide"/><Relationship Id="rId3" Target="viewProps.xml" Type="http://schemas.openxmlformats.org/officeDocument/2006/relationships/viewProps"/><Relationship Id="rId30" Target="notesSlides/notesSlide6.xml" Type="http://schemas.openxmlformats.org/officeDocument/2006/relationships/notesSlide"/><Relationship Id="rId31" Target="notesSlides/notesSlide7.xml" Type="http://schemas.openxmlformats.org/officeDocument/2006/relationships/notesSlide"/><Relationship Id="rId32" Target="notesSlides/notesSlide8.xml" Type="http://schemas.openxmlformats.org/officeDocument/2006/relationships/notesSlide"/><Relationship Id="rId33" Target="fonts/font33.fntdata" Type="http://schemas.openxmlformats.org/officeDocument/2006/relationships/font"/><Relationship Id="rId34" Target="notesSlides/notesSlide9.xml" Type="http://schemas.openxmlformats.org/officeDocument/2006/relationships/notesSlide"/><Relationship Id="rId35" Target="notesSlides/notesSlide10.xml" Type="http://schemas.openxmlformats.org/officeDocument/2006/relationships/notesSlide"/><Relationship Id="rId36" Target="notesSlides/notesSlide11.xml" Type="http://schemas.openxmlformats.org/officeDocument/2006/relationships/notesSlide"/><Relationship Id="rId37" Target="fonts/font37.fntdata" Type="http://schemas.openxmlformats.org/officeDocument/2006/relationships/font"/><Relationship Id="rId38" Target="notesSlides/notesSlide12.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Wat kun je allemaal nog meer doen?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Deze reflectievragen kun je gebruiken in je presentatie, of op een later moment (laten) beantwoorden.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Deze slide kun je gebruiken om in een presentatie in te laten vullen door deelnemers of kun je printen (bijvoorbeeld op A5) en uitdelen of op stoelen leggen.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 Nederlandse gezondheidszorg en samenleving staan de komende jaren voor grote uitdagingen bij het verbeteren van de gezondheid van mensen, het voorkomen van ziekte en het bevorderen van de kwaliteit van leven. Tegelijkertijd neemt de complexiteit van de vraag om zorg en ondersteuning toe en is er een tekort aan professionals in de zorg en het sociaal domein. Dit probleem zal de komende jaren alleen maar groter worden. </a:t>
            </a:r>
          </a:p>
          <a:p>
            <a:r>
              <a:rPr lang="en-US"/>
              <a:t/>
            </a:r>
          </a:p>
          <a:p>
            <a:r>
              <a:rPr lang="en-US"/>
              <a:t>Om goede zorg en ondersteuning te blijven leveren, is het van groot belang dat professionals hun expertise volledig kunnen inzetten. Zeggenschap is hierbij een krachtig middel: het stelt professionals in staat om mee te denken, mee te beslissen en actief bij te dragen aan de inrichting van de zorg en ondersteuning. Wanneer professionals hun kennis en ervaring kunnen inzetten in besluitvorming, ontstaat een dubbele winst: processen worden effectiever en beter afgestemd op de praktijk én professionals ervaren meer motivatie, werkplezier en betrokkenheid. </a:t>
            </a:r>
          </a:p>
          <a:p>
            <a:r>
              <a:rPr lang="en-US"/>
              <a:t/>
            </a:r>
          </a:p>
          <a:p>
            <a:r>
              <a:rPr lang="en-US"/>
              <a:t>Dit leidt tot een positieve werkomgeving, minder ziekteverzuim, minder verloop en concrete verbeteringen in de kwaliteit van zorg en ondersteuning. </a:t>
            </a:r>
          </a:p>
          <a:p>
            <a:r>
              <a:rPr lang="en-US"/>
              <a:t/>
            </a:r>
          </a:p>
          <a:p>
            <a:r>
              <a:rPr lang="en-US"/>
              <a:t>Kortom, zeggenschap is niet alleen een recht, maar een strategische kracht om oplossingen te vinden voor de grote vraagstukken in de gezondheidszorg en samenleving zoals: </a:t>
            </a:r>
          </a:p>
          <a:p>
            <a:r>
              <a:rPr lang="en-US"/>
              <a:t/>
            </a:r>
          </a:p>
          <a:p>
            <a:r>
              <a:rPr lang="en-US"/>
              <a:t>• Betere kwaliteit van zorg en leven </a:t>
            </a:r>
          </a:p>
          <a:p>
            <a:r>
              <a:rPr lang="en-US"/>
              <a:t/>
            </a:r>
          </a:p>
          <a:p>
            <a:r>
              <a:rPr lang="en-US"/>
              <a:t>• Professionele ontwikkeling van het beroep </a:t>
            </a:r>
          </a:p>
          <a:p>
            <a:r>
              <a:rPr lang="en-US"/>
              <a:t/>
            </a:r>
          </a:p>
          <a:p>
            <a:r>
              <a:rPr lang="en-US"/>
              <a:t>• Aantrekkelijkheid van het beroep </a:t>
            </a:r>
          </a:p>
          <a:p>
            <a:r>
              <a:rPr lang="en-US"/>
              <a:t/>
            </a:r>
          </a:p>
          <a:p>
            <a:r>
              <a:rPr lang="en-US"/>
              <a:t>• Behoud van professionals </a:t>
            </a:r>
          </a:p>
          <a:p>
            <a:r>
              <a:rPr lang="en-US"/>
              <a:t/>
            </a:r>
          </a:p>
          <a:p>
            <a:r>
              <a:rPr lang="en-US"/>
              <a:t>• Toekomstbestendige zorg en dienstverlening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Zeggenschap is een term die veel gebruikt wordt in de gezondheidzorg en het sociaal domein. Maar wat bedoelen we er precies mee? Want zeggenschap gaat over veel verschillende onderwerpen. Een professional kan bijvoorbeeld zeggenschap hebben over de directe zorg aan een patiënt of cliënt. Ook kun je zeggenschap hebben binnen je team en organsiatie, door mee te beslissen over beleid dat jouw beroep raakt,  maar ook zeggenschap op landelijk niveau door mee te praten over belangrijke onderwerpen. En dan zijn er ook nog verschillende vormen van zeggenschap.  </a:t>
            </a:r>
          </a:p>
          <a:p>
            <a:r>
              <a:rPr lang="en-US"/>
              <a:t/>
            </a:r>
          </a:p>
          <a:p>
            <a:r>
              <a:rPr lang="en-US"/>
              <a:t>Om te voorkomen dat het begrip zeggenschap verschillend wordt geïnterpreteerd, uitgelegd en ingezet, gebruikt het Landelijk Actieplan Zeggenschap (LAZ) de volgende definitie:  </a:t>
            </a:r>
          </a:p>
          <a:p>
            <a:r>
              <a:rPr lang="en-US"/>
              <a:t/>
            </a:r>
          </a:p>
          <a:p>
            <a:r>
              <a:rPr lang="en-US"/>
              <a:t>Professionals in zorg en sociaal werk:  </a:t>
            </a:r>
          </a:p>
          <a:p>
            <a:r>
              <a:rPr lang="en-US"/>
              <a:t/>
            </a:r>
          </a:p>
          <a:p>
            <a:r>
              <a:rPr lang="en-US"/>
              <a:t>- kunnen zelf beslissen als het gaat over hun beroep, en  </a:t>
            </a:r>
          </a:p>
          <a:p>
            <a:r>
              <a:rPr lang="en-US"/>
              <a:t>- krijgen en nemen inspraak en invloed wanneer zaken hun beroep raken. </a:t>
            </a:r>
          </a:p>
          <a:p>
            <a:r>
              <a:rPr lang="en-US"/>
              <a:t/>
            </a:r>
          </a:p>
          <a:p>
            <a:r>
              <a:rPr lang="en-US"/>
              <a:t>Dit heeft altijd als doel om samen met anderen de kwaliteit van zorg en ondersteuning, én werktevredenheid te behouden of te verbeteren. Zo hebben zij invloed op beslissingen die hen raken, op individueel, team-, organisatie-, regionaal en landelijk niveau.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Video over belang van zeggenschap en dat het NU de tijd is voor het versterken van zeggenschap. Voornamelijk oproep aan leidinggevenden en bestuurders om in de organisatie professionals de ruimte te geven om zeggenschap te versterken. In de video worden best practices getoond van St. Antonius ziekenhuis, Icare en GGZ Drenthe.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Simpel gezegd: spreek je uit, op welk niveau dan ook.</a:t>
            </a:r>
          </a:p>
          <a:p>
            <a:r>
              <a:rPr lang="en-US"/>
              <a:t/>
            </a:r>
          </a:p>
          <a:p>
            <a:r>
              <a:rPr lang="en-US"/>
              <a:t>Voorbeelden op elk niveau:</a:t>
            </a:r>
          </a:p>
          <a:p>
            <a:r>
              <a:rPr lang="en-US"/>
              <a:t/>
            </a:r>
          </a:p>
          <a:p>
            <a:r>
              <a:rPr lang="en-US"/>
              <a:t>Op individueel niveau: ik word gezien en gehoord doordat er door mijn teammanager naar me geluisterd word als ik input geef over zorgverbetering </a:t>
            </a:r>
          </a:p>
          <a:p>
            <a:r>
              <a:rPr lang="en-US"/>
              <a:t/>
            </a:r>
          </a:p>
          <a:p>
            <a:r>
              <a:rPr lang="en-US"/>
              <a:t>Op teamniveau: we werken samen aan verbeteringen </a:t>
            </a:r>
          </a:p>
          <a:p>
            <a:r>
              <a:rPr lang="en-US"/>
              <a:t/>
            </a:r>
          </a:p>
          <a:p>
            <a:r>
              <a:rPr lang="en-US"/>
              <a:t>Op organisatie niveau: ik praat en beslis mee over het beleid, bijvoorbeeld via een professionele advies raad </a:t>
            </a:r>
          </a:p>
          <a:p>
            <a:r>
              <a:rPr lang="en-US"/>
              <a:t/>
            </a:r>
          </a:p>
          <a:p>
            <a:r>
              <a:rPr lang="en-US"/>
              <a:t>Op regionaal en landelijk niveau: ik toon leiderschap door me aan te sluiten bij regionale initiatieven en ben lid van de beroepsvereniging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Sinds 2023 loopt de Landelijke Monitor Zeggenschap. Die monitort en meet hoe het ervoor staat met de zeggenschapsbeweging in (zorg)organisaties in Nederland en is ook op zoek naar aangrijpingspunten om zeggenschap te versterken. Daaruit kwam in 2024 dat 50% van de 22.000 invullers de wens heeft voor meer zeggenschap. De invullers beoordeelden de ervaren zeggenschap met een 6,0.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Om zeggenschap te versterken is zowel goed vakmanschap als goed werkgeverschap nodig. Ga je verbeteringen doorvoeren in beide onderdelen, dan zullen organisaties merken dat werkgeverschap het vakmanschap raakt en beïnvloedt, en andersom. Om aan beide kanten goed te verbeteren, is het nodig om elkaars wensen en belangen te begrijpen. Er is goede dialoog nodig, waarin ieders perspectief gehoord, gewaardeerd en gebruikt wordt. Door gezamenlijk de dialoog te voeren en goed te luisteren naar ieders perspectief, wordt duidelijk waar de echte behoefte ligt. Door gebruik te maken van elkaars kracht, wordt er gezocht naar oplossingen en de beste uitkomsten voor patiënt, cliënt, medewerker én organisatie.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Dan gaan we nu echt met de stappen beginnen. Start: Beginnen met zeggenschap.   </a:t>
            </a:r>
          </a:p>
          <a:p>
            <a:r>
              <a:rPr lang="en-US"/>
              <a:t/>
            </a:r>
          </a:p>
          <a:p>
            <a:r>
              <a:rPr lang="en-US"/>
              <a:t>Waarom is deze stap belangrijk? Hoe beter professionals weten wat zeggenschap is, hoe beter zij zich kunnen uitspreken. En voor bestuurders, leidinggevenden en adviseurs geldt: hoe beter zij weten wat zeggenschap oplevert, hoe belangrijker zij het vinden; hoe meer urgent het voor hen wordt.  </a:t>
            </a:r>
          </a:p>
          <a:p>
            <a:r>
              <a:rPr lang="en-US"/>
              <a:t/>
            </a:r>
          </a:p>
          <a:p>
            <a:r>
              <a:rPr lang="en-US"/>
              <a:t>Vanuit het LAZ hebben we meerdere hulpmiddelen die jullie hiervoor kunnen gebruiken. </a:t>
            </a:r>
          </a:p>
          <a:p>
            <a:r>
              <a:rPr lang="en-US"/>
              <a:t/>
            </a:r>
          </a:p>
          <a:p>
            <a:r>
              <a:rPr lang="en-US"/>
              <a:t>Gespreksposter: Hang de gespreksposter op in de koffiekamer. Deze poster legt in een aantal stappen uit hoe jij zeggenschap kunt versterken.</a:t>
            </a:r>
          </a:p>
          <a:p>
            <a:r>
              <a:rPr lang="en-US"/>
              <a:t/>
            </a:r>
          </a:p>
          <a:p>
            <a:r>
              <a:rPr lang="en-US"/>
              <a:t>Kennisclip: hiermee wordt de kern van zeggenschap in 2 minuten uitgelegd. Dit kun je bijvoorbeeld rondsturen ter voorbereiding op een bijeenkomst.  </a:t>
            </a:r>
          </a:p>
          <a:p>
            <a:r>
              <a:rPr lang="en-US"/>
              <a:t/>
            </a:r>
          </a:p>
          <a:p>
            <a:r>
              <a:rPr lang="en-US"/>
              <a:t>E-learning: Speciaal voor professionals die nog niet dagelijks met zeggenschap bezig zijn, maar dat wel graag willen. Met deze gratis e-learning leer je in ongeveer 45 minuten wat zeggenschap is en hoe jij het zelf kunt versterken.  </a:t>
            </a:r>
          </a:p>
          <a:p>
            <a:r>
              <a:rPr lang="en-US"/>
              <a:t/>
            </a:r>
          </a:p>
          <a:p>
            <a:r>
              <a:rPr lang="en-US"/>
              <a:t>Teamspel: Zeggenschap versterken klinkt soms groot en ingewikkeld. Dit teamspel maakt het klein en concreet. Speel samen met je collega’s en ontdek wat er beter kan op jullie werk, wie je daarvoor nodig hebt en hoe je dat aanpakt. Voor je het weet liggen er concrete afspraken op tafel.</a:t>
            </a:r>
          </a:p>
          <a:p>
            <a:r>
              <a:rPr lang="en-US"/>
              <a:t/>
            </a:r>
          </a:p>
          <a:p>
            <a:r>
              <a:rPr lang="en-US"/>
              <a:t>Tot slot hebben we diverse inspirerende video’s. Dat zijn de video’s van de congressen van de afgelopen jaren. Het kan fijn zijn om zo’n video aan het begin van een bijeenkomst te laten zien, om de positieve vibe er in te krijgen!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Professionals kunnen zeggenschap niet in hun eentje versterken. Zeggenschap versterken vraagt om samenwerking tussen alle disciplines binnen én buiten de organisatie: van professionals en leidinggevenden tot bestuurders en toezichthouders. Het werkt alleen wanneer je samen werkt aan het vergroten van zowel vakmanschap als goed werkgeverschap!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37.png" Type="http://schemas.openxmlformats.org/officeDocument/2006/relationships/image"/><Relationship Id="rId4" Target="../media/image38.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9.pn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42.png" Type="http://schemas.openxmlformats.org/officeDocument/2006/relationships/image"/><Relationship Id="rId7" Target="../media/image4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0.png" Type="http://schemas.openxmlformats.org/officeDocument/2006/relationships/image"/><Relationship Id="rId4" Target="../media/image41.svg" Type="http://schemas.openxmlformats.org/officeDocument/2006/relationships/image"/><Relationship Id="rId5" Target="../media/image4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2.xml" Type="http://schemas.openxmlformats.org/officeDocument/2006/relationships/notesSlide"/><Relationship Id="rId3" Target="../media/image45.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 Id="rId6" Target="../media/image48.png" Type="http://schemas.openxmlformats.org/officeDocument/2006/relationships/image"/><Relationship Id="rId7" Target="../media/image49.png" Type="http://schemas.openxmlformats.org/officeDocument/2006/relationships/image"/><Relationship Id="rId8" Target="../media/image50.svg" Type="http://schemas.openxmlformats.org/officeDocument/2006/relationships/image"/><Relationship Id="rId9" Target="../media/image4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svg" Type="http://schemas.openxmlformats.org/officeDocument/2006/relationships/image"/><Relationship Id="rId2" Target="../notesSlides/notesSlide2.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media/image19.png" Type="http://schemas.openxmlformats.org/officeDocument/2006/relationships/image"/><Relationship Id="rId13" Target="../media/image20.jpeg" Type="http://schemas.openxmlformats.org/officeDocument/2006/relationships/image"/><Relationship Id="rId14" Target="https://www.youtube.com/watch?v=AhoQkvZ-vkQ" TargetMode="External" Type="http://schemas.openxmlformats.org/officeDocument/2006/relationships/video"/><Relationship Id="rId15" Target="../media/image3.png" Type="http://schemas.openxmlformats.org/officeDocument/2006/relationships/image"/><Relationship Id="rId16" Target="../media/image4.svg" Type="http://schemas.openxmlformats.org/officeDocument/2006/relationships/image"/><Relationship Id="rId2" Target="../notesSlides/notesSlide3.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https://www.youtube.com/watch?v=AhoQkvZ-vkQ" TargetMode="External" Type="http://schemas.openxmlformats.org/officeDocument/2006/relationships/hyperlink"/><Relationship Id="rId7" Target="../media/image14.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 Id="rId4" Target="../media/image20.jpeg" Type="http://schemas.openxmlformats.org/officeDocument/2006/relationships/image"/><Relationship Id="rId5" Target="https://www.youtube.com/watch?v=G6JyJCq1S7k" TargetMode="External" Type="http://schemas.openxmlformats.org/officeDocument/2006/relationships/video"/><Relationship Id="rId6" Target="../media/image21.png" Type="http://schemas.openxmlformats.org/officeDocument/2006/relationships/image"/><Relationship Id="rId7" Target="https://www.youtube.com/watch?v=HWQohkOcCqE&amp;t=1s" TargetMode="External" Type="http://schemas.openxmlformats.org/officeDocument/2006/relationships/video"/><Relationship Id="rId8" Target="../media/image3.png" Type="http://schemas.openxmlformats.org/officeDocument/2006/relationships/image"/><Relationship Id="rId9"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7.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 Id="rId6" Target="../media/image30.png" Type="http://schemas.openxmlformats.org/officeDocument/2006/relationships/image"/><Relationship Id="rId7" Target="../media/image31.pn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 Id="rId5" Target="../media/image34.png" Type="http://schemas.openxmlformats.org/officeDocument/2006/relationships/image"/><Relationship Id="rId6" Target="../media/image35.png" Type="http://schemas.openxmlformats.org/officeDocument/2006/relationships/image"/><Relationship Id="rId7" Target="../media/image36.pn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EDEF9"/>
        </a:solidFill>
      </p:bgPr>
    </p:bg>
    <p:spTree>
      <p:nvGrpSpPr>
        <p:cNvPr id="1" name=""/>
        <p:cNvGrpSpPr/>
        <p:nvPr/>
      </p:nvGrpSpPr>
      <p:grpSpPr>
        <a:xfrm>
          <a:off x="0" y="0"/>
          <a:ext cx="0" cy="0"/>
          <a:chOff x="0" y="0"/>
          <a:chExt cx="0" cy="0"/>
        </a:xfrm>
      </p:grpSpPr>
      <p:sp>
        <p:nvSpPr>
          <p:cNvPr name="Freeform 2" id="2"/>
          <p:cNvSpPr/>
          <p:nvPr/>
        </p:nvSpPr>
        <p:spPr>
          <a:xfrm flipH="false" flipV="false" rot="0">
            <a:off x="6675301" y="3653280"/>
            <a:ext cx="10306234" cy="6633720"/>
          </a:xfrm>
          <a:custGeom>
            <a:avLst/>
            <a:gdLst/>
            <a:ahLst/>
            <a:cxnLst/>
            <a:rect r="r" b="b" t="t" l="l"/>
            <a:pathLst>
              <a:path h="6633720" w="10306234">
                <a:moveTo>
                  <a:pt x="0" y="0"/>
                </a:moveTo>
                <a:lnTo>
                  <a:pt x="10306233" y="0"/>
                </a:lnTo>
                <a:lnTo>
                  <a:pt x="10306233" y="6633720"/>
                </a:lnTo>
                <a:lnTo>
                  <a:pt x="0" y="6633720"/>
                </a:lnTo>
                <a:lnTo>
                  <a:pt x="0" y="0"/>
                </a:lnTo>
                <a:close/>
              </a:path>
            </a:pathLst>
          </a:custGeom>
          <a:blipFill>
            <a:blip r:embed="rId3"/>
            <a:stretch>
              <a:fillRect l="0" t="0" r="0" b="0"/>
            </a:stretch>
          </a:blipFill>
        </p:spPr>
      </p:sp>
      <p:sp>
        <p:nvSpPr>
          <p:cNvPr name="Freeform 3" id="3"/>
          <p:cNvSpPr/>
          <p:nvPr/>
        </p:nvSpPr>
        <p:spPr>
          <a:xfrm flipH="false" flipV="false" rot="0">
            <a:off x="-889725" y="2421764"/>
            <a:ext cx="8328982" cy="8320997"/>
          </a:xfrm>
          <a:custGeom>
            <a:avLst/>
            <a:gdLst/>
            <a:ahLst/>
            <a:cxnLst/>
            <a:rect r="r" b="b" t="t" l="l"/>
            <a:pathLst>
              <a:path h="8320997" w="8328982">
                <a:moveTo>
                  <a:pt x="0" y="0"/>
                </a:moveTo>
                <a:lnTo>
                  <a:pt x="8328982" y="0"/>
                </a:lnTo>
                <a:lnTo>
                  <a:pt x="8328982" y="8320997"/>
                </a:lnTo>
                <a:lnTo>
                  <a:pt x="0" y="8320997"/>
                </a:lnTo>
                <a:lnTo>
                  <a:pt x="0" y="0"/>
                </a:lnTo>
                <a:close/>
              </a:path>
            </a:pathLst>
          </a:custGeom>
          <a:blipFill>
            <a:blip r:embed="rId4">
              <a:alphaModFix amt="38000"/>
            </a:blip>
            <a:stretch>
              <a:fillRect l="0" t="0" r="0" b="0"/>
            </a:stretch>
          </a:blipFill>
        </p:spPr>
      </p:sp>
      <p:sp>
        <p:nvSpPr>
          <p:cNvPr name="TextBox 4" id="4"/>
          <p:cNvSpPr txBox="true"/>
          <p:nvPr/>
        </p:nvSpPr>
        <p:spPr>
          <a:xfrm rot="0">
            <a:off x="1028700" y="1998574"/>
            <a:ext cx="16928716" cy="2281177"/>
          </a:xfrm>
          <a:prstGeom prst="rect">
            <a:avLst/>
          </a:prstGeom>
        </p:spPr>
        <p:txBody>
          <a:bodyPr anchor="t" rtlCol="false" tIns="0" lIns="0" bIns="0" rIns="0">
            <a:spAutoFit/>
          </a:bodyPr>
          <a:lstStyle/>
          <a:p>
            <a:pPr algn="l">
              <a:lnSpc>
                <a:spcPts val="9190"/>
              </a:lnSpc>
            </a:pPr>
            <a:r>
              <a:rPr lang="en-US" sz="6564" b="true">
                <a:solidFill>
                  <a:srgbClr val="6161C1"/>
                </a:solidFill>
                <a:latin typeface="Montserrat Semi-Bold"/>
                <a:ea typeface="Montserrat Semi-Bold"/>
                <a:cs typeface="Montserrat Semi-Bold"/>
                <a:sym typeface="Montserrat Semi-Bold"/>
              </a:rPr>
              <a:t>Samen maken we zeggenschap vanzelfsprekend!</a:t>
            </a:r>
          </a:p>
        </p:txBody>
      </p:sp>
      <p:sp>
        <p:nvSpPr>
          <p:cNvPr name="TextBox 5" id="5"/>
          <p:cNvSpPr txBox="true"/>
          <p:nvPr/>
        </p:nvSpPr>
        <p:spPr>
          <a:xfrm rot="0">
            <a:off x="1359284" y="4690238"/>
            <a:ext cx="7043217" cy="658875"/>
          </a:xfrm>
          <a:prstGeom prst="rect">
            <a:avLst/>
          </a:prstGeom>
        </p:spPr>
        <p:txBody>
          <a:bodyPr anchor="t" rtlCol="false" tIns="0" lIns="0" bIns="0" rIns="0">
            <a:spAutoFit/>
          </a:bodyPr>
          <a:lstStyle/>
          <a:p>
            <a:pPr algn="l">
              <a:lnSpc>
                <a:spcPts val="5810"/>
              </a:lnSpc>
            </a:pPr>
            <a:r>
              <a:rPr lang="en-US" sz="2727" b="true">
                <a:solidFill>
                  <a:srgbClr val="6161C1"/>
                </a:solidFill>
                <a:latin typeface="HK Grotesk Bold"/>
                <a:ea typeface="HK Grotesk Bold"/>
                <a:cs typeface="HK Grotesk Bold"/>
                <a:sym typeface="HK Grotesk Bold"/>
              </a:rPr>
              <a:t>Zeggenschap in de zorg en het sociaal domein</a:t>
            </a:r>
          </a:p>
        </p:txBody>
      </p:sp>
      <p:grpSp>
        <p:nvGrpSpPr>
          <p:cNvPr name="Group 6" id="6"/>
          <p:cNvGrpSpPr/>
          <p:nvPr/>
        </p:nvGrpSpPr>
        <p:grpSpPr>
          <a:xfrm rot="0">
            <a:off x="540864" y="386267"/>
            <a:ext cx="17253638" cy="590515"/>
            <a:chOff x="0" y="0"/>
            <a:chExt cx="23004851" cy="787354"/>
          </a:xfrm>
        </p:grpSpPr>
        <p:sp>
          <p:nvSpPr>
            <p:cNvPr name="Freeform 7" id="7"/>
            <p:cNvSpPr/>
            <p:nvPr/>
          </p:nvSpPr>
          <p:spPr>
            <a:xfrm flipH="false" flipV="false" rot="0">
              <a:off x="0" y="0"/>
              <a:ext cx="3263708" cy="787354"/>
            </a:xfrm>
            <a:custGeom>
              <a:avLst/>
              <a:gdLst/>
              <a:ahLst/>
              <a:cxnLst/>
              <a:rect r="r" b="b" t="t" l="l"/>
              <a:pathLst>
                <a:path h="787354" w="3263708">
                  <a:moveTo>
                    <a:pt x="0" y="0"/>
                  </a:moveTo>
                  <a:lnTo>
                    <a:pt x="3263708" y="0"/>
                  </a:lnTo>
                  <a:lnTo>
                    <a:pt x="3263708" y="787354"/>
                  </a:lnTo>
                  <a:lnTo>
                    <a:pt x="0" y="7873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9718527" y="-66675"/>
              <a:ext cx="3286323" cy="696595"/>
            </a:xfrm>
            <a:prstGeom prst="rect">
              <a:avLst/>
            </a:prstGeom>
          </p:spPr>
          <p:txBody>
            <a:bodyPr anchor="t" rtlCol="false" tIns="0" lIns="0" bIns="0" rIns="0">
              <a:spAutoFit/>
            </a:bodyPr>
            <a:lstStyle/>
            <a:p>
              <a:pPr algn="ctr">
                <a:lnSpc>
                  <a:spcPts val="4409"/>
                </a:lnSpc>
              </a:pPr>
              <a:r>
                <a:rPr lang="en-US" sz="3150" b="true">
                  <a:solidFill>
                    <a:srgbClr val="020000"/>
                  </a:solidFill>
                  <a:latin typeface="Montserrat Semi-Bold"/>
                  <a:ea typeface="Montserrat Semi-Bold"/>
                  <a:cs typeface="Montserrat Semi-Bold"/>
                  <a:sym typeface="Montserrat Semi-Bold"/>
                </a:rPr>
                <a:t>[eigen logo]</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EDEF9"/>
        </a:solidFill>
      </p:bgPr>
    </p:bg>
    <p:spTree>
      <p:nvGrpSpPr>
        <p:cNvPr id="1" name=""/>
        <p:cNvGrpSpPr/>
        <p:nvPr/>
      </p:nvGrpSpPr>
      <p:grpSpPr>
        <a:xfrm>
          <a:off x="0" y="0"/>
          <a:ext cx="0" cy="0"/>
          <a:chOff x="0" y="0"/>
          <a:chExt cx="0" cy="0"/>
        </a:xfrm>
      </p:grpSpPr>
      <p:sp>
        <p:nvSpPr>
          <p:cNvPr name="Freeform 2" id="2"/>
          <p:cNvSpPr/>
          <p:nvPr/>
        </p:nvSpPr>
        <p:spPr>
          <a:xfrm flipH="false" flipV="false" rot="0">
            <a:off x="16070067" y="8327837"/>
            <a:ext cx="1456003" cy="1456003"/>
          </a:xfrm>
          <a:custGeom>
            <a:avLst/>
            <a:gdLst/>
            <a:ahLst/>
            <a:cxnLst/>
            <a:rect r="r" b="b" t="t" l="l"/>
            <a:pathLst>
              <a:path h="1456003" w="1456003">
                <a:moveTo>
                  <a:pt x="0" y="0"/>
                </a:moveTo>
                <a:lnTo>
                  <a:pt x="1456003" y="0"/>
                </a:lnTo>
                <a:lnTo>
                  <a:pt x="1456003" y="1456003"/>
                </a:lnTo>
                <a:lnTo>
                  <a:pt x="0" y="1456003"/>
                </a:lnTo>
                <a:lnTo>
                  <a:pt x="0" y="0"/>
                </a:lnTo>
                <a:close/>
              </a:path>
            </a:pathLst>
          </a:custGeom>
          <a:blipFill>
            <a:blip r:embed="rId3"/>
            <a:stretch>
              <a:fillRect l="0" t="0" r="0" b="0"/>
            </a:stretch>
          </a:blipFill>
        </p:spPr>
      </p:sp>
      <p:sp>
        <p:nvSpPr>
          <p:cNvPr name="Freeform 3" id="3"/>
          <p:cNvSpPr/>
          <p:nvPr/>
        </p:nvSpPr>
        <p:spPr>
          <a:xfrm flipH="false" flipV="false" rot="0">
            <a:off x="7338199" y="4629912"/>
            <a:ext cx="2582486" cy="4425927"/>
          </a:xfrm>
          <a:custGeom>
            <a:avLst/>
            <a:gdLst/>
            <a:ahLst/>
            <a:cxnLst/>
            <a:rect r="r" b="b" t="t" l="l"/>
            <a:pathLst>
              <a:path h="4425927" w="2582486">
                <a:moveTo>
                  <a:pt x="0" y="0"/>
                </a:moveTo>
                <a:lnTo>
                  <a:pt x="2582486" y="0"/>
                </a:lnTo>
                <a:lnTo>
                  <a:pt x="2582486" y="4425926"/>
                </a:lnTo>
                <a:lnTo>
                  <a:pt x="0" y="4425926"/>
                </a:lnTo>
                <a:lnTo>
                  <a:pt x="0" y="0"/>
                </a:lnTo>
                <a:close/>
              </a:path>
            </a:pathLst>
          </a:custGeom>
          <a:blipFill>
            <a:blip r:embed="rId4"/>
            <a:stretch>
              <a:fillRect l="0" t="0" r="0" b="0"/>
            </a:stretch>
          </a:blipFill>
        </p:spPr>
      </p:sp>
      <p:sp>
        <p:nvSpPr>
          <p:cNvPr name="TextBox 4" id="4"/>
          <p:cNvSpPr txBox="true"/>
          <p:nvPr/>
        </p:nvSpPr>
        <p:spPr>
          <a:xfrm rot="0">
            <a:off x="704850" y="1577003"/>
            <a:ext cx="14121035" cy="844652"/>
          </a:xfrm>
          <a:prstGeom prst="rect">
            <a:avLst/>
          </a:prstGeom>
        </p:spPr>
        <p:txBody>
          <a:bodyPr anchor="t" rtlCol="false" tIns="0" lIns="0" bIns="0" rIns="0">
            <a:spAutoFit/>
          </a:bodyPr>
          <a:lstStyle/>
          <a:p>
            <a:pPr algn="l">
              <a:lnSpc>
                <a:spcPts val="6997"/>
              </a:lnSpc>
            </a:pPr>
            <a:r>
              <a:rPr lang="en-US" sz="4998" b="true">
                <a:solidFill>
                  <a:srgbClr val="6161C1"/>
                </a:solidFill>
                <a:latin typeface="Montserrat Bold"/>
                <a:ea typeface="Montserrat Bold"/>
                <a:cs typeface="Montserrat Bold"/>
                <a:sym typeface="Montserrat Bold"/>
              </a:rPr>
              <a:t>Wil je nog meer weten wat je kunt doen?</a:t>
            </a:r>
          </a:p>
        </p:txBody>
      </p:sp>
      <p:sp>
        <p:nvSpPr>
          <p:cNvPr name="TextBox 5" id="5"/>
          <p:cNvSpPr txBox="true"/>
          <p:nvPr/>
        </p:nvSpPr>
        <p:spPr>
          <a:xfrm rot="0">
            <a:off x="704850" y="2776863"/>
            <a:ext cx="16282296" cy="2124074"/>
          </a:xfrm>
          <a:prstGeom prst="rect">
            <a:avLst/>
          </a:prstGeom>
        </p:spPr>
        <p:txBody>
          <a:bodyPr anchor="t" rtlCol="false" tIns="0" lIns="0" bIns="0" rIns="0">
            <a:spAutoFit/>
          </a:bodyPr>
          <a:lstStyle/>
          <a:p>
            <a:pPr algn="l">
              <a:lnSpc>
                <a:spcPts val="4200"/>
              </a:lnSpc>
            </a:pPr>
            <a:r>
              <a:rPr lang="en-US" sz="3000" b="true">
                <a:solidFill>
                  <a:srgbClr val="000000"/>
                </a:solidFill>
                <a:latin typeface="HK Grotesk Bold"/>
                <a:ea typeface="HK Grotesk Bold"/>
                <a:cs typeface="HK Grotesk Bold"/>
                <a:sym typeface="HK Grotesk Bold"/>
              </a:rPr>
              <a:t>Download de richtingwijzer en bekijk welke rollen bij jou passen. Herken wat je al doet en ontdek waar je nog stappen kunt zetten. Je kunt hem ook delen met collega’s en er samen over in gesprek gaan.</a:t>
            </a:r>
          </a:p>
          <a:p>
            <a:pPr algn="l">
              <a:lnSpc>
                <a:spcPts val="4200"/>
              </a:lnSpc>
              <a:spcBef>
                <a:spcPct val="0"/>
              </a:spcBef>
            </a:pPr>
          </a:p>
        </p:txBody>
      </p:sp>
      <p:sp>
        <p:nvSpPr>
          <p:cNvPr name="TextBox 6" id="6"/>
          <p:cNvSpPr txBox="true"/>
          <p:nvPr/>
        </p:nvSpPr>
        <p:spPr>
          <a:xfrm rot="0">
            <a:off x="7338199" y="9210675"/>
            <a:ext cx="2439830" cy="737235"/>
          </a:xfrm>
          <a:prstGeom prst="rect">
            <a:avLst/>
          </a:prstGeom>
        </p:spPr>
        <p:txBody>
          <a:bodyPr anchor="t" rtlCol="false" tIns="0" lIns="0" bIns="0" rIns="0">
            <a:spAutoFit/>
          </a:bodyPr>
          <a:lstStyle/>
          <a:p>
            <a:pPr algn="ctr">
              <a:lnSpc>
                <a:spcPts val="2939"/>
              </a:lnSpc>
            </a:pPr>
            <a:r>
              <a:rPr lang="en-US" sz="2099" b="true">
                <a:solidFill>
                  <a:srgbClr val="000000"/>
                </a:solidFill>
                <a:latin typeface="HK Grotesk Bold"/>
                <a:ea typeface="HK Grotesk Bold"/>
                <a:cs typeface="HK Grotesk Bold"/>
                <a:sym typeface="HK Grotesk Bold"/>
              </a:rPr>
              <a:t>Richtingwijzer voor</a:t>
            </a:r>
          </a:p>
          <a:p>
            <a:pPr algn="ctr">
              <a:lnSpc>
                <a:spcPts val="2939"/>
              </a:lnSpc>
            </a:pPr>
            <a:r>
              <a:rPr lang="en-US" sz="2099" b="true">
                <a:solidFill>
                  <a:srgbClr val="000000"/>
                </a:solidFill>
                <a:latin typeface="HK Grotesk Bold"/>
                <a:ea typeface="HK Grotesk Bold"/>
                <a:cs typeface="HK Grotesk Bold"/>
                <a:sym typeface="HK Grotesk Bold"/>
              </a:rPr>
              <a:t>professionals</a:t>
            </a:r>
          </a:p>
        </p:txBody>
      </p:sp>
      <p:grpSp>
        <p:nvGrpSpPr>
          <p:cNvPr name="Group 7" id="7"/>
          <p:cNvGrpSpPr/>
          <p:nvPr/>
        </p:nvGrpSpPr>
        <p:grpSpPr>
          <a:xfrm rot="0">
            <a:off x="540864" y="386267"/>
            <a:ext cx="17253638" cy="590515"/>
            <a:chOff x="0" y="0"/>
            <a:chExt cx="23004851" cy="787354"/>
          </a:xfrm>
        </p:grpSpPr>
        <p:sp>
          <p:nvSpPr>
            <p:cNvPr name="Freeform 8" id="8"/>
            <p:cNvSpPr/>
            <p:nvPr/>
          </p:nvSpPr>
          <p:spPr>
            <a:xfrm flipH="false" flipV="false" rot="0">
              <a:off x="0" y="0"/>
              <a:ext cx="3263708" cy="787354"/>
            </a:xfrm>
            <a:custGeom>
              <a:avLst/>
              <a:gdLst/>
              <a:ahLst/>
              <a:cxnLst/>
              <a:rect r="r" b="b" t="t" l="l"/>
              <a:pathLst>
                <a:path h="787354" w="3263708">
                  <a:moveTo>
                    <a:pt x="0" y="0"/>
                  </a:moveTo>
                  <a:lnTo>
                    <a:pt x="3263708" y="0"/>
                  </a:lnTo>
                  <a:lnTo>
                    <a:pt x="3263708" y="787354"/>
                  </a:lnTo>
                  <a:lnTo>
                    <a:pt x="0" y="7873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9718527" y="-66675"/>
              <a:ext cx="3286323" cy="696595"/>
            </a:xfrm>
            <a:prstGeom prst="rect">
              <a:avLst/>
            </a:prstGeom>
          </p:spPr>
          <p:txBody>
            <a:bodyPr anchor="t" rtlCol="false" tIns="0" lIns="0" bIns="0" rIns="0">
              <a:spAutoFit/>
            </a:bodyPr>
            <a:lstStyle/>
            <a:p>
              <a:pPr algn="ctr">
                <a:lnSpc>
                  <a:spcPts val="4409"/>
                </a:lnSpc>
              </a:pPr>
              <a:r>
                <a:rPr lang="en-US" sz="3150" b="true">
                  <a:solidFill>
                    <a:srgbClr val="020000"/>
                  </a:solidFill>
                  <a:latin typeface="Montserrat Semi-Bold"/>
                  <a:ea typeface="Montserrat Semi-Bold"/>
                  <a:cs typeface="Montserrat Semi-Bold"/>
                  <a:sym typeface="Montserrat Semi-Bold"/>
                </a:rPr>
                <a:t>[eigen logo]</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EDEF9"/>
        </a:solidFill>
      </p:bgPr>
    </p:bg>
    <p:spTree>
      <p:nvGrpSpPr>
        <p:cNvPr id="1" name=""/>
        <p:cNvGrpSpPr/>
        <p:nvPr/>
      </p:nvGrpSpPr>
      <p:grpSpPr>
        <a:xfrm>
          <a:off x="0" y="0"/>
          <a:ext cx="0" cy="0"/>
          <a:chOff x="0" y="0"/>
          <a:chExt cx="0" cy="0"/>
        </a:xfrm>
      </p:grpSpPr>
      <p:grpSp>
        <p:nvGrpSpPr>
          <p:cNvPr name="Group 2" id="2"/>
          <p:cNvGrpSpPr/>
          <p:nvPr/>
        </p:nvGrpSpPr>
        <p:grpSpPr>
          <a:xfrm rot="0">
            <a:off x="4607571" y="210809"/>
            <a:ext cx="7666254" cy="10076191"/>
            <a:chOff x="0" y="0"/>
            <a:chExt cx="10221672" cy="13434921"/>
          </a:xfrm>
        </p:grpSpPr>
        <p:sp>
          <p:nvSpPr>
            <p:cNvPr name="Freeform 3" id="3"/>
            <p:cNvSpPr/>
            <p:nvPr/>
          </p:nvSpPr>
          <p:spPr>
            <a:xfrm flipH="true" flipV="false" rot="0">
              <a:off x="0" y="0"/>
              <a:ext cx="10221722" cy="13434949"/>
            </a:xfrm>
            <a:custGeom>
              <a:avLst/>
              <a:gdLst/>
              <a:ahLst/>
              <a:cxnLst/>
              <a:rect r="r" b="b" t="t" l="l"/>
              <a:pathLst>
                <a:path h="13434949" w="10221722">
                  <a:moveTo>
                    <a:pt x="10221722" y="0"/>
                  </a:moveTo>
                  <a:lnTo>
                    <a:pt x="0" y="0"/>
                  </a:lnTo>
                  <a:lnTo>
                    <a:pt x="0" y="13434949"/>
                  </a:lnTo>
                  <a:lnTo>
                    <a:pt x="10221722" y="13434949"/>
                  </a:lnTo>
                  <a:lnTo>
                    <a:pt x="10221722" y="0"/>
                  </a:lnTo>
                  <a:close/>
                </a:path>
              </a:pathLst>
            </a:custGeom>
            <a:blipFill>
              <a:blip r:embed="rId3"/>
              <a:stretch>
                <a:fillRect l="0" t="-2" r="0" b="-2"/>
              </a:stretch>
            </a:blipFill>
          </p:spPr>
        </p:sp>
      </p:grpSp>
      <p:sp>
        <p:nvSpPr>
          <p:cNvPr name="Freeform 4" id="4"/>
          <p:cNvSpPr/>
          <p:nvPr/>
        </p:nvSpPr>
        <p:spPr>
          <a:xfrm flipH="false" flipV="false" rot="0">
            <a:off x="7323821" y="8505271"/>
            <a:ext cx="6332078" cy="1527583"/>
          </a:xfrm>
          <a:custGeom>
            <a:avLst/>
            <a:gdLst/>
            <a:ahLst/>
            <a:cxnLst/>
            <a:rect r="r" b="b" t="t" l="l"/>
            <a:pathLst>
              <a:path h="1527583" w="6332078">
                <a:moveTo>
                  <a:pt x="0" y="0"/>
                </a:moveTo>
                <a:lnTo>
                  <a:pt x="6332079" y="0"/>
                </a:lnTo>
                <a:lnTo>
                  <a:pt x="6332079" y="1527583"/>
                </a:lnTo>
                <a:lnTo>
                  <a:pt x="0" y="1527583"/>
                </a:lnTo>
                <a:lnTo>
                  <a:pt x="0" y="0"/>
                </a:lnTo>
                <a:close/>
              </a:path>
            </a:pathLst>
          </a:custGeom>
          <a:blipFill>
            <a:blip r:embed="rId4">
              <a:extLst>
                <a:ext uri="{96DAC541-7B7A-43D3-8B79-37D633B846F1}">
                  <asvg:svgBlip xmlns:asvg="http://schemas.microsoft.com/office/drawing/2016/SVG/main" r:embed="rId5"/>
                </a:ext>
              </a:extLst>
            </a:blip>
            <a:stretch>
              <a:fillRect l="0" t="-160" r="0" b="-160"/>
            </a:stretch>
          </a:blipFill>
        </p:spPr>
      </p:sp>
      <p:sp>
        <p:nvSpPr>
          <p:cNvPr name="Freeform 5" id="5"/>
          <p:cNvSpPr/>
          <p:nvPr/>
        </p:nvSpPr>
        <p:spPr>
          <a:xfrm flipH="false" flipV="false" rot="0">
            <a:off x="14087666" y="5248905"/>
            <a:ext cx="4200334" cy="5038095"/>
          </a:xfrm>
          <a:custGeom>
            <a:avLst/>
            <a:gdLst/>
            <a:ahLst/>
            <a:cxnLst/>
            <a:rect r="r" b="b" t="t" l="l"/>
            <a:pathLst>
              <a:path h="5038095" w="4200334">
                <a:moveTo>
                  <a:pt x="0" y="0"/>
                </a:moveTo>
                <a:lnTo>
                  <a:pt x="4200334" y="0"/>
                </a:lnTo>
                <a:lnTo>
                  <a:pt x="4200334" y="5038095"/>
                </a:lnTo>
                <a:lnTo>
                  <a:pt x="0" y="5038095"/>
                </a:lnTo>
                <a:lnTo>
                  <a:pt x="0" y="0"/>
                </a:lnTo>
                <a:close/>
              </a:path>
            </a:pathLst>
          </a:custGeom>
          <a:blipFill>
            <a:blip r:embed="rId6"/>
            <a:stretch>
              <a:fillRect l="0" t="0" r="0" b="0"/>
            </a:stretch>
          </a:blipFill>
        </p:spPr>
      </p:sp>
      <p:sp>
        <p:nvSpPr>
          <p:cNvPr name="Freeform 6" id="6"/>
          <p:cNvSpPr/>
          <p:nvPr/>
        </p:nvSpPr>
        <p:spPr>
          <a:xfrm flipH="false" flipV="false" rot="218357">
            <a:off x="0" y="228730"/>
            <a:ext cx="4553345" cy="3752220"/>
          </a:xfrm>
          <a:custGeom>
            <a:avLst/>
            <a:gdLst/>
            <a:ahLst/>
            <a:cxnLst/>
            <a:rect r="r" b="b" t="t" l="l"/>
            <a:pathLst>
              <a:path h="3752220" w="4553345">
                <a:moveTo>
                  <a:pt x="0" y="0"/>
                </a:moveTo>
                <a:lnTo>
                  <a:pt x="4553345" y="0"/>
                </a:lnTo>
                <a:lnTo>
                  <a:pt x="4553345" y="3752221"/>
                </a:lnTo>
                <a:lnTo>
                  <a:pt x="0" y="3752221"/>
                </a:lnTo>
                <a:lnTo>
                  <a:pt x="0" y="0"/>
                </a:lnTo>
                <a:close/>
              </a:path>
            </a:pathLst>
          </a:custGeom>
          <a:blipFill>
            <a:blip r:embed="rId7"/>
            <a:stretch>
              <a:fillRect l="0" t="0" r="0" b="0"/>
            </a:stretch>
          </a:blipFill>
        </p:spPr>
      </p:sp>
      <p:sp>
        <p:nvSpPr>
          <p:cNvPr name="TextBox 7" id="7"/>
          <p:cNvSpPr txBox="true"/>
          <p:nvPr/>
        </p:nvSpPr>
        <p:spPr>
          <a:xfrm rot="-1001070">
            <a:off x="6399050" y="1848425"/>
            <a:ext cx="5566470" cy="768302"/>
          </a:xfrm>
          <a:prstGeom prst="rect">
            <a:avLst/>
          </a:prstGeom>
        </p:spPr>
        <p:txBody>
          <a:bodyPr anchor="t" rtlCol="false" tIns="0" lIns="0" bIns="0" rIns="0">
            <a:spAutoFit/>
          </a:bodyPr>
          <a:lstStyle/>
          <a:p>
            <a:pPr algn="ctr">
              <a:lnSpc>
                <a:spcPts val="2049"/>
              </a:lnSpc>
            </a:pPr>
            <a:r>
              <a:rPr lang="en-US" sz="4098" b="true">
                <a:solidFill>
                  <a:srgbClr val="6161C1"/>
                </a:solidFill>
                <a:latin typeface="HK Grotesk Bold"/>
                <a:ea typeface="HK Grotesk Bold"/>
                <a:cs typeface="HK Grotesk Bold"/>
                <a:sym typeface="HK Grotesk Bold"/>
              </a:rPr>
              <a:t>Meer weten?</a:t>
            </a:r>
          </a:p>
          <a:p>
            <a:pPr algn="ctr">
              <a:lnSpc>
                <a:spcPts val="1399"/>
              </a:lnSpc>
            </a:pPr>
          </a:p>
          <a:p>
            <a:pPr algn="ctr">
              <a:lnSpc>
                <a:spcPts val="3638"/>
              </a:lnSpc>
            </a:pPr>
            <a:r>
              <a:rPr lang="en-US" sz="2599" b="true">
                <a:solidFill>
                  <a:srgbClr val="DF3000"/>
                </a:solidFill>
                <a:latin typeface="Montserrat Bold"/>
                <a:ea typeface="Montserrat Bold"/>
                <a:cs typeface="Montserrat Bold"/>
                <a:sym typeface="Montserrat Bold"/>
              </a:rPr>
              <a:t>www.zeggenschapindezorg.nl</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EDEF9"/>
        </a:solidFill>
      </p:bgPr>
    </p:bg>
    <p:spTree>
      <p:nvGrpSpPr>
        <p:cNvPr id="1" name=""/>
        <p:cNvGrpSpPr/>
        <p:nvPr/>
      </p:nvGrpSpPr>
      <p:grpSpPr>
        <a:xfrm>
          <a:off x="0" y="0"/>
          <a:ext cx="0" cy="0"/>
          <a:chOff x="0" y="0"/>
          <a:chExt cx="0" cy="0"/>
        </a:xfrm>
      </p:grpSpPr>
      <p:sp>
        <p:nvSpPr>
          <p:cNvPr name="Freeform 2" id="2"/>
          <p:cNvSpPr/>
          <p:nvPr/>
        </p:nvSpPr>
        <p:spPr>
          <a:xfrm flipH="false" flipV="false" rot="0">
            <a:off x="14471182" y="166026"/>
            <a:ext cx="3575924" cy="862674"/>
          </a:xfrm>
          <a:custGeom>
            <a:avLst/>
            <a:gdLst/>
            <a:ahLst/>
            <a:cxnLst/>
            <a:rect r="r" b="b" t="t" l="l"/>
            <a:pathLst>
              <a:path h="862674" w="3575924">
                <a:moveTo>
                  <a:pt x="0" y="0"/>
                </a:moveTo>
                <a:lnTo>
                  <a:pt x="3575924" y="0"/>
                </a:lnTo>
                <a:lnTo>
                  <a:pt x="3575924" y="862674"/>
                </a:lnTo>
                <a:lnTo>
                  <a:pt x="0" y="862674"/>
                </a:lnTo>
                <a:lnTo>
                  <a:pt x="0" y="0"/>
                </a:lnTo>
                <a:close/>
              </a:path>
            </a:pathLst>
          </a:custGeom>
          <a:blipFill>
            <a:blip r:embed="rId3">
              <a:extLst>
                <a:ext uri="{96DAC541-7B7A-43D3-8B79-37D633B846F1}">
                  <asvg:svgBlip xmlns:asvg="http://schemas.microsoft.com/office/drawing/2016/SVG/main" r:embed="rId4"/>
                </a:ext>
              </a:extLst>
            </a:blip>
            <a:stretch>
              <a:fillRect l="0" t="-160" r="0" b="-160"/>
            </a:stretch>
          </a:blipFill>
        </p:spPr>
      </p:sp>
      <p:sp>
        <p:nvSpPr>
          <p:cNvPr name="TextBox 3" id="3"/>
          <p:cNvSpPr txBox="true"/>
          <p:nvPr/>
        </p:nvSpPr>
        <p:spPr>
          <a:xfrm rot="0">
            <a:off x="1028700" y="1057275"/>
            <a:ext cx="11620244" cy="729488"/>
          </a:xfrm>
          <a:prstGeom prst="rect">
            <a:avLst/>
          </a:prstGeom>
        </p:spPr>
        <p:txBody>
          <a:bodyPr anchor="t" rtlCol="false" tIns="0" lIns="0" bIns="0" rIns="0">
            <a:spAutoFit/>
          </a:bodyPr>
          <a:lstStyle/>
          <a:p>
            <a:pPr algn="l">
              <a:lnSpc>
                <a:spcPts val="5730"/>
              </a:lnSpc>
            </a:pPr>
            <a:r>
              <a:rPr lang="en-US" b="true" sz="4999">
                <a:solidFill>
                  <a:srgbClr val="6161C1"/>
                </a:solidFill>
                <a:latin typeface="Montserrat Bold"/>
                <a:ea typeface="Montserrat Bold"/>
                <a:cs typeface="Montserrat Bold"/>
                <a:sym typeface="Montserrat Bold"/>
              </a:rPr>
              <a:t>Reflectievragen</a:t>
            </a:r>
          </a:p>
        </p:txBody>
      </p:sp>
      <p:sp>
        <p:nvSpPr>
          <p:cNvPr name="TextBox 4" id="4"/>
          <p:cNvSpPr txBox="true"/>
          <p:nvPr/>
        </p:nvSpPr>
        <p:spPr>
          <a:xfrm rot="0">
            <a:off x="1028700" y="1400175"/>
            <a:ext cx="14433829" cy="8210931"/>
          </a:xfrm>
          <a:prstGeom prst="rect">
            <a:avLst/>
          </a:prstGeom>
        </p:spPr>
        <p:txBody>
          <a:bodyPr anchor="t" rtlCol="false" tIns="0" lIns="0" bIns="0" rIns="0">
            <a:spAutoFit/>
          </a:bodyPr>
          <a:lstStyle/>
          <a:p>
            <a:pPr algn="l">
              <a:lnSpc>
                <a:spcPts val="3656"/>
              </a:lnSpc>
            </a:pPr>
          </a:p>
          <a:p>
            <a:pPr algn="l">
              <a:lnSpc>
                <a:spcPts val="3656"/>
              </a:lnSpc>
            </a:pPr>
            <a:r>
              <a:rPr lang="en-US" sz="2299" b="true">
                <a:solidFill>
                  <a:srgbClr val="000000">
                    <a:alpha val="76863"/>
                  </a:srgbClr>
                </a:solidFill>
                <a:latin typeface="HK Grotesk Bold"/>
                <a:ea typeface="HK Grotesk Bold"/>
                <a:cs typeface="HK Grotesk Bold"/>
                <a:sym typeface="HK Grotesk Bold"/>
              </a:rPr>
              <a:t>Op individueel niveau:</a:t>
            </a:r>
          </a:p>
          <a:p>
            <a:pPr algn="l" marL="496569" indent="-248284" lvl="1">
              <a:lnSpc>
                <a:spcPts val="3656"/>
              </a:lnSpc>
              <a:buAutoNum type="arabicPeriod" startAt="1"/>
            </a:pPr>
            <a:r>
              <a:rPr lang="en-US" sz="2299">
                <a:solidFill>
                  <a:srgbClr val="000000">
                    <a:alpha val="76863"/>
                  </a:srgbClr>
                </a:solidFill>
                <a:latin typeface="HK Grotesk"/>
                <a:ea typeface="HK Grotesk"/>
                <a:cs typeface="HK Grotesk"/>
                <a:sym typeface="HK Grotesk"/>
              </a:rPr>
              <a:t>Wat zijn jouw gedachten over deze presentatie? </a:t>
            </a:r>
          </a:p>
          <a:p>
            <a:pPr algn="l" marL="496569" indent="-248284" lvl="1">
              <a:lnSpc>
                <a:spcPts val="3656"/>
              </a:lnSpc>
              <a:buAutoNum type="arabicPeriod" startAt="1"/>
            </a:pPr>
            <a:r>
              <a:rPr lang="en-US" sz="2299">
                <a:solidFill>
                  <a:srgbClr val="000000">
                    <a:alpha val="76863"/>
                  </a:srgbClr>
                </a:solidFill>
                <a:latin typeface="HK Grotesk"/>
                <a:ea typeface="HK Grotesk"/>
                <a:cs typeface="HK Grotesk"/>
                <a:sym typeface="HK Grotesk"/>
              </a:rPr>
              <a:t>Hoe ervaar je zelf zeggenschap? </a:t>
            </a:r>
          </a:p>
          <a:p>
            <a:pPr algn="l" marL="496569" indent="-248284" lvl="1">
              <a:lnSpc>
                <a:spcPts val="3656"/>
              </a:lnSpc>
              <a:buAutoNum type="arabicPeriod" startAt="1"/>
            </a:pPr>
            <a:r>
              <a:rPr lang="en-US" sz="2299">
                <a:solidFill>
                  <a:srgbClr val="000000">
                    <a:alpha val="76863"/>
                  </a:srgbClr>
                </a:solidFill>
                <a:latin typeface="HK Grotesk"/>
                <a:ea typeface="HK Grotesk"/>
                <a:cs typeface="HK Grotesk"/>
                <a:sym typeface="HK Grotesk"/>
              </a:rPr>
              <a:t>Hoe zou zeggenschap er in jouw werk uit moeten/kunnen zien? </a:t>
            </a:r>
          </a:p>
          <a:p>
            <a:pPr algn="l" marL="496569" indent="-248284" lvl="1">
              <a:lnSpc>
                <a:spcPts val="3656"/>
              </a:lnSpc>
              <a:buAutoNum type="arabicPeriod" startAt="1"/>
            </a:pPr>
            <a:r>
              <a:rPr lang="en-US" sz="2299">
                <a:solidFill>
                  <a:srgbClr val="000000">
                    <a:alpha val="76863"/>
                  </a:srgbClr>
                </a:solidFill>
                <a:latin typeface="HK Grotesk"/>
                <a:ea typeface="HK Grotesk"/>
                <a:cs typeface="HK Grotesk"/>
                <a:sym typeface="HK Grotesk"/>
              </a:rPr>
              <a:t>Wat vind je al goed gaan? </a:t>
            </a:r>
          </a:p>
          <a:p>
            <a:pPr algn="l" marL="496569" indent="-248284" lvl="1">
              <a:lnSpc>
                <a:spcPts val="3656"/>
              </a:lnSpc>
              <a:buAutoNum type="arabicPeriod" startAt="1"/>
            </a:pPr>
            <a:r>
              <a:rPr lang="en-US" sz="2299">
                <a:solidFill>
                  <a:srgbClr val="000000">
                    <a:alpha val="76863"/>
                  </a:srgbClr>
                </a:solidFill>
                <a:latin typeface="HK Grotesk"/>
                <a:ea typeface="HK Grotesk"/>
                <a:cs typeface="HK Grotesk"/>
                <a:sym typeface="HK Grotesk"/>
              </a:rPr>
              <a:t>Wat zou anders kunnen?</a:t>
            </a:r>
          </a:p>
          <a:p>
            <a:pPr algn="l" marL="496569" indent="-248284" lvl="1">
              <a:lnSpc>
                <a:spcPts val="3656"/>
              </a:lnSpc>
              <a:buAutoNum type="arabicPeriod" startAt="1"/>
            </a:pPr>
            <a:r>
              <a:rPr lang="en-US" sz="2299">
                <a:solidFill>
                  <a:srgbClr val="000000">
                    <a:alpha val="76863"/>
                  </a:srgbClr>
                </a:solidFill>
                <a:latin typeface="HK Grotesk"/>
                <a:ea typeface="HK Grotesk"/>
                <a:cs typeface="HK Grotesk"/>
                <a:sym typeface="HK Grotesk"/>
              </a:rPr>
              <a:t>Wil je meedenken over een bepaald onderwerp in onze organisatie? Zo ja, welk(e) onderwerp(en)?</a:t>
            </a:r>
          </a:p>
          <a:p>
            <a:pPr algn="l">
              <a:lnSpc>
                <a:spcPts val="3656"/>
              </a:lnSpc>
            </a:pPr>
          </a:p>
          <a:p>
            <a:pPr algn="l">
              <a:lnSpc>
                <a:spcPts val="3656"/>
              </a:lnSpc>
            </a:pPr>
            <a:r>
              <a:rPr lang="en-US" sz="2299" b="true">
                <a:solidFill>
                  <a:srgbClr val="000000">
                    <a:alpha val="76863"/>
                  </a:srgbClr>
                </a:solidFill>
                <a:latin typeface="HK Grotesk Bold"/>
                <a:ea typeface="HK Grotesk Bold"/>
                <a:cs typeface="HK Grotesk Bold"/>
                <a:sym typeface="HK Grotesk Bold"/>
              </a:rPr>
              <a:t>Op team-/organisatieniveau:</a:t>
            </a:r>
          </a:p>
          <a:p>
            <a:pPr algn="l" marL="496569" indent="-248284" lvl="1">
              <a:lnSpc>
                <a:spcPts val="3656"/>
              </a:lnSpc>
              <a:buAutoNum type="arabicPeriod" startAt="1"/>
            </a:pPr>
            <a:r>
              <a:rPr lang="en-US" sz="2299">
                <a:solidFill>
                  <a:srgbClr val="000000">
                    <a:alpha val="76863"/>
                  </a:srgbClr>
                </a:solidFill>
                <a:latin typeface="HK Grotesk"/>
                <a:ea typeface="HK Grotesk"/>
                <a:cs typeface="HK Grotesk"/>
                <a:sym typeface="HK Grotesk"/>
              </a:rPr>
              <a:t>Welke wensen hebben wij (als team of als organisatie) voor de toekomst over onze zeggenschap?</a:t>
            </a:r>
          </a:p>
          <a:p>
            <a:pPr algn="l" marL="496569" indent="-248284" lvl="1">
              <a:lnSpc>
                <a:spcPts val="3656"/>
              </a:lnSpc>
              <a:buAutoNum type="arabicPeriod" startAt="1"/>
            </a:pPr>
            <a:r>
              <a:rPr lang="en-US" sz="2299">
                <a:solidFill>
                  <a:srgbClr val="000000">
                    <a:alpha val="76863"/>
                  </a:srgbClr>
                </a:solidFill>
                <a:latin typeface="HK Grotesk"/>
                <a:ea typeface="HK Grotesk"/>
                <a:cs typeface="HK Grotesk"/>
                <a:sym typeface="HK Grotesk"/>
              </a:rPr>
              <a:t>Wie hebben we nog meer nodig?</a:t>
            </a:r>
          </a:p>
          <a:p>
            <a:pPr algn="l" marL="496569" indent="-248284" lvl="1">
              <a:lnSpc>
                <a:spcPts val="3656"/>
              </a:lnSpc>
              <a:buAutoNum type="arabicPeriod" startAt="1"/>
            </a:pPr>
            <a:r>
              <a:rPr lang="en-US" sz="2299">
                <a:solidFill>
                  <a:srgbClr val="000000">
                    <a:alpha val="76863"/>
                  </a:srgbClr>
                </a:solidFill>
                <a:latin typeface="HK Grotesk"/>
                <a:ea typeface="HK Grotesk"/>
                <a:cs typeface="HK Grotesk"/>
                <a:sym typeface="HK Grotesk"/>
              </a:rPr>
              <a:t>Wat vraagt dit van jou en wat vraagt dit van ons?</a:t>
            </a:r>
          </a:p>
          <a:p>
            <a:pPr algn="l" marL="496569" indent="-248284" lvl="1">
              <a:lnSpc>
                <a:spcPts val="3656"/>
              </a:lnSpc>
              <a:buAutoNum type="arabicPeriod" startAt="1"/>
            </a:pPr>
            <a:r>
              <a:rPr lang="en-US" sz="2299">
                <a:solidFill>
                  <a:srgbClr val="000000">
                    <a:alpha val="76863"/>
                  </a:srgbClr>
                </a:solidFill>
                <a:latin typeface="HK Grotesk"/>
                <a:ea typeface="HK Grotesk"/>
                <a:cs typeface="HK Grotesk"/>
                <a:sym typeface="HK Grotesk"/>
              </a:rPr>
              <a:t>Waar krijgen we energie van als team?</a:t>
            </a:r>
          </a:p>
          <a:p>
            <a:pPr algn="l" marL="496569" indent="-248284" lvl="1">
              <a:lnSpc>
                <a:spcPts val="3656"/>
              </a:lnSpc>
              <a:buAutoNum type="arabicPeriod" startAt="1"/>
            </a:pPr>
            <a:r>
              <a:rPr lang="en-US" sz="2299">
                <a:solidFill>
                  <a:srgbClr val="000000">
                    <a:alpha val="76863"/>
                  </a:srgbClr>
                </a:solidFill>
                <a:latin typeface="HK Grotesk"/>
                <a:ea typeface="HK Grotesk"/>
                <a:cs typeface="HK Grotesk"/>
                <a:sym typeface="HK Grotesk"/>
              </a:rPr>
              <a:t>Waar zijn we goed in en hoe kunnen we dat inzetten om onze zeggenschap te versterken?</a:t>
            </a:r>
          </a:p>
          <a:p>
            <a:pPr algn="l" marL="496569" indent="-248284" lvl="1">
              <a:lnSpc>
                <a:spcPts val="3656"/>
              </a:lnSpc>
              <a:buAutoNum type="arabicPeriod" startAt="1"/>
            </a:pPr>
            <a:r>
              <a:rPr lang="en-US" sz="2299">
                <a:solidFill>
                  <a:srgbClr val="000000">
                    <a:alpha val="76863"/>
                  </a:srgbClr>
                </a:solidFill>
                <a:latin typeface="HK Grotesk"/>
                <a:ea typeface="HK Grotesk"/>
                <a:cs typeface="HK Grotesk"/>
                <a:sym typeface="HK Grotesk"/>
              </a:rPr>
              <a:t>Hoe kunnen we het beste omgaan in onze organisatie met ..... (zelf in te vullen)?</a:t>
            </a:r>
          </a:p>
          <a:p>
            <a:pPr algn="l" marL="496569" indent="-248284" lvl="1">
              <a:lnSpc>
                <a:spcPts val="3656"/>
              </a:lnSpc>
              <a:buAutoNum type="arabicPeriod" startAt="1"/>
            </a:pPr>
            <a:r>
              <a:rPr lang="en-US" sz="2299">
                <a:solidFill>
                  <a:srgbClr val="000000">
                    <a:alpha val="76863"/>
                  </a:srgbClr>
                </a:solidFill>
                <a:latin typeface="HK Grotesk"/>
                <a:ea typeface="HK Grotesk"/>
                <a:cs typeface="HK Grotesk"/>
                <a:sym typeface="HK Grotesk"/>
              </a:rPr>
              <a:t>Stel we ervaren</a:t>
            </a:r>
            <a:r>
              <a:rPr lang="en-US" b="true" sz="2299">
                <a:solidFill>
                  <a:srgbClr val="DF3000">
                    <a:alpha val="76863"/>
                  </a:srgbClr>
                </a:solidFill>
                <a:latin typeface="HK Grotesk Bold"/>
                <a:ea typeface="HK Grotesk Bold"/>
                <a:cs typeface="HK Grotesk Bold"/>
                <a:sym typeface="HK Grotesk Bold"/>
              </a:rPr>
              <a:t> </a:t>
            </a:r>
            <a:r>
              <a:rPr lang="en-US" sz="2299">
                <a:solidFill>
                  <a:srgbClr val="000000">
                    <a:alpha val="76863"/>
                  </a:srgbClr>
                </a:solidFill>
                <a:latin typeface="HK Grotesk"/>
                <a:ea typeface="HK Grotesk"/>
                <a:cs typeface="HK Grotesk"/>
                <a:sym typeface="HK Grotesk"/>
              </a:rPr>
              <a:t>zeggenschap in het team en/of in de organisatie, hoe ziet dat eruit? Wat doen we dan niet meer en wat doen we dan wel? </a:t>
            </a:r>
          </a:p>
        </p:txBody>
      </p:sp>
      <p:sp>
        <p:nvSpPr>
          <p:cNvPr name="Freeform 5" id="5"/>
          <p:cNvSpPr/>
          <p:nvPr/>
        </p:nvSpPr>
        <p:spPr>
          <a:xfrm flipH="false" flipV="false" rot="0">
            <a:off x="15173929" y="3594248"/>
            <a:ext cx="3383040" cy="7053612"/>
          </a:xfrm>
          <a:custGeom>
            <a:avLst/>
            <a:gdLst/>
            <a:ahLst/>
            <a:cxnLst/>
            <a:rect r="r" b="b" t="t" l="l"/>
            <a:pathLst>
              <a:path h="7053612" w="3383040">
                <a:moveTo>
                  <a:pt x="0" y="0"/>
                </a:moveTo>
                <a:lnTo>
                  <a:pt x="3383040" y="0"/>
                </a:lnTo>
                <a:lnTo>
                  <a:pt x="3383040" y="7053612"/>
                </a:lnTo>
                <a:lnTo>
                  <a:pt x="0" y="7053612"/>
                </a:lnTo>
                <a:lnTo>
                  <a:pt x="0" y="0"/>
                </a:lnTo>
                <a:close/>
              </a:path>
            </a:pathLst>
          </a:custGeom>
          <a:blipFill>
            <a:blip r:embed="rId5"/>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DEDEF9"/>
        </a:solidFill>
      </p:bgPr>
    </p:bg>
    <p:spTree>
      <p:nvGrpSpPr>
        <p:cNvPr id="1" name=""/>
        <p:cNvGrpSpPr/>
        <p:nvPr/>
      </p:nvGrpSpPr>
      <p:grpSpPr>
        <a:xfrm>
          <a:off x="0" y="0"/>
          <a:ext cx="0" cy="0"/>
          <a:chOff x="0" y="0"/>
          <a:chExt cx="0" cy="0"/>
        </a:xfrm>
      </p:grpSpPr>
      <p:grpSp>
        <p:nvGrpSpPr>
          <p:cNvPr name="Group 2" id="2"/>
          <p:cNvGrpSpPr/>
          <p:nvPr/>
        </p:nvGrpSpPr>
        <p:grpSpPr>
          <a:xfrm rot="-509320">
            <a:off x="1467814" y="1467814"/>
            <a:ext cx="6426421" cy="6426421"/>
            <a:chOff x="0" y="0"/>
            <a:chExt cx="8568561" cy="8568561"/>
          </a:xfrm>
        </p:grpSpPr>
        <p:sp>
          <p:nvSpPr>
            <p:cNvPr name="Freeform 3" id="3"/>
            <p:cNvSpPr/>
            <p:nvPr/>
          </p:nvSpPr>
          <p:spPr>
            <a:xfrm flipH="false" flipV="false" rot="0">
              <a:off x="0" y="0"/>
              <a:ext cx="8568563" cy="8568563"/>
            </a:xfrm>
            <a:custGeom>
              <a:avLst/>
              <a:gdLst/>
              <a:ahLst/>
              <a:cxnLst/>
              <a:rect r="r" b="b" t="t" l="l"/>
              <a:pathLst>
                <a:path h="8568563" w="8568563">
                  <a:moveTo>
                    <a:pt x="0" y="0"/>
                  </a:moveTo>
                  <a:lnTo>
                    <a:pt x="8568563" y="0"/>
                  </a:lnTo>
                  <a:lnTo>
                    <a:pt x="8568563" y="8568563"/>
                  </a:lnTo>
                  <a:lnTo>
                    <a:pt x="0" y="8568563"/>
                  </a:lnTo>
                  <a:lnTo>
                    <a:pt x="0" y="0"/>
                  </a:lnTo>
                  <a:close/>
                </a:path>
              </a:pathLst>
            </a:custGeom>
            <a:blipFill>
              <a:blip r:embed="rId3">
                <a:alphaModFix amt="88000"/>
              </a:blip>
              <a:stretch>
                <a:fillRect l="0" t="0" r="0" b="0"/>
              </a:stretch>
            </a:blipFill>
          </p:spPr>
        </p:sp>
      </p:grpSp>
      <p:grpSp>
        <p:nvGrpSpPr>
          <p:cNvPr name="Group 4" id="4"/>
          <p:cNvGrpSpPr/>
          <p:nvPr/>
        </p:nvGrpSpPr>
        <p:grpSpPr>
          <a:xfrm rot="0">
            <a:off x="6918878" y="1789504"/>
            <a:ext cx="7086599" cy="7079804"/>
            <a:chOff x="0" y="0"/>
            <a:chExt cx="9448798" cy="9439739"/>
          </a:xfrm>
        </p:grpSpPr>
        <p:sp>
          <p:nvSpPr>
            <p:cNvPr name="Freeform 5" id="5"/>
            <p:cNvSpPr/>
            <p:nvPr/>
          </p:nvSpPr>
          <p:spPr>
            <a:xfrm flipH="true" flipV="false" rot="0">
              <a:off x="0" y="0"/>
              <a:ext cx="9448800" cy="9439783"/>
            </a:xfrm>
            <a:custGeom>
              <a:avLst/>
              <a:gdLst/>
              <a:ahLst/>
              <a:cxnLst/>
              <a:rect r="r" b="b" t="t" l="l"/>
              <a:pathLst>
                <a:path h="9439783" w="9448800">
                  <a:moveTo>
                    <a:pt x="9448800" y="0"/>
                  </a:moveTo>
                  <a:lnTo>
                    <a:pt x="0" y="0"/>
                  </a:lnTo>
                  <a:lnTo>
                    <a:pt x="0" y="9439783"/>
                  </a:lnTo>
                  <a:lnTo>
                    <a:pt x="9448800" y="9439783"/>
                  </a:lnTo>
                  <a:lnTo>
                    <a:pt x="9448800" y="0"/>
                  </a:lnTo>
                  <a:close/>
                </a:path>
              </a:pathLst>
            </a:custGeom>
            <a:blipFill>
              <a:blip r:embed="rId4">
                <a:alphaModFix amt="97000"/>
              </a:blip>
              <a:stretch>
                <a:fillRect l="-5" t="0" r="-5" b="0"/>
              </a:stretch>
            </a:blipFill>
          </p:spPr>
        </p:sp>
      </p:grpSp>
      <p:sp>
        <p:nvSpPr>
          <p:cNvPr name="TextBox 6" id="6"/>
          <p:cNvSpPr txBox="true"/>
          <p:nvPr/>
        </p:nvSpPr>
        <p:spPr>
          <a:xfrm rot="-453479">
            <a:off x="1701965" y="1810780"/>
            <a:ext cx="4688704" cy="1665120"/>
          </a:xfrm>
          <a:prstGeom prst="rect">
            <a:avLst/>
          </a:prstGeom>
        </p:spPr>
        <p:txBody>
          <a:bodyPr anchor="t" rtlCol="false" tIns="0" lIns="0" bIns="0" rIns="0">
            <a:spAutoFit/>
          </a:bodyPr>
          <a:lstStyle/>
          <a:p>
            <a:pPr algn="ctr">
              <a:lnSpc>
                <a:spcPts val="6352"/>
              </a:lnSpc>
            </a:pPr>
            <a:r>
              <a:rPr lang="en-US" b="true" sz="4536">
                <a:solidFill>
                  <a:srgbClr val="FFFFFF"/>
                </a:solidFill>
                <a:latin typeface="HK Grotesk Bold"/>
                <a:ea typeface="HK Grotesk Bold"/>
                <a:cs typeface="HK Grotesk Bold"/>
                <a:sym typeface="HK Grotesk Bold"/>
              </a:rPr>
              <a:t>Wat wil jij veranderen?</a:t>
            </a:r>
          </a:p>
        </p:txBody>
      </p:sp>
      <p:sp>
        <p:nvSpPr>
          <p:cNvPr name="TextBox 7" id="7"/>
          <p:cNvSpPr txBox="true"/>
          <p:nvPr/>
        </p:nvSpPr>
        <p:spPr>
          <a:xfrm rot="274423">
            <a:off x="8054475" y="2308979"/>
            <a:ext cx="5298422" cy="1540871"/>
          </a:xfrm>
          <a:prstGeom prst="rect">
            <a:avLst/>
          </a:prstGeom>
        </p:spPr>
        <p:txBody>
          <a:bodyPr anchor="t" rtlCol="false" tIns="0" lIns="0" bIns="0" rIns="0">
            <a:spAutoFit/>
          </a:bodyPr>
          <a:lstStyle/>
          <a:p>
            <a:pPr algn="ctr">
              <a:lnSpc>
                <a:spcPts val="5928"/>
              </a:lnSpc>
            </a:pPr>
            <a:r>
              <a:rPr lang="en-US" b="true" sz="4235">
                <a:solidFill>
                  <a:srgbClr val="FFFFFF"/>
                </a:solidFill>
                <a:latin typeface="HK Grotesk Bold"/>
                <a:ea typeface="HK Grotesk Bold"/>
                <a:cs typeface="HK Grotesk Bold"/>
                <a:sym typeface="HK Grotesk Bold"/>
              </a:rPr>
              <a:t>Met wie ga jij hierover morgen in gesprek?</a:t>
            </a:r>
          </a:p>
        </p:txBody>
      </p:sp>
      <p:grpSp>
        <p:nvGrpSpPr>
          <p:cNvPr name="Group 8" id="8"/>
          <p:cNvGrpSpPr/>
          <p:nvPr/>
        </p:nvGrpSpPr>
        <p:grpSpPr>
          <a:xfrm rot="0">
            <a:off x="1776233" y="7295642"/>
            <a:ext cx="1822654" cy="2991357"/>
            <a:chOff x="0" y="0"/>
            <a:chExt cx="2430205" cy="3988476"/>
          </a:xfrm>
        </p:grpSpPr>
        <p:sp>
          <p:nvSpPr>
            <p:cNvPr name="Freeform 9" id="9"/>
            <p:cNvSpPr/>
            <p:nvPr/>
          </p:nvSpPr>
          <p:spPr>
            <a:xfrm flipH="false" flipV="false" rot="0">
              <a:off x="0" y="0"/>
              <a:ext cx="2430145" cy="3988435"/>
            </a:xfrm>
            <a:custGeom>
              <a:avLst/>
              <a:gdLst/>
              <a:ahLst/>
              <a:cxnLst/>
              <a:rect r="r" b="b" t="t" l="l"/>
              <a:pathLst>
                <a:path h="3988435" w="2430145">
                  <a:moveTo>
                    <a:pt x="0" y="0"/>
                  </a:moveTo>
                  <a:lnTo>
                    <a:pt x="2430145" y="0"/>
                  </a:lnTo>
                  <a:lnTo>
                    <a:pt x="2430145" y="3988435"/>
                  </a:lnTo>
                  <a:lnTo>
                    <a:pt x="0" y="3988435"/>
                  </a:lnTo>
                  <a:lnTo>
                    <a:pt x="0" y="0"/>
                  </a:lnTo>
                  <a:close/>
                </a:path>
              </a:pathLst>
            </a:custGeom>
            <a:blipFill>
              <a:blip r:embed="rId5"/>
              <a:stretch>
                <a:fillRect l="-111" t="0" r="-113" b="-1"/>
              </a:stretch>
            </a:blipFill>
          </p:spPr>
        </p:sp>
      </p:grpSp>
      <p:grpSp>
        <p:nvGrpSpPr>
          <p:cNvPr name="Group 10" id="10"/>
          <p:cNvGrpSpPr/>
          <p:nvPr/>
        </p:nvGrpSpPr>
        <p:grpSpPr>
          <a:xfrm rot="0">
            <a:off x="11316591" y="4304285"/>
            <a:ext cx="5002674" cy="5982714"/>
            <a:chOff x="0" y="0"/>
            <a:chExt cx="6670232" cy="7976952"/>
          </a:xfrm>
        </p:grpSpPr>
        <p:sp>
          <p:nvSpPr>
            <p:cNvPr name="Freeform 11" id="11"/>
            <p:cNvSpPr/>
            <p:nvPr/>
          </p:nvSpPr>
          <p:spPr>
            <a:xfrm flipH="true" flipV="false" rot="0">
              <a:off x="0" y="0"/>
              <a:ext cx="6670294" cy="7976997"/>
            </a:xfrm>
            <a:custGeom>
              <a:avLst/>
              <a:gdLst/>
              <a:ahLst/>
              <a:cxnLst/>
              <a:rect r="r" b="b" t="t" l="l"/>
              <a:pathLst>
                <a:path h="7976997" w="6670294">
                  <a:moveTo>
                    <a:pt x="6670294" y="0"/>
                  </a:moveTo>
                  <a:lnTo>
                    <a:pt x="0" y="0"/>
                  </a:lnTo>
                  <a:lnTo>
                    <a:pt x="0" y="7976997"/>
                  </a:lnTo>
                  <a:lnTo>
                    <a:pt x="6670294" y="7976997"/>
                  </a:lnTo>
                  <a:lnTo>
                    <a:pt x="6670294" y="0"/>
                  </a:lnTo>
                  <a:close/>
                </a:path>
              </a:pathLst>
            </a:custGeom>
            <a:blipFill>
              <a:blip r:embed="rId6"/>
              <a:stretch>
                <a:fillRect l="0" t="-21" r="0" b="-21"/>
              </a:stretch>
            </a:blipFill>
          </p:spPr>
        </p:sp>
      </p:grpSp>
      <p:sp>
        <p:nvSpPr>
          <p:cNvPr name="Freeform 12" id="12"/>
          <p:cNvSpPr/>
          <p:nvPr/>
        </p:nvSpPr>
        <p:spPr>
          <a:xfrm flipH="false" flipV="false" rot="454184">
            <a:off x="2532058" y="6005048"/>
            <a:ext cx="828461" cy="924364"/>
          </a:xfrm>
          <a:custGeom>
            <a:avLst/>
            <a:gdLst/>
            <a:ahLst/>
            <a:cxnLst/>
            <a:rect r="r" b="b" t="t" l="l"/>
            <a:pathLst>
              <a:path h="924364" w="828461">
                <a:moveTo>
                  <a:pt x="0" y="0"/>
                </a:moveTo>
                <a:lnTo>
                  <a:pt x="828461" y="0"/>
                </a:lnTo>
                <a:lnTo>
                  <a:pt x="828461" y="924364"/>
                </a:lnTo>
                <a:lnTo>
                  <a:pt x="0" y="924364"/>
                </a:lnTo>
                <a:lnTo>
                  <a:pt x="0" y="0"/>
                </a:lnTo>
                <a:close/>
              </a:path>
            </a:pathLst>
          </a:custGeom>
          <a:blipFill>
            <a:blip r:embed="rId7">
              <a:extLst>
                <a:ext uri="{96DAC541-7B7A-43D3-8B79-37D633B846F1}">
                  <asvg:svgBlip xmlns:asvg="http://schemas.microsoft.com/office/drawing/2016/SVG/main" r:embed="rId8"/>
                </a:ext>
              </a:extLst>
            </a:blip>
            <a:stretch>
              <a:fillRect l="0" t="-478" r="0" b="-478"/>
            </a:stretch>
          </a:blipFill>
        </p:spPr>
      </p:sp>
      <p:sp>
        <p:nvSpPr>
          <p:cNvPr name="TextBox 13" id="13"/>
          <p:cNvSpPr txBox="true"/>
          <p:nvPr/>
        </p:nvSpPr>
        <p:spPr>
          <a:xfrm rot="0">
            <a:off x="6419667" y="9124949"/>
            <a:ext cx="5032921" cy="532478"/>
          </a:xfrm>
          <a:prstGeom prst="rect">
            <a:avLst/>
          </a:prstGeom>
        </p:spPr>
        <p:txBody>
          <a:bodyPr anchor="t" rtlCol="false" tIns="0" lIns="0" bIns="0" rIns="0">
            <a:spAutoFit/>
          </a:bodyPr>
          <a:lstStyle/>
          <a:p>
            <a:pPr algn="ctr">
              <a:lnSpc>
                <a:spcPts val="3725"/>
              </a:lnSpc>
            </a:pPr>
            <a:r>
              <a:rPr lang="en-US" b="true" sz="2661">
                <a:solidFill>
                  <a:srgbClr val="DF3000"/>
                </a:solidFill>
                <a:latin typeface="HK Grotesk Bold"/>
                <a:ea typeface="HK Grotesk Bold"/>
                <a:cs typeface="HK Grotesk Bold"/>
                <a:sym typeface="HK Grotesk Bold"/>
              </a:rPr>
              <a:t>Spreek je uit en kom in beweging!</a:t>
            </a:r>
          </a:p>
        </p:txBody>
      </p:sp>
      <p:sp>
        <p:nvSpPr>
          <p:cNvPr name="Freeform 14" id="14"/>
          <p:cNvSpPr/>
          <p:nvPr/>
        </p:nvSpPr>
        <p:spPr>
          <a:xfrm flipH="false" flipV="false" rot="0">
            <a:off x="14538457" y="374879"/>
            <a:ext cx="3209628" cy="774307"/>
          </a:xfrm>
          <a:custGeom>
            <a:avLst/>
            <a:gdLst/>
            <a:ahLst/>
            <a:cxnLst/>
            <a:rect r="r" b="b" t="t" l="l"/>
            <a:pathLst>
              <a:path h="774307" w="3209628">
                <a:moveTo>
                  <a:pt x="0" y="0"/>
                </a:moveTo>
                <a:lnTo>
                  <a:pt x="3209628" y="0"/>
                </a:lnTo>
                <a:lnTo>
                  <a:pt x="3209628" y="774307"/>
                </a:lnTo>
                <a:lnTo>
                  <a:pt x="0" y="774307"/>
                </a:lnTo>
                <a:lnTo>
                  <a:pt x="0" y="0"/>
                </a:lnTo>
                <a:close/>
              </a:path>
            </a:pathLst>
          </a:custGeom>
          <a:blipFill>
            <a:blip r:embed="rId9">
              <a:extLst>
                <a:ext uri="{96DAC541-7B7A-43D3-8B79-37D633B846F1}">
                  <asvg:svgBlip xmlns:asvg="http://schemas.microsoft.com/office/drawing/2016/SVG/main" r:embed="rId10"/>
                </a:ext>
              </a:extLst>
            </a:blip>
            <a:stretch>
              <a:fillRect l="0" t="-430" r="0" b="-43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EDEF9"/>
        </a:solidFill>
      </p:bgPr>
    </p:bg>
    <p:spTree>
      <p:nvGrpSpPr>
        <p:cNvPr id="1" name=""/>
        <p:cNvGrpSpPr/>
        <p:nvPr/>
      </p:nvGrpSpPr>
      <p:grpSpPr>
        <a:xfrm>
          <a:off x="0" y="0"/>
          <a:ext cx="0" cy="0"/>
          <a:chOff x="0" y="0"/>
          <a:chExt cx="0" cy="0"/>
        </a:xfrm>
      </p:grpSpPr>
      <p:sp>
        <p:nvSpPr>
          <p:cNvPr name="Freeform 2" id="2"/>
          <p:cNvSpPr/>
          <p:nvPr/>
        </p:nvSpPr>
        <p:spPr>
          <a:xfrm flipH="true" flipV="false" rot="950695">
            <a:off x="1272580" y="3238503"/>
            <a:ext cx="2741072" cy="3694739"/>
          </a:xfrm>
          <a:custGeom>
            <a:avLst/>
            <a:gdLst/>
            <a:ahLst/>
            <a:cxnLst/>
            <a:rect r="r" b="b" t="t" l="l"/>
            <a:pathLst>
              <a:path h="3694739" w="2741072">
                <a:moveTo>
                  <a:pt x="2741072" y="0"/>
                </a:moveTo>
                <a:lnTo>
                  <a:pt x="0" y="0"/>
                </a:lnTo>
                <a:lnTo>
                  <a:pt x="0" y="3694739"/>
                </a:lnTo>
                <a:lnTo>
                  <a:pt x="2741072" y="3694739"/>
                </a:lnTo>
                <a:lnTo>
                  <a:pt x="2741072" y="0"/>
                </a:lnTo>
                <a:close/>
              </a:path>
            </a:pathLst>
          </a:custGeom>
          <a:blipFill>
            <a:blip r:embed="rId3"/>
            <a:stretch>
              <a:fillRect l="-1122" t="0" r="-1122" b="0"/>
            </a:stretch>
          </a:blipFill>
        </p:spPr>
      </p:sp>
      <p:sp>
        <p:nvSpPr>
          <p:cNvPr name="Freeform 3" id="3"/>
          <p:cNvSpPr/>
          <p:nvPr/>
        </p:nvSpPr>
        <p:spPr>
          <a:xfrm flipH="false" flipV="false" rot="-511324">
            <a:off x="9410207" y="3524193"/>
            <a:ext cx="2942275" cy="3800616"/>
          </a:xfrm>
          <a:custGeom>
            <a:avLst/>
            <a:gdLst/>
            <a:ahLst/>
            <a:cxnLst/>
            <a:rect r="r" b="b" t="t" l="l"/>
            <a:pathLst>
              <a:path h="3800616" w="2942275">
                <a:moveTo>
                  <a:pt x="0" y="0"/>
                </a:moveTo>
                <a:lnTo>
                  <a:pt x="2942276" y="0"/>
                </a:lnTo>
                <a:lnTo>
                  <a:pt x="2942276" y="3800616"/>
                </a:lnTo>
                <a:lnTo>
                  <a:pt x="0" y="3800616"/>
                </a:lnTo>
                <a:lnTo>
                  <a:pt x="0" y="0"/>
                </a:lnTo>
                <a:close/>
              </a:path>
            </a:pathLst>
          </a:custGeom>
          <a:blipFill>
            <a:blip r:embed="rId3"/>
            <a:stretch>
              <a:fillRect l="0" t="-335" r="0" b="-1722"/>
            </a:stretch>
          </a:blipFill>
        </p:spPr>
      </p:sp>
      <p:sp>
        <p:nvSpPr>
          <p:cNvPr name="Freeform 4" id="4"/>
          <p:cNvSpPr/>
          <p:nvPr/>
        </p:nvSpPr>
        <p:spPr>
          <a:xfrm flipH="false" flipV="false" rot="-402960">
            <a:off x="5634504" y="3492317"/>
            <a:ext cx="3070797" cy="4200428"/>
          </a:xfrm>
          <a:custGeom>
            <a:avLst/>
            <a:gdLst/>
            <a:ahLst/>
            <a:cxnLst/>
            <a:rect r="r" b="b" t="t" l="l"/>
            <a:pathLst>
              <a:path h="4200428" w="3070797">
                <a:moveTo>
                  <a:pt x="0" y="0"/>
                </a:moveTo>
                <a:lnTo>
                  <a:pt x="3070797" y="0"/>
                </a:lnTo>
                <a:lnTo>
                  <a:pt x="3070797" y="4200428"/>
                </a:lnTo>
                <a:lnTo>
                  <a:pt x="0" y="4200428"/>
                </a:lnTo>
                <a:lnTo>
                  <a:pt x="0" y="0"/>
                </a:lnTo>
                <a:close/>
              </a:path>
            </a:pathLst>
          </a:custGeom>
          <a:blipFill>
            <a:blip r:embed="rId4"/>
            <a:stretch>
              <a:fillRect l="-1879" t="0" r="-1879" b="0"/>
            </a:stretch>
          </a:blipFill>
        </p:spPr>
      </p:sp>
      <p:sp>
        <p:nvSpPr>
          <p:cNvPr name="Freeform 5" id="5"/>
          <p:cNvSpPr/>
          <p:nvPr/>
        </p:nvSpPr>
        <p:spPr>
          <a:xfrm flipH="false" flipV="false" rot="0">
            <a:off x="6544803" y="7521836"/>
            <a:ext cx="1072879" cy="2704904"/>
          </a:xfrm>
          <a:custGeom>
            <a:avLst/>
            <a:gdLst/>
            <a:ahLst/>
            <a:cxnLst/>
            <a:rect r="r" b="b" t="t" l="l"/>
            <a:pathLst>
              <a:path h="2704904" w="1072879">
                <a:moveTo>
                  <a:pt x="0" y="0"/>
                </a:moveTo>
                <a:lnTo>
                  <a:pt x="1072879" y="0"/>
                </a:lnTo>
                <a:lnTo>
                  <a:pt x="1072879" y="2704904"/>
                </a:lnTo>
                <a:lnTo>
                  <a:pt x="0" y="2704904"/>
                </a:lnTo>
                <a:lnTo>
                  <a:pt x="0" y="0"/>
                </a:lnTo>
                <a:close/>
              </a:path>
            </a:pathLst>
          </a:custGeom>
          <a:blipFill>
            <a:blip r:embed="rId5"/>
            <a:stretch>
              <a:fillRect l="0" t="0" r="0" b="0"/>
            </a:stretch>
          </a:blipFill>
        </p:spPr>
      </p:sp>
      <p:sp>
        <p:nvSpPr>
          <p:cNvPr name="Freeform 6" id="6"/>
          <p:cNvSpPr/>
          <p:nvPr/>
        </p:nvSpPr>
        <p:spPr>
          <a:xfrm flipH="false" flipV="false" rot="0">
            <a:off x="10278812" y="7575353"/>
            <a:ext cx="1619205" cy="2711647"/>
          </a:xfrm>
          <a:custGeom>
            <a:avLst/>
            <a:gdLst/>
            <a:ahLst/>
            <a:cxnLst/>
            <a:rect r="r" b="b" t="t" l="l"/>
            <a:pathLst>
              <a:path h="2711647" w="1619205">
                <a:moveTo>
                  <a:pt x="0" y="0"/>
                </a:moveTo>
                <a:lnTo>
                  <a:pt x="1619205" y="0"/>
                </a:lnTo>
                <a:lnTo>
                  <a:pt x="1619205" y="2711647"/>
                </a:lnTo>
                <a:lnTo>
                  <a:pt x="0" y="2711647"/>
                </a:lnTo>
                <a:lnTo>
                  <a:pt x="0" y="0"/>
                </a:lnTo>
                <a:close/>
              </a:path>
            </a:pathLst>
          </a:custGeom>
          <a:blipFill>
            <a:blip r:embed="rId6"/>
            <a:stretch>
              <a:fillRect l="0" t="0" r="0" b="0"/>
            </a:stretch>
          </a:blipFill>
        </p:spPr>
      </p:sp>
      <p:sp>
        <p:nvSpPr>
          <p:cNvPr name="Freeform 7" id="7"/>
          <p:cNvSpPr/>
          <p:nvPr/>
        </p:nvSpPr>
        <p:spPr>
          <a:xfrm flipH="false" flipV="false" rot="0">
            <a:off x="14357763" y="6765443"/>
            <a:ext cx="3251286" cy="3521557"/>
          </a:xfrm>
          <a:custGeom>
            <a:avLst/>
            <a:gdLst/>
            <a:ahLst/>
            <a:cxnLst/>
            <a:rect r="r" b="b" t="t" l="l"/>
            <a:pathLst>
              <a:path h="3521557" w="3251286">
                <a:moveTo>
                  <a:pt x="0" y="0"/>
                </a:moveTo>
                <a:lnTo>
                  <a:pt x="3251286" y="0"/>
                </a:lnTo>
                <a:lnTo>
                  <a:pt x="3251286" y="3521557"/>
                </a:lnTo>
                <a:lnTo>
                  <a:pt x="0" y="3521557"/>
                </a:lnTo>
                <a:lnTo>
                  <a:pt x="0" y="0"/>
                </a:lnTo>
                <a:close/>
              </a:path>
            </a:pathLst>
          </a:custGeom>
          <a:blipFill>
            <a:blip r:embed="rId7"/>
            <a:stretch>
              <a:fillRect l="-4156" t="0" r="-4156" b="0"/>
            </a:stretch>
          </a:blipFill>
        </p:spPr>
      </p:sp>
      <p:sp>
        <p:nvSpPr>
          <p:cNvPr name="Freeform 8" id="8"/>
          <p:cNvSpPr/>
          <p:nvPr/>
        </p:nvSpPr>
        <p:spPr>
          <a:xfrm flipH="true" flipV="false" rot="605314">
            <a:off x="13911455" y="2594034"/>
            <a:ext cx="3213584" cy="4395741"/>
          </a:xfrm>
          <a:custGeom>
            <a:avLst/>
            <a:gdLst/>
            <a:ahLst/>
            <a:cxnLst/>
            <a:rect r="r" b="b" t="t" l="l"/>
            <a:pathLst>
              <a:path h="4395741" w="3213584">
                <a:moveTo>
                  <a:pt x="3213584" y="0"/>
                </a:moveTo>
                <a:lnTo>
                  <a:pt x="0" y="0"/>
                </a:lnTo>
                <a:lnTo>
                  <a:pt x="0" y="4395740"/>
                </a:lnTo>
                <a:lnTo>
                  <a:pt x="3213584" y="4395740"/>
                </a:lnTo>
                <a:lnTo>
                  <a:pt x="3213584" y="0"/>
                </a:lnTo>
                <a:close/>
              </a:path>
            </a:pathLst>
          </a:custGeom>
          <a:blipFill>
            <a:blip r:embed="rId4"/>
            <a:stretch>
              <a:fillRect l="-1879" t="0" r="-1879" b="0"/>
            </a:stretch>
          </a:blipFill>
        </p:spPr>
      </p:sp>
      <p:sp>
        <p:nvSpPr>
          <p:cNvPr name="Freeform 9" id="9"/>
          <p:cNvSpPr/>
          <p:nvPr/>
        </p:nvSpPr>
        <p:spPr>
          <a:xfrm flipH="false" flipV="false" rot="0">
            <a:off x="1028700" y="7237254"/>
            <a:ext cx="1889351" cy="2854032"/>
          </a:xfrm>
          <a:custGeom>
            <a:avLst/>
            <a:gdLst/>
            <a:ahLst/>
            <a:cxnLst/>
            <a:rect r="r" b="b" t="t" l="l"/>
            <a:pathLst>
              <a:path h="2854032" w="1889351">
                <a:moveTo>
                  <a:pt x="0" y="0"/>
                </a:moveTo>
                <a:lnTo>
                  <a:pt x="1889351" y="0"/>
                </a:lnTo>
                <a:lnTo>
                  <a:pt x="1889351" y="2854032"/>
                </a:lnTo>
                <a:lnTo>
                  <a:pt x="0" y="2854032"/>
                </a:lnTo>
                <a:lnTo>
                  <a:pt x="0" y="0"/>
                </a:lnTo>
                <a:close/>
              </a:path>
            </a:pathLst>
          </a:custGeom>
          <a:blipFill>
            <a:blip r:embed="rId8"/>
            <a:stretch>
              <a:fillRect l="0" t="0" r="0" b="0"/>
            </a:stretch>
          </a:blipFill>
        </p:spPr>
      </p:sp>
      <p:sp>
        <p:nvSpPr>
          <p:cNvPr name="TextBox 10" id="10"/>
          <p:cNvSpPr txBox="true"/>
          <p:nvPr/>
        </p:nvSpPr>
        <p:spPr>
          <a:xfrm rot="0">
            <a:off x="1379480" y="3617811"/>
            <a:ext cx="2696633" cy="1904944"/>
          </a:xfrm>
          <a:prstGeom prst="rect">
            <a:avLst/>
          </a:prstGeom>
        </p:spPr>
        <p:txBody>
          <a:bodyPr anchor="t" rtlCol="false" tIns="0" lIns="0" bIns="0" rIns="0">
            <a:spAutoFit/>
          </a:bodyPr>
          <a:lstStyle/>
          <a:p>
            <a:pPr algn="ctr">
              <a:lnSpc>
                <a:spcPts val="3790"/>
              </a:lnSpc>
              <a:spcBef>
                <a:spcPct val="0"/>
              </a:spcBef>
            </a:pPr>
            <a:r>
              <a:rPr lang="en-US" b="true" sz="3097">
                <a:solidFill>
                  <a:srgbClr val="F3E7F2"/>
                </a:solidFill>
                <a:latin typeface="HK Grotesk Bold"/>
                <a:ea typeface="HK Grotesk Bold"/>
                <a:cs typeface="HK Grotesk Bold"/>
                <a:sym typeface="HK Grotesk Bold"/>
              </a:rPr>
              <a:t>Betere kwaliteit</a:t>
            </a:r>
          </a:p>
          <a:p>
            <a:pPr algn="ctr">
              <a:lnSpc>
                <a:spcPts val="3793"/>
              </a:lnSpc>
              <a:spcBef>
                <a:spcPct val="0"/>
              </a:spcBef>
            </a:pPr>
            <a:r>
              <a:rPr lang="en-US" b="true" sz="3097">
                <a:solidFill>
                  <a:srgbClr val="F3E7F2"/>
                </a:solidFill>
                <a:latin typeface="HK Grotesk Bold"/>
                <a:ea typeface="HK Grotesk Bold"/>
                <a:cs typeface="HK Grotesk Bold"/>
                <a:sym typeface="HK Grotesk Bold"/>
              </a:rPr>
              <a:t> van zorg en leven</a:t>
            </a:r>
          </a:p>
        </p:txBody>
      </p:sp>
      <p:sp>
        <p:nvSpPr>
          <p:cNvPr name="TextBox 11" id="11"/>
          <p:cNvSpPr txBox="true"/>
          <p:nvPr/>
        </p:nvSpPr>
        <p:spPr>
          <a:xfrm rot="0">
            <a:off x="5561661" y="4089920"/>
            <a:ext cx="3081509" cy="1428684"/>
          </a:xfrm>
          <a:prstGeom prst="rect">
            <a:avLst/>
          </a:prstGeom>
        </p:spPr>
        <p:txBody>
          <a:bodyPr anchor="t" rtlCol="false" tIns="0" lIns="0" bIns="0" rIns="0">
            <a:spAutoFit/>
          </a:bodyPr>
          <a:lstStyle/>
          <a:p>
            <a:pPr algn="ctr">
              <a:lnSpc>
                <a:spcPts val="3794"/>
              </a:lnSpc>
              <a:spcBef>
                <a:spcPct val="0"/>
              </a:spcBef>
            </a:pPr>
            <a:r>
              <a:rPr lang="en-US" b="true" sz="3100">
                <a:solidFill>
                  <a:srgbClr val="F3E7F2"/>
                </a:solidFill>
                <a:latin typeface="HK Grotesk Bold"/>
                <a:ea typeface="HK Grotesk Bold"/>
                <a:cs typeface="HK Grotesk Bold"/>
                <a:sym typeface="HK Grotesk Bold"/>
              </a:rPr>
              <a:t>Professionele ontwikkeling </a:t>
            </a:r>
          </a:p>
          <a:p>
            <a:pPr algn="ctr">
              <a:lnSpc>
                <a:spcPts val="3796"/>
              </a:lnSpc>
              <a:spcBef>
                <a:spcPct val="0"/>
              </a:spcBef>
            </a:pPr>
            <a:r>
              <a:rPr lang="en-US" b="true" sz="3100">
                <a:solidFill>
                  <a:srgbClr val="F3E7F2"/>
                </a:solidFill>
                <a:latin typeface="HK Grotesk Bold"/>
                <a:ea typeface="HK Grotesk Bold"/>
                <a:cs typeface="HK Grotesk Bold"/>
                <a:sym typeface="HK Grotesk Bold"/>
              </a:rPr>
              <a:t>van het beroep</a:t>
            </a:r>
          </a:p>
        </p:txBody>
      </p:sp>
      <p:sp>
        <p:nvSpPr>
          <p:cNvPr name="TextBox 12" id="12"/>
          <p:cNvSpPr txBox="true"/>
          <p:nvPr/>
        </p:nvSpPr>
        <p:spPr>
          <a:xfrm rot="0">
            <a:off x="9471320" y="4274032"/>
            <a:ext cx="2717326" cy="952293"/>
          </a:xfrm>
          <a:prstGeom prst="rect">
            <a:avLst/>
          </a:prstGeom>
        </p:spPr>
        <p:txBody>
          <a:bodyPr anchor="t" rtlCol="false" tIns="0" lIns="0" bIns="0" rIns="0">
            <a:spAutoFit/>
          </a:bodyPr>
          <a:lstStyle/>
          <a:p>
            <a:pPr algn="ctr">
              <a:lnSpc>
                <a:spcPts val="3796"/>
              </a:lnSpc>
              <a:spcBef>
                <a:spcPct val="0"/>
              </a:spcBef>
            </a:pPr>
            <a:r>
              <a:rPr lang="en-US" b="true" sz="3100">
                <a:solidFill>
                  <a:srgbClr val="F3E7F2"/>
                </a:solidFill>
                <a:latin typeface="HK Grotesk Bold"/>
                <a:ea typeface="HK Grotesk Bold"/>
                <a:cs typeface="HK Grotesk Bold"/>
                <a:sym typeface="HK Grotesk Bold"/>
              </a:rPr>
              <a:t>Behoud van professionals</a:t>
            </a:r>
          </a:p>
        </p:txBody>
      </p:sp>
      <p:sp>
        <p:nvSpPr>
          <p:cNvPr name="TextBox 13" id="13"/>
          <p:cNvSpPr txBox="true"/>
          <p:nvPr/>
        </p:nvSpPr>
        <p:spPr>
          <a:xfrm rot="0">
            <a:off x="13908600" y="3322815"/>
            <a:ext cx="3219295" cy="1911959"/>
          </a:xfrm>
          <a:prstGeom prst="rect">
            <a:avLst/>
          </a:prstGeom>
        </p:spPr>
        <p:txBody>
          <a:bodyPr anchor="t" rtlCol="false" tIns="0" lIns="0" bIns="0" rIns="0">
            <a:spAutoFit/>
          </a:bodyPr>
          <a:lstStyle/>
          <a:p>
            <a:pPr algn="ctr">
              <a:lnSpc>
                <a:spcPts val="3797"/>
              </a:lnSpc>
              <a:spcBef>
                <a:spcPct val="0"/>
              </a:spcBef>
            </a:pPr>
            <a:r>
              <a:rPr lang="en-US" b="true" sz="3102">
                <a:solidFill>
                  <a:srgbClr val="F3E7F2"/>
                </a:solidFill>
                <a:latin typeface="HK Grotesk Bold"/>
                <a:ea typeface="HK Grotesk Bold"/>
                <a:cs typeface="HK Grotesk Bold"/>
                <a:sym typeface="HK Grotesk Bold"/>
              </a:rPr>
              <a:t>Toekomst-</a:t>
            </a:r>
          </a:p>
          <a:p>
            <a:pPr algn="ctr">
              <a:lnSpc>
                <a:spcPts val="3797"/>
              </a:lnSpc>
              <a:spcBef>
                <a:spcPct val="0"/>
              </a:spcBef>
            </a:pPr>
            <a:r>
              <a:rPr lang="en-US" b="true" sz="3102">
                <a:solidFill>
                  <a:srgbClr val="F3E7F2"/>
                </a:solidFill>
                <a:latin typeface="HK Grotesk Bold"/>
                <a:ea typeface="HK Grotesk Bold"/>
                <a:cs typeface="HK Grotesk Bold"/>
                <a:sym typeface="HK Grotesk Bold"/>
              </a:rPr>
              <a:t>bestendige </a:t>
            </a:r>
          </a:p>
          <a:p>
            <a:pPr algn="ctr">
              <a:lnSpc>
                <a:spcPts val="3799"/>
              </a:lnSpc>
              <a:spcBef>
                <a:spcPct val="0"/>
              </a:spcBef>
            </a:pPr>
            <a:r>
              <a:rPr lang="en-US" b="true" sz="3102">
                <a:solidFill>
                  <a:srgbClr val="F3E7F2"/>
                </a:solidFill>
                <a:latin typeface="HK Grotesk Bold"/>
                <a:ea typeface="HK Grotesk Bold"/>
                <a:cs typeface="HK Grotesk Bold"/>
                <a:sym typeface="HK Grotesk Bold"/>
              </a:rPr>
              <a:t>zorg en dienstverlening</a:t>
            </a:r>
          </a:p>
        </p:txBody>
      </p:sp>
      <p:sp>
        <p:nvSpPr>
          <p:cNvPr name="TextBox 14" id="14"/>
          <p:cNvSpPr txBox="true"/>
          <p:nvPr/>
        </p:nvSpPr>
        <p:spPr>
          <a:xfrm rot="0">
            <a:off x="983885" y="1348217"/>
            <a:ext cx="9846099" cy="1398255"/>
          </a:xfrm>
          <a:prstGeom prst="rect">
            <a:avLst/>
          </a:prstGeom>
        </p:spPr>
        <p:txBody>
          <a:bodyPr anchor="t" rtlCol="false" tIns="0" lIns="0" bIns="0" rIns="0">
            <a:spAutoFit/>
          </a:bodyPr>
          <a:lstStyle/>
          <a:p>
            <a:pPr algn="l">
              <a:lnSpc>
                <a:spcPts val="6269"/>
              </a:lnSpc>
            </a:pPr>
            <a:r>
              <a:rPr lang="en-US" sz="4999" b="true">
                <a:solidFill>
                  <a:srgbClr val="6161C1"/>
                </a:solidFill>
                <a:latin typeface="Montserrat Bold"/>
                <a:ea typeface="Montserrat Bold"/>
                <a:cs typeface="Montserrat Bold"/>
                <a:sym typeface="Montserrat Bold"/>
              </a:rPr>
              <a:t>Zeggenschap versterken...</a:t>
            </a:r>
          </a:p>
          <a:p>
            <a:pPr algn="l">
              <a:lnSpc>
                <a:spcPts val="4890"/>
              </a:lnSpc>
            </a:pPr>
            <a:r>
              <a:rPr lang="en-US" sz="3900">
                <a:solidFill>
                  <a:srgbClr val="6161C1"/>
                </a:solidFill>
                <a:latin typeface="Montserrat"/>
                <a:ea typeface="Montserrat"/>
                <a:cs typeface="Montserrat"/>
                <a:sym typeface="Montserrat"/>
              </a:rPr>
              <a:t>Waarom eigenlijk?</a:t>
            </a:r>
          </a:p>
        </p:txBody>
      </p:sp>
      <p:grpSp>
        <p:nvGrpSpPr>
          <p:cNvPr name="Group 15" id="15"/>
          <p:cNvGrpSpPr/>
          <p:nvPr/>
        </p:nvGrpSpPr>
        <p:grpSpPr>
          <a:xfrm rot="0">
            <a:off x="540864" y="386267"/>
            <a:ext cx="17253638" cy="590515"/>
            <a:chOff x="0" y="0"/>
            <a:chExt cx="23004851" cy="787354"/>
          </a:xfrm>
        </p:grpSpPr>
        <p:sp>
          <p:nvSpPr>
            <p:cNvPr name="Freeform 16" id="16"/>
            <p:cNvSpPr/>
            <p:nvPr/>
          </p:nvSpPr>
          <p:spPr>
            <a:xfrm flipH="false" flipV="false" rot="0">
              <a:off x="0" y="0"/>
              <a:ext cx="3263708" cy="787354"/>
            </a:xfrm>
            <a:custGeom>
              <a:avLst/>
              <a:gdLst/>
              <a:ahLst/>
              <a:cxnLst/>
              <a:rect r="r" b="b" t="t" l="l"/>
              <a:pathLst>
                <a:path h="787354" w="3263708">
                  <a:moveTo>
                    <a:pt x="0" y="0"/>
                  </a:moveTo>
                  <a:lnTo>
                    <a:pt x="3263708" y="0"/>
                  </a:lnTo>
                  <a:lnTo>
                    <a:pt x="3263708" y="787354"/>
                  </a:lnTo>
                  <a:lnTo>
                    <a:pt x="0" y="78735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19718527" y="-66675"/>
              <a:ext cx="3286323" cy="696595"/>
            </a:xfrm>
            <a:prstGeom prst="rect">
              <a:avLst/>
            </a:prstGeom>
          </p:spPr>
          <p:txBody>
            <a:bodyPr anchor="t" rtlCol="false" tIns="0" lIns="0" bIns="0" rIns="0">
              <a:spAutoFit/>
            </a:bodyPr>
            <a:lstStyle/>
            <a:p>
              <a:pPr algn="ctr">
                <a:lnSpc>
                  <a:spcPts val="4409"/>
                </a:lnSpc>
              </a:pPr>
              <a:r>
                <a:rPr lang="en-US" sz="3150" b="true">
                  <a:solidFill>
                    <a:srgbClr val="020000"/>
                  </a:solidFill>
                  <a:latin typeface="Montserrat Semi-Bold"/>
                  <a:ea typeface="Montserrat Semi-Bold"/>
                  <a:cs typeface="Montserrat Semi-Bold"/>
                  <a:sym typeface="Montserrat Semi-Bold"/>
                </a:rPr>
                <a:t>[eigen logo]</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EDEF9"/>
        </a:solidFill>
      </p:bgPr>
    </p:bg>
    <p:spTree>
      <p:nvGrpSpPr>
        <p:cNvPr id="1" name=""/>
        <p:cNvGrpSpPr/>
        <p:nvPr/>
      </p:nvGrpSpPr>
      <p:grpSpPr>
        <a:xfrm>
          <a:off x="0" y="0"/>
          <a:ext cx="0" cy="0"/>
          <a:chOff x="0" y="0"/>
          <a:chExt cx="0" cy="0"/>
        </a:xfrm>
      </p:grpSpPr>
      <p:grpSp>
        <p:nvGrpSpPr>
          <p:cNvPr name="Group 2" id="2"/>
          <p:cNvGrpSpPr/>
          <p:nvPr/>
        </p:nvGrpSpPr>
        <p:grpSpPr>
          <a:xfrm rot="0">
            <a:off x="7531001" y="3184658"/>
            <a:ext cx="8135571" cy="4478703"/>
            <a:chOff x="0" y="0"/>
            <a:chExt cx="10847428" cy="5971604"/>
          </a:xfrm>
        </p:grpSpPr>
        <p:sp>
          <p:nvSpPr>
            <p:cNvPr name="Freeform 3" id="3"/>
            <p:cNvSpPr/>
            <p:nvPr/>
          </p:nvSpPr>
          <p:spPr>
            <a:xfrm flipH="false" flipV="false" rot="470652">
              <a:off x="298597" y="298597"/>
              <a:ext cx="4697766" cy="4697766"/>
            </a:xfrm>
            <a:custGeom>
              <a:avLst/>
              <a:gdLst/>
              <a:ahLst/>
              <a:cxnLst/>
              <a:rect r="r" b="b" t="t" l="l"/>
              <a:pathLst>
                <a:path h="4697766" w="4697766">
                  <a:moveTo>
                    <a:pt x="0" y="0"/>
                  </a:moveTo>
                  <a:lnTo>
                    <a:pt x="4697765" y="0"/>
                  </a:lnTo>
                  <a:lnTo>
                    <a:pt x="4697765" y="4697765"/>
                  </a:lnTo>
                  <a:lnTo>
                    <a:pt x="0" y="4697765"/>
                  </a:lnTo>
                  <a:lnTo>
                    <a:pt x="0" y="0"/>
                  </a:lnTo>
                  <a:close/>
                </a:path>
              </a:pathLst>
            </a:custGeom>
            <a:blipFill>
              <a:blip r:embed="rId3"/>
              <a:stretch>
                <a:fillRect l="0" t="0" r="0" b="0"/>
              </a:stretch>
            </a:blipFill>
          </p:spPr>
        </p:sp>
        <p:sp>
          <p:nvSpPr>
            <p:cNvPr name="TextBox 4" id="4"/>
            <p:cNvSpPr txBox="true"/>
            <p:nvPr/>
          </p:nvSpPr>
          <p:spPr>
            <a:xfrm rot="0">
              <a:off x="955883" y="915781"/>
              <a:ext cx="3473113" cy="2983136"/>
            </a:xfrm>
            <a:prstGeom prst="rect">
              <a:avLst/>
            </a:prstGeom>
          </p:spPr>
          <p:txBody>
            <a:bodyPr anchor="t" rtlCol="false" tIns="0" lIns="0" bIns="0" rIns="0">
              <a:spAutoFit/>
            </a:bodyPr>
            <a:lstStyle/>
            <a:p>
              <a:pPr algn="l">
                <a:lnSpc>
                  <a:spcPts val="3568"/>
                </a:lnSpc>
              </a:pPr>
              <a:r>
                <a:rPr lang="en-US" sz="2548" b="true">
                  <a:solidFill>
                    <a:srgbClr val="FFFFFF"/>
                  </a:solidFill>
                  <a:latin typeface="HK Grotesk Bold"/>
                  <a:ea typeface="HK Grotesk Bold"/>
                  <a:cs typeface="HK Grotesk Bold"/>
                  <a:sym typeface="HK Grotesk Bold"/>
                </a:rPr>
                <a:t>Als professional k</a:t>
              </a:r>
              <a:r>
                <a:rPr lang="en-US" sz="2548" b="true">
                  <a:solidFill>
                    <a:srgbClr val="FFFFFF"/>
                  </a:solidFill>
                  <a:latin typeface="HK Grotesk Bold"/>
                  <a:ea typeface="HK Grotesk Bold"/>
                  <a:cs typeface="HK Grotesk Bold"/>
                  <a:sym typeface="HK Grotesk Bold"/>
                </a:rPr>
                <a:t>un je​</a:t>
              </a:r>
            </a:p>
            <a:p>
              <a:pPr algn="l">
                <a:lnSpc>
                  <a:spcPts val="3568"/>
                </a:lnSpc>
              </a:pPr>
              <a:r>
                <a:rPr lang="en-US" sz="2548" b="true">
                  <a:solidFill>
                    <a:srgbClr val="FFFFFF"/>
                  </a:solidFill>
                  <a:latin typeface="HK Grotesk Bold"/>
                  <a:ea typeface="HK Grotesk Bold"/>
                  <a:cs typeface="HK Grotesk Bold"/>
                  <a:sym typeface="HK Grotesk Bold"/>
                </a:rPr>
                <a:t>beslissen als het over jouw beroep gaat... </a:t>
              </a:r>
            </a:p>
          </p:txBody>
        </p:sp>
        <p:sp>
          <p:nvSpPr>
            <p:cNvPr name="Freeform 5" id="5"/>
            <p:cNvSpPr/>
            <p:nvPr/>
          </p:nvSpPr>
          <p:spPr>
            <a:xfrm flipH="false" flipV="false" rot="0">
              <a:off x="6570149" y="327401"/>
              <a:ext cx="4277280" cy="5644203"/>
            </a:xfrm>
            <a:custGeom>
              <a:avLst/>
              <a:gdLst/>
              <a:ahLst/>
              <a:cxnLst/>
              <a:rect r="r" b="b" t="t" l="l"/>
              <a:pathLst>
                <a:path h="5644203" w="4277280">
                  <a:moveTo>
                    <a:pt x="0" y="0"/>
                  </a:moveTo>
                  <a:lnTo>
                    <a:pt x="4277279" y="0"/>
                  </a:lnTo>
                  <a:lnTo>
                    <a:pt x="4277279" y="5644203"/>
                  </a:lnTo>
                  <a:lnTo>
                    <a:pt x="0" y="5644203"/>
                  </a:lnTo>
                  <a:lnTo>
                    <a:pt x="0" y="0"/>
                  </a:lnTo>
                  <a:close/>
                </a:path>
              </a:pathLst>
            </a:custGeom>
            <a:blipFill>
              <a:blip r:embed="rId4"/>
              <a:stretch>
                <a:fillRect l="0" t="0" r="0" b="0"/>
              </a:stretch>
            </a:blipFill>
          </p:spPr>
        </p:sp>
        <p:sp>
          <p:nvSpPr>
            <p:cNvPr name="TextBox 6" id="6"/>
            <p:cNvSpPr txBox="true"/>
            <p:nvPr/>
          </p:nvSpPr>
          <p:spPr>
            <a:xfrm rot="0">
              <a:off x="7021335" y="624607"/>
              <a:ext cx="3492716" cy="4188058"/>
            </a:xfrm>
            <a:prstGeom prst="rect">
              <a:avLst/>
            </a:prstGeom>
          </p:spPr>
          <p:txBody>
            <a:bodyPr anchor="t" rtlCol="false" tIns="0" lIns="0" bIns="0" rIns="0">
              <a:spAutoFit/>
            </a:bodyPr>
            <a:lstStyle/>
            <a:p>
              <a:pPr algn="l">
                <a:lnSpc>
                  <a:spcPts val="3568"/>
                </a:lnSpc>
              </a:pPr>
              <a:r>
                <a:rPr lang="en-US" sz="2548" b="true">
                  <a:solidFill>
                    <a:srgbClr val="FFFFFF"/>
                  </a:solidFill>
                  <a:latin typeface="HK Grotesk Bold"/>
                  <a:ea typeface="HK Grotesk Bold"/>
                  <a:cs typeface="HK Grotesk Bold"/>
                  <a:sym typeface="HK Grotesk Bold"/>
                </a:rPr>
                <a:t>...en krijg en neem je de kans om inspraak​</a:t>
              </a:r>
            </a:p>
            <a:p>
              <a:pPr algn="l">
                <a:lnSpc>
                  <a:spcPts val="3568"/>
                </a:lnSpc>
              </a:pPr>
              <a:r>
                <a:rPr lang="en-US" sz="2548" b="true">
                  <a:solidFill>
                    <a:srgbClr val="FFFFFF"/>
                  </a:solidFill>
                  <a:latin typeface="HK Grotesk Bold"/>
                  <a:ea typeface="HK Grotesk Bold"/>
                  <a:cs typeface="HK Grotesk Bold"/>
                  <a:sym typeface="HK Grotesk Bold"/>
                </a:rPr>
                <a:t>en invloed te hebben wanneer het je beroep raakt. </a:t>
              </a:r>
            </a:p>
          </p:txBody>
        </p:sp>
      </p:grpSp>
      <p:grpSp>
        <p:nvGrpSpPr>
          <p:cNvPr name="Group 7" id="7"/>
          <p:cNvGrpSpPr/>
          <p:nvPr/>
        </p:nvGrpSpPr>
        <p:grpSpPr>
          <a:xfrm rot="0">
            <a:off x="7037859" y="2372439"/>
            <a:ext cx="9325395" cy="581096"/>
            <a:chOff x="0" y="0"/>
            <a:chExt cx="12433861" cy="774795"/>
          </a:xfrm>
        </p:grpSpPr>
        <p:sp>
          <p:nvSpPr>
            <p:cNvPr name="TextBox 8" id="8"/>
            <p:cNvSpPr txBox="true"/>
            <p:nvPr/>
          </p:nvSpPr>
          <p:spPr>
            <a:xfrm rot="0">
              <a:off x="0" y="-66675"/>
              <a:ext cx="12433861" cy="841470"/>
            </a:xfrm>
            <a:prstGeom prst="rect">
              <a:avLst/>
            </a:prstGeom>
          </p:spPr>
          <p:txBody>
            <a:bodyPr anchor="t" rtlCol="false" tIns="0" lIns="0" bIns="0" rIns="0">
              <a:spAutoFit/>
            </a:bodyPr>
            <a:lstStyle/>
            <a:p>
              <a:pPr algn="ctr">
                <a:lnSpc>
                  <a:spcPts val="5385"/>
                </a:lnSpc>
              </a:pPr>
              <a:r>
                <a:rPr lang="en-US" sz="3846" b="true">
                  <a:solidFill>
                    <a:srgbClr val="000000"/>
                  </a:solidFill>
                  <a:latin typeface="Montserrat Semi-Bold"/>
                  <a:ea typeface="Montserrat Semi-Bold"/>
                  <a:cs typeface="Montserrat Semi-Bold"/>
                  <a:sym typeface="Montserrat Semi-Bold"/>
                </a:rPr>
                <a:t>zeg    gen    schap</a:t>
              </a:r>
            </a:p>
          </p:txBody>
        </p:sp>
        <p:grpSp>
          <p:nvGrpSpPr>
            <p:cNvPr name="Group 9" id="9"/>
            <p:cNvGrpSpPr/>
            <p:nvPr/>
          </p:nvGrpSpPr>
          <p:grpSpPr>
            <a:xfrm rot="0">
              <a:off x="4602026" y="302275"/>
              <a:ext cx="301695" cy="301695"/>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3000"/>
              </a:solidFill>
            </p:spPr>
          </p:sp>
          <p:sp>
            <p:nvSpPr>
              <p:cNvPr name="TextBox 11" id="11"/>
              <p:cNvSpPr txBox="true"/>
              <p:nvPr/>
            </p:nvSpPr>
            <p:spPr>
              <a:xfrm>
                <a:off x="76200" y="28575"/>
                <a:ext cx="660400" cy="708025"/>
              </a:xfrm>
              <a:prstGeom prst="rect">
                <a:avLst/>
              </a:prstGeom>
            </p:spPr>
            <p:txBody>
              <a:bodyPr anchor="ctr" rtlCol="false" tIns="50811" lIns="50811" bIns="50811" rIns="50811"/>
              <a:lstStyle/>
              <a:p>
                <a:pPr algn="ctr">
                  <a:lnSpc>
                    <a:spcPts val="3301"/>
                  </a:lnSpc>
                </a:pPr>
              </a:p>
            </p:txBody>
          </p:sp>
        </p:grpSp>
        <p:grpSp>
          <p:nvGrpSpPr>
            <p:cNvPr name="Group 12" id="12"/>
            <p:cNvGrpSpPr/>
            <p:nvPr/>
          </p:nvGrpSpPr>
          <p:grpSpPr>
            <a:xfrm rot="0">
              <a:off x="6747851" y="302275"/>
              <a:ext cx="301695" cy="301695"/>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3000"/>
              </a:solidFill>
            </p:spPr>
          </p:sp>
          <p:sp>
            <p:nvSpPr>
              <p:cNvPr name="TextBox 14" id="14"/>
              <p:cNvSpPr txBox="true"/>
              <p:nvPr/>
            </p:nvSpPr>
            <p:spPr>
              <a:xfrm>
                <a:off x="76200" y="28575"/>
                <a:ext cx="660400" cy="708025"/>
              </a:xfrm>
              <a:prstGeom prst="rect">
                <a:avLst/>
              </a:prstGeom>
            </p:spPr>
            <p:txBody>
              <a:bodyPr anchor="ctr" rtlCol="false" tIns="50811" lIns="50811" bIns="50811" rIns="50811"/>
              <a:lstStyle/>
              <a:p>
                <a:pPr algn="ctr">
                  <a:lnSpc>
                    <a:spcPts val="3301"/>
                  </a:lnSpc>
                </a:pPr>
              </a:p>
            </p:txBody>
          </p:sp>
        </p:grpSp>
      </p:grpSp>
      <p:sp>
        <p:nvSpPr>
          <p:cNvPr name="Freeform 15" id="15">
            <a:hlinkClick r:id="rId6" tooltip="https://www.youtube.com/watch?v=AhoQkvZ-vkQ"/>
          </p:cNvPr>
          <p:cNvSpPr/>
          <p:nvPr/>
        </p:nvSpPr>
        <p:spPr>
          <a:xfrm flipH="false" flipV="false" rot="0">
            <a:off x="1028700" y="3393353"/>
            <a:ext cx="6009159" cy="3500294"/>
          </a:xfrm>
          <a:custGeom>
            <a:avLst/>
            <a:gdLst/>
            <a:ahLst/>
            <a:cxnLst/>
            <a:rect r="r" b="b" t="t" l="l"/>
            <a:pathLst>
              <a:path h="3500294" w="6009159">
                <a:moveTo>
                  <a:pt x="0" y="0"/>
                </a:moveTo>
                <a:lnTo>
                  <a:pt x="6009159" y="0"/>
                </a:lnTo>
                <a:lnTo>
                  <a:pt x="6009159" y="3500294"/>
                </a:lnTo>
                <a:lnTo>
                  <a:pt x="0" y="3500294"/>
                </a:lnTo>
                <a:lnTo>
                  <a:pt x="0" y="0"/>
                </a:lnTo>
                <a:close/>
              </a:path>
            </a:pathLst>
          </a:custGeom>
          <a:blipFill>
            <a:blip r:embed="rId5">
              <a:alphaModFix amt="25000"/>
            </a:blip>
            <a:stretch>
              <a:fillRect l="0" t="-61782" r="0" b="0"/>
            </a:stretch>
          </a:blipFill>
        </p:spPr>
      </p:sp>
      <p:grpSp>
        <p:nvGrpSpPr>
          <p:cNvPr name="Group 16" id="16"/>
          <p:cNvGrpSpPr/>
          <p:nvPr/>
        </p:nvGrpSpPr>
        <p:grpSpPr>
          <a:xfrm rot="0">
            <a:off x="0" y="7663361"/>
            <a:ext cx="18288000" cy="2884966"/>
            <a:chOff x="0" y="0"/>
            <a:chExt cx="24384000" cy="3846621"/>
          </a:xfrm>
        </p:grpSpPr>
        <p:sp>
          <p:nvSpPr>
            <p:cNvPr name="Freeform 17" id="17"/>
            <p:cNvSpPr/>
            <p:nvPr/>
          </p:nvSpPr>
          <p:spPr>
            <a:xfrm flipH="false" flipV="false" rot="0">
              <a:off x="0" y="1732825"/>
              <a:ext cx="24384000" cy="2113797"/>
            </a:xfrm>
            <a:custGeom>
              <a:avLst/>
              <a:gdLst/>
              <a:ahLst/>
              <a:cxnLst/>
              <a:rect r="r" b="b" t="t" l="l"/>
              <a:pathLst>
                <a:path h="2113797" w="24384000">
                  <a:moveTo>
                    <a:pt x="0" y="0"/>
                  </a:moveTo>
                  <a:lnTo>
                    <a:pt x="24384000" y="0"/>
                  </a:lnTo>
                  <a:lnTo>
                    <a:pt x="24384000" y="2113796"/>
                  </a:lnTo>
                  <a:lnTo>
                    <a:pt x="0" y="2113796"/>
                  </a:lnTo>
                  <a:lnTo>
                    <a:pt x="0" y="0"/>
                  </a:lnTo>
                  <a:close/>
                </a:path>
              </a:pathLst>
            </a:custGeom>
            <a:blipFill>
              <a:blip r:embed="rId7">
                <a:alphaModFix amt="57000"/>
              </a:blip>
              <a:stretch>
                <a:fillRect l="-6763" t="-16679" r="-6129" b="0"/>
              </a:stretch>
            </a:blipFill>
          </p:spPr>
        </p:sp>
        <p:sp>
          <p:nvSpPr>
            <p:cNvPr name="Freeform 18" id="18"/>
            <p:cNvSpPr/>
            <p:nvPr/>
          </p:nvSpPr>
          <p:spPr>
            <a:xfrm flipH="false" flipV="false" rot="0">
              <a:off x="17572795" y="0"/>
              <a:ext cx="1782268" cy="1982856"/>
            </a:xfrm>
            <a:custGeom>
              <a:avLst/>
              <a:gdLst/>
              <a:ahLst/>
              <a:cxnLst/>
              <a:rect r="r" b="b" t="t" l="l"/>
              <a:pathLst>
                <a:path h="1982856" w="1782268">
                  <a:moveTo>
                    <a:pt x="0" y="0"/>
                  </a:moveTo>
                  <a:lnTo>
                    <a:pt x="1782268" y="0"/>
                  </a:lnTo>
                  <a:lnTo>
                    <a:pt x="1782268" y="1982856"/>
                  </a:lnTo>
                  <a:lnTo>
                    <a:pt x="0" y="1982856"/>
                  </a:lnTo>
                  <a:lnTo>
                    <a:pt x="0" y="0"/>
                  </a:lnTo>
                  <a:close/>
                </a:path>
              </a:pathLst>
            </a:custGeom>
            <a:blipFill>
              <a:blip r:embed="rId8"/>
              <a:stretch>
                <a:fillRect l="0" t="0" r="0" b="0"/>
              </a:stretch>
            </a:blipFill>
          </p:spPr>
        </p:sp>
        <p:sp>
          <p:nvSpPr>
            <p:cNvPr name="Freeform 19" id="19"/>
            <p:cNvSpPr/>
            <p:nvPr/>
          </p:nvSpPr>
          <p:spPr>
            <a:xfrm flipH="false" flipV="false" rot="0">
              <a:off x="14926713" y="19149"/>
              <a:ext cx="1689255" cy="1997336"/>
            </a:xfrm>
            <a:custGeom>
              <a:avLst/>
              <a:gdLst/>
              <a:ahLst/>
              <a:cxnLst/>
              <a:rect r="r" b="b" t="t" l="l"/>
              <a:pathLst>
                <a:path h="1997336" w="1689255">
                  <a:moveTo>
                    <a:pt x="0" y="0"/>
                  </a:moveTo>
                  <a:lnTo>
                    <a:pt x="1689254" y="0"/>
                  </a:lnTo>
                  <a:lnTo>
                    <a:pt x="1689254" y="1997336"/>
                  </a:lnTo>
                  <a:lnTo>
                    <a:pt x="0" y="1997336"/>
                  </a:lnTo>
                  <a:lnTo>
                    <a:pt x="0" y="0"/>
                  </a:lnTo>
                  <a:close/>
                </a:path>
              </a:pathLst>
            </a:custGeom>
            <a:blipFill>
              <a:blip r:embed="rId9"/>
              <a:stretch>
                <a:fillRect l="0" t="0" r="0" b="0"/>
              </a:stretch>
            </a:blipFill>
          </p:spPr>
        </p:sp>
        <p:sp>
          <p:nvSpPr>
            <p:cNvPr name="Freeform 20" id="20"/>
            <p:cNvSpPr/>
            <p:nvPr/>
          </p:nvSpPr>
          <p:spPr>
            <a:xfrm flipH="false" flipV="false" rot="0">
              <a:off x="12173397" y="369490"/>
              <a:ext cx="1788910" cy="1562424"/>
            </a:xfrm>
            <a:custGeom>
              <a:avLst/>
              <a:gdLst/>
              <a:ahLst/>
              <a:cxnLst/>
              <a:rect r="r" b="b" t="t" l="l"/>
              <a:pathLst>
                <a:path h="1562424" w="1788910">
                  <a:moveTo>
                    <a:pt x="0" y="0"/>
                  </a:moveTo>
                  <a:lnTo>
                    <a:pt x="1788909" y="0"/>
                  </a:lnTo>
                  <a:lnTo>
                    <a:pt x="1788909" y="1562424"/>
                  </a:lnTo>
                  <a:lnTo>
                    <a:pt x="0" y="1562424"/>
                  </a:lnTo>
                  <a:lnTo>
                    <a:pt x="0" y="0"/>
                  </a:lnTo>
                  <a:close/>
                </a:path>
              </a:pathLst>
            </a:custGeom>
            <a:blipFill>
              <a:blip r:embed="rId10"/>
              <a:stretch>
                <a:fillRect l="0" t="0" r="0" b="0"/>
              </a:stretch>
            </a:blipFill>
          </p:spPr>
        </p:sp>
        <p:sp>
          <p:nvSpPr>
            <p:cNvPr name="Freeform 21" id="21"/>
            <p:cNvSpPr/>
            <p:nvPr/>
          </p:nvSpPr>
          <p:spPr>
            <a:xfrm flipH="false" flipV="false" rot="0">
              <a:off x="8949059" y="420979"/>
              <a:ext cx="2203773" cy="1526158"/>
            </a:xfrm>
            <a:custGeom>
              <a:avLst/>
              <a:gdLst/>
              <a:ahLst/>
              <a:cxnLst/>
              <a:rect r="r" b="b" t="t" l="l"/>
              <a:pathLst>
                <a:path h="1526158" w="2203773">
                  <a:moveTo>
                    <a:pt x="0" y="0"/>
                  </a:moveTo>
                  <a:lnTo>
                    <a:pt x="2203773" y="0"/>
                  </a:lnTo>
                  <a:lnTo>
                    <a:pt x="2203773" y="1526158"/>
                  </a:lnTo>
                  <a:lnTo>
                    <a:pt x="0" y="1526158"/>
                  </a:lnTo>
                  <a:lnTo>
                    <a:pt x="0" y="0"/>
                  </a:lnTo>
                  <a:close/>
                </a:path>
              </a:pathLst>
            </a:custGeom>
            <a:blipFill>
              <a:blip r:embed="rId11"/>
              <a:stretch>
                <a:fillRect l="0" t="0" r="0" b="0"/>
              </a:stretch>
            </a:blipFill>
          </p:spPr>
        </p:sp>
        <p:sp>
          <p:nvSpPr>
            <p:cNvPr name="Freeform 22" id="22"/>
            <p:cNvSpPr/>
            <p:nvPr/>
          </p:nvSpPr>
          <p:spPr>
            <a:xfrm flipH="false" flipV="false" rot="0">
              <a:off x="5683575" y="369490"/>
              <a:ext cx="2413134" cy="1629135"/>
            </a:xfrm>
            <a:custGeom>
              <a:avLst/>
              <a:gdLst/>
              <a:ahLst/>
              <a:cxnLst/>
              <a:rect r="r" b="b" t="t" l="l"/>
              <a:pathLst>
                <a:path h="1629135" w="2413134">
                  <a:moveTo>
                    <a:pt x="0" y="0"/>
                  </a:moveTo>
                  <a:lnTo>
                    <a:pt x="2413133" y="0"/>
                  </a:lnTo>
                  <a:lnTo>
                    <a:pt x="2413133" y="1629135"/>
                  </a:lnTo>
                  <a:lnTo>
                    <a:pt x="0" y="1629135"/>
                  </a:lnTo>
                  <a:lnTo>
                    <a:pt x="0" y="0"/>
                  </a:lnTo>
                  <a:close/>
                </a:path>
              </a:pathLst>
            </a:custGeom>
            <a:blipFill>
              <a:blip r:embed="rId12"/>
              <a:stretch>
                <a:fillRect l="0" t="0" r="0" b="0"/>
              </a:stretch>
            </a:blipFill>
          </p:spPr>
        </p:sp>
      </p:grpSp>
      <p:sp>
        <p:nvSpPr>
          <p:cNvPr name="TextBox 23" id="23"/>
          <p:cNvSpPr txBox="true"/>
          <p:nvPr/>
        </p:nvSpPr>
        <p:spPr>
          <a:xfrm rot="0">
            <a:off x="1028700" y="1287241"/>
            <a:ext cx="12721977" cy="854075"/>
          </a:xfrm>
          <a:prstGeom prst="rect">
            <a:avLst/>
          </a:prstGeom>
        </p:spPr>
        <p:txBody>
          <a:bodyPr anchor="t" rtlCol="false" tIns="0" lIns="0" bIns="0" rIns="0">
            <a:spAutoFit/>
          </a:bodyPr>
          <a:lstStyle/>
          <a:p>
            <a:pPr algn="l">
              <a:lnSpc>
                <a:spcPts val="7000"/>
              </a:lnSpc>
            </a:pPr>
            <a:r>
              <a:rPr lang="en-US" sz="5000" b="true">
                <a:solidFill>
                  <a:srgbClr val="6161C1"/>
                </a:solidFill>
                <a:latin typeface="Montserrat Bold"/>
                <a:ea typeface="Montserrat Bold"/>
                <a:cs typeface="Montserrat Bold"/>
                <a:sym typeface="Montserrat Bold"/>
              </a:rPr>
              <a:t>Wat verstaan we onder zeggenschap?</a:t>
            </a:r>
          </a:p>
        </p:txBody>
      </p:sp>
      <p:pic>
        <p:nvPicPr>
          <p:cNvPr name="Picture 24" id="24"/>
          <p:cNvPicPr>
            <a:picLocks noChangeAspect="true"/>
          </p:cNvPicPr>
          <p:nvPr>
            <a:videoFile r:link="rId14"/>
          </p:nvPr>
        </p:nvPicPr>
        <p:blipFill>
          <a:blip r:embed="rId13"/>
          <a:stretch>
            <a:fillRect/>
          </a:stretch>
        </p:blipFill>
        <p:spPr>
          <a:xfrm rot="0">
            <a:off x="1354961" y="3563582"/>
            <a:ext cx="4936015" cy="2774341"/>
          </a:xfrm>
          <a:prstGeom prst="rect">
            <a:avLst/>
          </a:prstGeom>
        </p:spPr>
      </p:pic>
      <p:grpSp>
        <p:nvGrpSpPr>
          <p:cNvPr name="Group 25" id="25"/>
          <p:cNvGrpSpPr/>
          <p:nvPr/>
        </p:nvGrpSpPr>
        <p:grpSpPr>
          <a:xfrm rot="0">
            <a:off x="540864" y="386267"/>
            <a:ext cx="17253638" cy="590515"/>
            <a:chOff x="0" y="0"/>
            <a:chExt cx="23004851" cy="787354"/>
          </a:xfrm>
        </p:grpSpPr>
        <p:sp>
          <p:nvSpPr>
            <p:cNvPr name="Freeform 26" id="26"/>
            <p:cNvSpPr/>
            <p:nvPr/>
          </p:nvSpPr>
          <p:spPr>
            <a:xfrm flipH="false" flipV="false" rot="0">
              <a:off x="0" y="0"/>
              <a:ext cx="3263708" cy="787354"/>
            </a:xfrm>
            <a:custGeom>
              <a:avLst/>
              <a:gdLst/>
              <a:ahLst/>
              <a:cxnLst/>
              <a:rect r="r" b="b" t="t" l="l"/>
              <a:pathLst>
                <a:path h="787354" w="3263708">
                  <a:moveTo>
                    <a:pt x="0" y="0"/>
                  </a:moveTo>
                  <a:lnTo>
                    <a:pt x="3263708" y="0"/>
                  </a:lnTo>
                  <a:lnTo>
                    <a:pt x="3263708" y="787354"/>
                  </a:lnTo>
                  <a:lnTo>
                    <a:pt x="0" y="78735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7" id="27"/>
            <p:cNvSpPr txBox="true"/>
            <p:nvPr/>
          </p:nvSpPr>
          <p:spPr>
            <a:xfrm rot="0">
              <a:off x="19718527" y="-66675"/>
              <a:ext cx="3286323" cy="696595"/>
            </a:xfrm>
            <a:prstGeom prst="rect">
              <a:avLst/>
            </a:prstGeom>
          </p:spPr>
          <p:txBody>
            <a:bodyPr anchor="t" rtlCol="false" tIns="0" lIns="0" bIns="0" rIns="0">
              <a:spAutoFit/>
            </a:bodyPr>
            <a:lstStyle/>
            <a:p>
              <a:pPr algn="ctr">
                <a:lnSpc>
                  <a:spcPts val="4409"/>
                </a:lnSpc>
              </a:pPr>
              <a:r>
                <a:rPr lang="en-US" sz="3150" b="true">
                  <a:solidFill>
                    <a:srgbClr val="020000"/>
                  </a:solidFill>
                  <a:latin typeface="Montserrat Semi-Bold"/>
                  <a:ea typeface="Montserrat Semi-Bold"/>
                  <a:cs typeface="Montserrat Semi-Bold"/>
                  <a:sym typeface="Montserrat Semi-Bold"/>
                </a:rPr>
                <a:t>[eigen logo]</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EDEF9"/>
        </a:solidFill>
      </p:bgPr>
    </p:bg>
    <p:spTree>
      <p:nvGrpSpPr>
        <p:cNvPr id="1" name=""/>
        <p:cNvGrpSpPr/>
        <p:nvPr/>
      </p:nvGrpSpPr>
      <p:grpSpPr>
        <a:xfrm>
          <a:off x="0" y="0"/>
          <a:ext cx="0" cy="0"/>
          <a:chOff x="0" y="0"/>
          <a:chExt cx="0" cy="0"/>
        </a:xfrm>
      </p:grpSpPr>
      <p:sp>
        <p:nvSpPr>
          <p:cNvPr name="Freeform 2" id="2"/>
          <p:cNvSpPr/>
          <p:nvPr/>
        </p:nvSpPr>
        <p:spPr>
          <a:xfrm flipH="false" flipV="false" rot="0">
            <a:off x="11538718" y="4696460"/>
            <a:ext cx="6749282" cy="6742811"/>
          </a:xfrm>
          <a:custGeom>
            <a:avLst/>
            <a:gdLst/>
            <a:ahLst/>
            <a:cxnLst/>
            <a:rect r="r" b="b" t="t" l="l"/>
            <a:pathLst>
              <a:path h="6742811" w="6749282">
                <a:moveTo>
                  <a:pt x="0" y="0"/>
                </a:moveTo>
                <a:lnTo>
                  <a:pt x="6749282" y="0"/>
                </a:lnTo>
                <a:lnTo>
                  <a:pt x="6749282" y="6742811"/>
                </a:lnTo>
                <a:lnTo>
                  <a:pt x="0" y="6742811"/>
                </a:lnTo>
                <a:lnTo>
                  <a:pt x="0" y="0"/>
                </a:lnTo>
                <a:close/>
              </a:path>
            </a:pathLst>
          </a:custGeom>
          <a:blipFill>
            <a:blip r:embed="rId3">
              <a:alphaModFix amt="50000"/>
            </a:blip>
            <a:stretch>
              <a:fillRect l="0" t="0" r="0" b="0"/>
            </a:stretch>
          </a:blipFill>
        </p:spPr>
      </p:sp>
      <p:pic>
        <p:nvPicPr>
          <p:cNvPr name="Picture 3" id="3"/>
          <p:cNvPicPr>
            <a:picLocks noChangeAspect="true"/>
          </p:cNvPicPr>
          <p:nvPr>
            <a:videoFile r:link="rId5"/>
          </p:nvPr>
        </p:nvPicPr>
        <p:blipFill>
          <a:blip r:embed="rId4"/>
          <a:stretch>
            <a:fillRect/>
          </a:stretch>
        </p:blipFill>
        <p:spPr>
          <a:xfrm rot="0">
            <a:off x="1028700" y="2420161"/>
            <a:ext cx="7423006" cy="4172181"/>
          </a:xfrm>
          <a:prstGeom prst="rect">
            <a:avLst/>
          </a:prstGeom>
        </p:spPr>
      </p:pic>
      <p:sp>
        <p:nvSpPr>
          <p:cNvPr name="Freeform 4" id="4"/>
          <p:cNvSpPr/>
          <p:nvPr/>
        </p:nvSpPr>
        <p:spPr>
          <a:xfrm flipH="true" flipV="false" rot="0">
            <a:off x="5011236" y="6592342"/>
            <a:ext cx="2031971" cy="3694658"/>
          </a:xfrm>
          <a:custGeom>
            <a:avLst/>
            <a:gdLst/>
            <a:ahLst/>
            <a:cxnLst/>
            <a:rect r="r" b="b" t="t" l="l"/>
            <a:pathLst>
              <a:path h="3694658" w="2031971">
                <a:moveTo>
                  <a:pt x="2031971" y="0"/>
                </a:moveTo>
                <a:lnTo>
                  <a:pt x="0" y="0"/>
                </a:lnTo>
                <a:lnTo>
                  <a:pt x="0" y="3694658"/>
                </a:lnTo>
                <a:lnTo>
                  <a:pt x="2031971" y="3694658"/>
                </a:lnTo>
                <a:lnTo>
                  <a:pt x="2031971" y="0"/>
                </a:lnTo>
                <a:close/>
              </a:path>
            </a:pathLst>
          </a:custGeom>
          <a:blipFill>
            <a:blip r:embed="rId6"/>
            <a:stretch>
              <a:fillRect l="0" t="0" r="0" b="0"/>
            </a:stretch>
          </a:blipFill>
        </p:spPr>
      </p:sp>
      <p:sp>
        <p:nvSpPr>
          <p:cNvPr name="TextBox 5" id="5"/>
          <p:cNvSpPr txBox="true"/>
          <p:nvPr/>
        </p:nvSpPr>
        <p:spPr>
          <a:xfrm rot="0">
            <a:off x="1187207" y="1223837"/>
            <a:ext cx="13536728" cy="854019"/>
          </a:xfrm>
          <a:prstGeom prst="rect">
            <a:avLst/>
          </a:prstGeom>
        </p:spPr>
        <p:txBody>
          <a:bodyPr anchor="t" rtlCol="false" tIns="0" lIns="0" bIns="0" rIns="0">
            <a:spAutoFit/>
          </a:bodyPr>
          <a:lstStyle/>
          <a:p>
            <a:pPr algn="l">
              <a:lnSpc>
                <a:spcPts val="7000"/>
              </a:lnSpc>
            </a:pPr>
            <a:r>
              <a:rPr lang="en-US" sz="5000" b="true">
                <a:solidFill>
                  <a:srgbClr val="6161C1"/>
                </a:solidFill>
                <a:latin typeface="Montserrat Bold"/>
                <a:ea typeface="Montserrat Bold"/>
                <a:cs typeface="Montserrat Bold"/>
                <a:sym typeface="Montserrat Bold"/>
              </a:rPr>
              <a:t>Inspiratie</a:t>
            </a:r>
            <a:r>
              <a:rPr lang="en-US" b="true" sz="5000">
                <a:solidFill>
                  <a:srgbClr val="6161C1"/>
                </a:solidFill>
                <a:latin typeface="Montserrat Bold"/>
                <a:ea typeface="Montserrat Bold"/>
                <a:cs typeface="Montserrat Bold"/>
                <a:sym typeface="Montserrat Bold"/>
              </a:rPr>
              <a:t> </a:t>
            </a:r>
          </a:p>
        </p:txBody>
      </p:sp>
      <p:pic>
        <p:nvPicPr>
          <p:cNvPr name="Picture 6" id="6"/>
          <p:cNvPicPr>
            <a:picLocks noChangeAspect="true"/>
          </p:cNvPicPr>
          <p:nvPr>
            <a:videoFile r:link="rId7"/>
          </p:nvPr>
        </p:nvPicPr>
        <p:blipFill>
          <a:blip r:embed="rId4"/>
          <a:stretch>
            <a:fillRect/>
          </a:stretch>
        </p:blipFill>
        <p:spPr>
          <a:xfrm rot="0">
            <a:off x="8983102" y="2420161"/>
            <a:ext cx="7423006" cy="4172181"/>
          </a:xfrm>
          <a:prstGeom prst="rect">
            <a:avLst/>
          </a:prstGeom>
        </p:spPr>
      </p:pic>
      <p:grpSp>
        <p:nvGrpSpPr>
          <p:cNvPr name="Group 7" id="7"/>
          <p:cNvGrpSpPr/>
          <p:nvPr/>
        </p:nvGrpSpPr>
        <p:grpSpPr>
          <a:xfrm rot="0">
            <a:off x="540864" y="386267"/>
            <a:ext cx="17253638" cy="590515"/>
            <a:chOff x="0" y="0"/>
            <a:chExt cx="23004851" cy="787354"/>
          </a:xfrm>
        </p:grpSpPr>
        <p:sp>
          <p:nvSpPr>
            <p:cNvPr name="Freeform 8" id="8"/>
            <p:cNvSpPr/>
            <p:nvPr/>
          </p:nvSpPr>
          <p:spPr>
            <a:xfrm flipH="false" flipV="false" rot="0">
              <a:off x="0" y="0"/>
              <a:ext cx="3263708" cy="787354"/>
            </a:xfrm>
            <a:custGeom>
              <a:avLst/>
              <a:gdLst/>
              <a:ahLst/>
              <a:cxnLst/>
              <a:rect r="r" b="b" t="t" l="l"/>
              <a:pathLst>
                <a:path h="787354" w="3263708">
                  <a:moveTo>
                    <a:pt x="0" y="0"/>
                  </a:moveTo>
                  <a:lnTo>
                    <a:pt x="3263708" y="0"/>
                  </a:lnTo>
                  <a:lnTo>
                    <a:pt x="3263708" y="787354"/>
                  </a:lnTo>
                  <a:lnTo>
                    <a:pt x="0" y="7873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9718527" y="-66675"/>
              <a:ext cx="3286323" cy="696595"/>
            </a:xfrm>
            <a:prstGeom prst="rect">
              <a:avLst/>
            </a:prstGeom>
          </p:spPr>
          <p:txBody>
            <a:bodyPr anchor="t" rtlCol="false" tIns="0" lIns="0" bIns="0" rIns="0">
              <a:spAutoFit/>
            </a:bodyPr>
            <a:lstStyle/>
            <a:p>
              <a:pPr algn="ctr">
                <a:lnSpc>
                  <a:spcPts val="4409"/>
                </a:lnSpc>
              </a:pPr>
              <a:r>
                <a:rPr lang="en-US" sz="3150" b="true">
                  <a:solidFill>
                    <a:srgbClr val="020000"/>
                  </a:solidFill>
                  <a:latin typeface="Montserrat Semi-Bold"/>
                  <a:ea typeface="Montserrat Semi-Bold"/>
                  <a:cs typeface="Montserrat Semi-Bold"/>
                  <a:sym typeface="Montserrat Semi-Bold"/>
                </a:rPr>
                <a:t>[eigen logo]</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EDEF9"/>
        </a:solidFill>
      </p:bgPr>
    </p:bg>
    <p:spTree>
      <p:nvGrpSpPr>
        <p:cNvPr id="1" name=""/>
        <p:cNvGrpSpPr/>
        <p:nvPr/>
      </p:nvGrpSpPr>
      <p:grpSpPr>
        <a:xfrm>
          <a:off x="0" y="0"/>
          <a:ext cx="0" cy="0"/>
          <a:chOff x="0" y="0"/>
          <a:chExt cx="0" cy="0"/>
        </a:xfrm>
      </p:grpSpPr>
      <p:grpSp>
        <p:nvGrpSpPr>
          <p:cNvPr name="Group 2" id="2"/>
          <p:cNvGrpSpPr/>
          <p:nvPr/>
        </p:nvGrpSpPr>
        <p:grpSpPr>
          <a:xfrm rot="0">
            <a:off x="388499" y="2725156"/>
            <a:ext cx="17202298" cy="7561844"/>
            <a:chOff x="0" y="0"/>
            <a:chExt cx="18790712" cy="8260084"/>
          </a:xfrm>
        </p:grpSpPr>
        <p:sp>
          <p:nvSpPr>
            <p:cNvPr name="Freeform 3" id="3"/>
            <p:cNvSpPr/>
            <p:nvPr/>
          </p:nvSpPr>
          <p:spPr>
            <a:xfrm flipH="false" flipV="false" rot="0">
              <a:off x="0" y="0"/>
              <a:ext cx="18790665" cy="8260080"/>
            </a:xfrm>
            <a:custGeom>
              <a:avLst/>
              <a:gdLst/>
              <a:ahLst/>
              <a:cxnLst/>
              <a:rect r="r" b="b" t="t" l="l"/>
              <a:pathLst>
                <a:path h="8260080" w="18790665">
                  <a:moveTo>
                    <a:pt x="0" y="0"/>
                  </a:moveTo>
                  <a:lnTo>
                    <a:pt x="18790665" y="0"/>
                  </a:lnTo>
                  <a:lnTo>
                    <a:pt x="18790665" y="8260080"/>
                  </a:lnTo>
                  <a:lnTo>
                    <a:pt x="0" y="8260080"/>
                  </a:lnTo>
                  <a:lnTo>
                    <a:pt x="0" y="0"/>
                  </a:lnTo>
                  <a:close/>
                </a:path>
              </a:pathLst>
            </a:custGeom>
            <a:blipFill>
              <a:blip r:embed="rId3"/>
              <a:stretch>
                <a:fillRect l="0" t="-54" r="0" b="-54"/>
              </a:stretch>
            </a:blipFill>
          </p:spPr>
        </p:sp>
      </p:grpSp>
      <p:sp>
        <p:nvSpPr>
          <p:cNvPr name="TextBox 4" id="4"/>
          <p:cNvSpPr txBox="true"/>
          <p:nvPr/>
        </p:nvSpPr>
        <p:spPr>
          <a:xfrm rot="0">
            <a:off x="1028700" y="1325320"/>
            <a:ext cx="12592100" cy="854019"/>
          </a:xfrm>
          <a:prstGeom prst="rect">
            <a:avLst/>
          </a:prstGeom>
        </p:spPr>
        <p:txBody>
          <a:bodyPr anchor="t" rtlCol="false" tIns="0" lIns="0" bIns="0" rIns="0">
            <a:spAutoFit/>
          </a:bodyPr>
          <a:lstStyle/>
          <a:p>
            <a:pPr algn="l">
              <a:lnSpc>
                <a:spcPts val="7000"/>
              </a:lnSpc>
            </a:pPr>
            <a:r>
              <a:rPr lang="en-US" b="true" sz="5000">
                <a:solidFill>
                  <a:srgbClr val="6161C1"/>
                </a:solidFill>
                <a:latin typeface="Montserrat Bold"/>
                <a:ea typeface="Montserrat Bold"/>
                <a:cs typeface="Montserrat Bold"/>
                <a:sym typeface="Montserrat Bold"/>
              </a:rPr>
              <a:t>Spreek je uit!</a:t>
            </a:r>
          </a:p>
        </p:txBody>
      </p:sp>
      <p:sp>
        <p:nvSpPr>
          <p:cNvPr name="TextBox 5" id="5"/>
          <p:cNvSpPr txBox="true"/>
          <p:nvPr/>
        </p:nvSpPr>
        <p:spPr>
          <a:xfrm rot="-237309">
            <a:off x="13819197" y="3117628"/>
            <a:ext cx="3463915" cy="2545611"/>
          </a:xfrm>
          <a:prstGeom prst="rect">
            <a:avLst/>
          </a:prstGeom>
        </p:spPr>
        <p:txBody>
          <a:bodyPr anchor="t" rtlCol="false" tIns="0" lIns="0" bIns="0" rIns="0">
            <a:spAutoFit/>
          </a:bodyPr>
          <a:lstStyle/>
          <a:p>
            <a:pPr algn="ctr">
              <a:lnSpc>
                <a:spcPts val="4060"/>
              </a:lnSpc>
            </a:pPr>
            <a:r>
              <a:rPr lang="en-US" b="true" sz="2900">
                <a:solidFill>
                  <a:srgbClr val="000000"/>
                </a:solidFill>
                <a:latin typeface="Montserrat Bold"/>
                <a:ea typeface="Montserrat Bold"/>
                <a:cs typeface="Montserrat Bold"/>
                <a:sym typeface="Montserrat Bold"/>
              </a:rPr>
              <a:t>Ik toon leiderschap in regionale en landelijke vraagstukken</a:t>
            </a:r>
          </a:p>
        </p:txBody>
      </p:sp>
      <p:sp>
        <p:nvSpPr>
          <p:cNvPr name="TextBox 6" id="6"/>
          <p:cNvSpPr txBox="true"/>
          <p:nvPr/>
        </p:nvSpPr>
        <p:spPr>
          <a:xfrm rot="-1163122">
            <a:off x="1337911" y="5931253"/>
            <a:ext cx="3400709" cy="1002694"/>
          </a:xfrm>
          <a:prstGeom prst="rect">
            <a:avLst/>
          </a:prstGeom>
        </p:spPr>
        <p:txBody>
          <a:bodyPr anchor="t" rtlCol="false" tIns="0" lIns="0" bIns="0" rIns="0">
            <a:spAutoFit/>
          </a:bodyPr>
          <a:lstStyle/>
          <a:p>
            <a:pPr algn="ctr">
              <a:lnSpc>
                <a:spcPts val="4059"/>
              </a:lnSpc>
            </a:pPr>
            <a:r>
              <a:rPr lang="en-US" b="true" sz="2900">
                <a:solidFill>
                  <a:srgbClr val="000000"/>
                </a:solidFill>
                <a:latin typeface="Montserrat Bold"/>
                <a:ea typeface="Montserrat Bold"/>
                <a:cs typeface="Montserrat Bold"/>
                <a:sym typeface="Montserrat Bold"/>
              </a:rPr>
              <a:t>Ik word gezien </a:t>
            </a:r>
          </a:p>
          <a:p>
            <a:pPr algn="ctr">
              <a:lnSpc>
                <a:spcPts val="4059"/>
              </a:lnSpc>
            </a:pPr>
            <a:r>
              <a:rPr lang="en-US" b="true" sz="2900">
                <a:solidFill>
                  <a:srgbClr val="000000"/>
                </a:solidFill>
                <a:latin typeface="Montserrat Bold"/>
                <a:ea typeface="Montserrat Bold"/>
                <a:cs typeface="Montserrat Bold"/>
                <a:sym typeface="Montserrat Bold"/>
              </a:rPr>
              <a:t>en gehoord</a:t>
            </a:r>
          </a:p>
        </p:txBody>
      </p:sp>
      <p:sp>
        <p:nvSpPr>
          <p:cNvPr name="TextBox 7" id="7"/>
          <p:cNvSpPr txBox="true"/>
          <p:nvPr/>
        </p:nvSpPr>
        <p:spPr>
          <a:xfrm rot="984185">
            <a:off x="3486484" y="3377757"/>
            <a:ext cx="3787955" cy="1517015"/>
          </a:xfrm>
          <a:prstGeom prst="rect">
            <a:avLst/>
          </a:prstGeom>
        </p:spPr>
        <p:txBody>
          <a:bodyPr anchor="t" rtlCol="false" tIns="0" lIns="0" bIns="0" rIns="0">
            <a:spAutoFit/>
          </a:bodyPr>
          <a:lstStyle/>
          <a:p>
            <a:pPr algn="ctr">
              <a:lnSpc>
                <a:spcPts val="4060"/>
              </a:lnSpc>
            </a:pPr>
            <a:r>
              <a:rPr lang="en-US" b="true" sz="2900">
                <a:solidFill>
                  <a:srgbClr val="000000"/>
                </a:solidFill>
                <a:latin typeface="Montserrat Bold"/>
                <a:ea typeface="Montserrat Bold"/>
                <a:cs typeface="Montserrat Bold"/>
                <a:sym typeface="Montserrat Bold"/>
              </a:rPr>
              <a:t>Als team werken we samen aan verbeteringen</a:t>
            </a:r>
          </a:p>
        </p:txBody>
      </p:sp>
      <p:sp>
        <p:nvSpPr>
          <p:cNvPr name="TextBox 8" id="8"/>
          <p:cNvSpPr txBox="true"/>
          <p:nvPr/>
        </p:nvSpPr>
        <p:spPr>
          <a:xfrm rot="261438">
            <a:off x="11161209" y="4233760"/>
            <a:ext cx="2208056" cy="2031378"/>
          </a:xfrm>
          <a:prstGeom prst="rect">
            <a:avLst/>
          </a:prstGeom>
        </p:spPr>
        <p:txBody>
          <a:bodyPr anchor="t" rtlCol="false" tIns="0" lIns="0" bIns="0" rIns="0">
            <a:spAutoFit/>
          </a:bodyPr>
          <a:lstStyle/>
          <a:p>
            <a:pPr algn="ctr">
              <a:lnSpc>
                <a:spcPts val="4060"/>
              </a:lnSpc>
            </a:pPr>
            <a:r>
              <a:rPr lang="en-US" b="true" sz="2900">
                <a:solidFill>
                  <a:srgbClr val="000000"/>
                </a:solidFill>
                <a:latin typeface="Montserrat Bold"/>
                <a:ea typeface="Montserrat Bold"/>
                <a:cs typeface="Montserrat Bold"/>
                <a:sym typeface="Montserrat Bold"/>
              </a:rPr>
              <a:t>Ik praat </a:t>
            </a:r>
          </a:p>
          <a:p>
            <a:pPr algn="ctr">
              <a:lnSpc>
                <a:spcPts val="4059"/>
              </a:lnSpc>
            </a:pPr>
            <a:r>
              <a:rPr lang="en-US" b="true" sz="2900">
                <a:solidFill>
                  <a:srgbClr val="000000"/>
                </a:solidFill>
                <a:latin typeface="Montserrat Bold"/>
                <a:ea typeface="Montserrat Bold"/>
                <a:cs typeface="Montserrat Bold"/>
                <a:sym typeface="Montserrat Bold"/>
              </a:rPr>
              <a:t>en beslis </a:t>
            </a:r>
          </a:p>
          <a:p>
            <a:pPr algn="ctr">
              <a:lnSpc>
                <a:spcPts val="4059"/>
              </a:lnSpc>
            </a:pPr>
            <a:r>
              <a:rPr lang="en-US" b="true" sz="2900">
                <a:solidFill>
                  <a:srgbClr val="000000"/>
                </a:solidFill>
                <a:latin typeface="Montserrat Bold"/>
                <a:ea typeface="Montserrat Bold"/>
                <a:cs typeface="Montserrat Bold"/>
                <a:sym typeface="Montserrat Bold"/>
              </a:rPr>
              <a:t>mee over het beleid</a:t>
            </a:r>
          </a:p>
        </p:txBody>
      </p:sp>
      <p:sp>
        <p:nvSpPr>
          <p:cNvPr name="TextBox 9" id="9"/>
          <p:cNvSpPr txBox="true"/>
          <p:nvPr/>
        </p:nvSpPr>
        <p:spPr>
          <a:xfrm rot="0">
            <a:off x="1028700" y="2103139"/>
            <a:ext cx="12592100" cy="662896"/>
          </a:xfrm>
          <a:prstGeom prst="rect">
            <a:avLst/>
          </a:prstGeom>
        </p:spPr>
        <p:txBody>
          <a:bodyPr anchor="t" rtlCol="false" tIns="0" lIns="0" bIns="0" rIns="0">
            <a:spAutoFit/>
          </a:bodyPr>
          <a:lstStyle/>
          <a:p>
            <a:pPr algn="l">
              <a:lnSpc>
                <a:spcPts val="5460"/>
              </a:lnSpc>
            </a:pPr>
            <a:r>
              <a:rPr lang="en-US" sz="3900">
                <a:solidFill>
                  <a:srgbClr val="6161C1"/>
                </a:solidFill>
                <a:latin typeface="Montserrat"/>
                <a:ea typeface="Montserrat"/>
                <a:cs typeface="Montserrat"/>
                <a:sym typeface="Montserrat"/>
              </a:rPr>
              <a:t>Op welk niveau dan ook</a:t>
            </a:r>
          </a:p>
        </p:txBody>
      </p:sp>
      <p:grpSp>
        <p:nvGrpSpPr>
          <p:cNvPr name="Group 10" id="10"/>
          <p:cNvGrpSpPr/>
          <p:nvPr/>
        </p:nvGrpSpPr>
        <p:grpSpPr>
          <a:xfrm rot="0">
            <a:off x="540864" y="386267"/>
            <a:ext cx="17253638" cy="590515"/>
            <a:chOff x="0" y="0"/>
            <a:chExt cx="23004851" cy="787354"/>
          </a:xfrm>
        </p:grpSpPr>
        <p:sp>
          <p:nvSpPr>
            <p:cNvPr name="Freeform 11" id="11"/>
            <p:cNvSpPr/>
            <p:nvPr/>
          </p:nvSpPr>
          <p:spPr>
            <a:xfrm flipH="false" flipV="false" rot="0">
              <a:off x="0" y="0"/>
              <a:ext cx="3263708" cy="787354"/>
            </a:xfrm>
            <a:custGeom>
              <a:avLst/>
              <a:gdLst/>
              <a:ahLst/>
              <a:cxnLst/>
              <a:rect r="r" b="b" t="t" l="l"/>
              <a:pathLst>
                <a:path h="787354" w="3263708">
                  <a:moveTo>
                    <a:pt x="0" y="0"/>
                  </a:moveTo>
                  <a:lnTo>
                    <a:pt x="3263708" y="0"/>
                  </a:lnTo>
                  <a:lnTo>
                    <a:pt x="3263708" y="787354"/>
                  </a:lnTo>
                  <a:lnTo>
                    <a:pt x="0" y="7873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9718527" y="-66675"/>
              <a:ext cx="3286323" cy="696595"/>
            </a:xfrm>
            <a:prstGeom prst="rect">
              <a:avLst/>
            </a:prstGeom>
          </p:spPr>
          <p:txBody>
            <a:bodyPr anchor="t" rtlCol="false" tIns="0" lIns="0" bIns="0" rIns="0">
              <a:spAutoFit/>
            </a:bodyPr>
            <a:lstStyle/>
            <a:p>
              <a:pPr algn="ctr">
                <a:lnSpc>
                  <a:spcPts val="4409"/>
                </a:lnSpc>
              </a:pPr>
              <a:r>
                <a:rPr lang="en-US" sz="3150" b="true">
                  <a:solidFill>
                    <a:srgbClr val="020000"/>
                  </a:solidFill>
                  <a:latin typeface="Montserrat Semi-Bold"/>
                  <a:ea typeface="Montserrat Semi-Bold"/>
                  <a:cs typeface="Montserrat Semi-Bold"/>
                  <a:sym typeface="Montserrat Semi-Bold"/>
                </a:rPr>
                <a:t>[eigen logo]</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EDEF9"/>
        </a:solidFill>
      </p:bgPr>
    </p:bg>
    <p:spTree>
      <p:nvGrpSpPr>
        <p:cNvPr id="1" name=""/>
        <p:cNvGrpSpPr/>
        <p:nvPr/>
      </p:nvGrpSpPr>
      <p:grpSpPr>
        <a:xfrm>
          <a:off x="0" y="0"/>
          <a:ext cx="0" cy="0"/>
          <a:chOff x="0" y="0"/>
          <a:chExt cx="0" cy="0"/>
        </a:xfrm>
      </p:grpSpPr>
      <p:sp>
        <p:nvSpPr>
          <p:cNvPr name="Freeform 2" id="2"/>
          <p:cNvSpPr/>
          <p:nvPr/>
        </p:nvSpPr>
        <p:spPr>
          <a:xfrm flipH="false" flipV="false" rot="0">
            <a:off x="570391" y="1028700"/>
            <a:ext cx="17147217" cy="8684954"/>
          </a:xfrm>
          <a:custGeom>
            <a:avLst/>
            <a:gdLst/>
            <a:ahLst/>
            <a:cxnLst/>
            <a:rect r="r" b="b" t="t" l="l"/>
            <a:pathLst>
              <a:path h="8684954" w="17147217">
                <a:moveTo>
                  <a:pt x="0" y="0"/>
                </a:moveTo>
                <a:lnTo>
                  <a:pt x="17147218" y="0"/>
                </a:lnTo>
                <a:lnTo>
                  <a:pt x="17147218" y="8684954"/>
                </a:lnTo>
                <a:lnTo>
                  <a:pt x="0" y="8684954"/>
                </a:lnTo>
                <a:lnTo>
                  <a:pt x="0" y="0"/>
                </a:lnTo>
                <a:close/>
              </a:path>
            </a:pathLst>
          </a:custGeom>
          <a:blipFill>
            <a:blip r:embed="rId2"/>
            <a:stretch>
              <a:fillRect l="0" t="0" r="0" b="0"/>
            </a:stretch>
          </a:blipFill>
        </p:spPr>
      </p:sp>
      <p:sp>
        <p:nvSpPr>
          <p:cNvPr name="TextBox 3" id="3"/>
          <p:cNvSpPr txBox="true"/>
          <p:nvPr/>
        </p:nvSpPr>
        <p:spPr>
          <a:xfrm rot="0">
            <a:off x="671927" y="1207588"/>
            <a:ext cx="8674001" cy="854075"/>
          </a:xfrm>
          <a:prstGeom prst="rect">
            <a:avLst/>
          </a:prstGeom>
        </p:spPr>
        <p:txBody>
          <a:bodyPr anchor="t" rtlCol="false" tIns="0" lIns="0" bIns="0" rIns="0">
            <a:spAutoFit/>
          </a:bodyPr>
          <a:lstStyle/>
          <a:p>
            <a:pPr algn="ctr">
              <a:lnSpc>
                <a:spcPts val="7000"/>
              </a:lnSpc>
            </a:pPr>
            <a:r>
              <a:rPr lang="en-US" b="true" sz="5000">
                <a:solidFill>
                  <a:srgbClr val="6161C1"/>
                </a:solidFill>
                <a:latin typeface="Montserrat Bold"/>
                <a:ea typeface="Montserrat Bold"/>
                <a:cs typeface="Montserrat Bold"/>
                <a:sym typeface="Montserrat Bold"/>
              </a:rPr>
              <a:t>Niveaus van zeggenschap</a:t>
            </a:r>
          </a:p>
        </p:txBody>
      </p:sp>
      <p:grpSp>
        <p:nvGrpSpPr>
          <p:cNvPr name="Group 4" id="4"/>
          <p:cNvGrpSpPr/>
          <p:nvPr/>
        </p:nvGrpSpPr>
        <p:grpSpPr>
          <a:xfrm rot="0">
            <a:off x="540864" y="386267"/>
            <a:ext cx="17253638" cy="590515"/>
            <a:chOff x="0" y="0"/>
            <a:chExt cx="23004851" cy="787354"/>
          </a:xfrm>
        </p:grpSpPr>
        <p:sp>
          <p:nvSpPr>
            <p:cNvPr name="Freeform 5" id="5"/>
            <p:cNvSpPr/>
            <p:nvPr/>
          </p:nvSpPr>
          <p:spPr>
            <a:xfrm flipH="false" flipV="false" rot="0">
              <a:off x="0" y="0"/>
              <a:ext cx="3263708" cy="787354"/>
            </a:xfrm>
            <a:custGeom>
              <a:avLst/>
              <a:gdLst/>
              <a:ahLst/>
              <a:cxnLst/>
              <a:rect r="r" b="b" t="t" l="l"/>
              <a:pathLst>
                <a:path h="787354" w="3263708">
                  <a:moveTo>
                    <a:pt x="0" y="0"/>
                  </a:moveTo>
                  <a:lnTo>
                    <a:pt x="3263708" y="0"/>
                  </a:lnTo>
                  <a:lnTo>
                    <a:pt x="3263708" y="787354"/>
                  </a:lnTo>
                  <a:lnTo>
                    <a:pt x="0" y="7873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9718527" y="-66675"/>
              <a:ext cx="3286323" cy="696595"/>
            </a:xfrm>
            <a:prstGeom prst="rect">
              <a:avLst/>
            </a:prstGeom>
          </p:spPr>
          <p:txBody>
            <a:bodyPr anchor="t" rtlCol="false" tIns="0" lIns="0" bIns="0" rIns="0">
              <a:spAutoFit/>
            </a:bodyPr>
            <a:lstStyle/>
            <a:p>
              <a:pPr algn="ctr">
                <a:lnSpc>
                  <a:spcPts val="4409"/>
                </a:lnSpc>
              </a:pPr>
              <a:r>
                <a:rPr lang="en-US" sz="3150" b="true">
                  <a:solidFill>
                    <a:srgbClr val="020000"/>
                  </a:solidFill>
                  <a:latin typeface="Montserrat Semi-Bold"/>
                  <a:ea typeface="Montserrat Semi-Bold"/>
                  <a:cs typeface="Montserrat Semi-Bold"/>
                  <a:sym typeface="Montserrat Semi-Bold"/>
                </a:rPr>
                <a:t>[eigen logo]</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EDEF9"/>
        </a:solidFill>
      </p:bgPr>
    </p:bg>
    <p:spTree>
      <p:nvGrpSpPr>
        <p:cNvPr id="1" name=""/>
        <p:cNvGrpSpPr/>
        <p:nvPr/>
      </p:nvGrpSpPr>
      <p:grpSpPr>
        <a:xfrm>
          <a:off x="0" y="0"/>
          <a:ext cx="0" cy="0"/>
          <a:chOff x="0" y="0"/>
          <a:chExt cx="0" cy="0"/>
        </a:xfrm>
      </p:grpSpPr>
      <p:sp>
        <p:nvSpPr>
          <p:cNvPr name="TextBox 2" id="2"/>
          <p:cNvSpPr txBox="true"/>
          <p:nvPr/>
        </p:nvSpPr>
        <p:spPr>
          <a:xfrm rot="0">
            <a:off x="977950" y="1391472"/>
            <a:ext cx="8166050" cy="1553845"/>
          </a:xfrm>
          <a:prstGeom prst="rect">
            <a:avLst/>
          </a:prstGeom>
        </p:spPr>
        <p:txBody>
          <a:bodyPr anchor="t" rtlCol="false" tIns="0" lIns="0" bIns="0" rIns="0">
            <a:spAutoFit/>
          </a:bodyPr>
          <a:lstStyle/>
          <a:p>
            <a:pPr algn="l">
              <a:lnSpc>
                <a:spcPts val="7000"/>
              </a:lnSpc>
            </a:pPr>
            <a:r>
              <a:rPr lang="en-US" sz="5000" b="true">
                <a:solidFill>
                  <a:srgbClr val="6161C1"/>
                </a:solidFill>
                <a:latin typeface="Montserrat Bold"/>
                <a:ea typeface="Montserrat Bold"/>
                <a:cs typeface="Montserrat Bold"/>
                <a:sym typeface="Montserrat Bold"/>
              </a:rPr>
              <a:t>Stand van zaken </a:t>
            </a:r>
          </a:p>
          <a:p>
            <a:pPr algn="l">
              <a:lnSpc>
                <a:spcPts val="5459"/>
              </a:lnSpc>
            </a:pPr>
            <a:r>
              <a:rPr lang="en-US" sz="3900">
                <a:solidFill>
                  <a:srgbClr val="6161C1"/>
                </a:solidFill>
                <a:latin typeface="Montserrat"/>
                <a:ea typeface="Montserrat"/>
                <a:cs typeface="Montserrat"/>
                <a:sym typeface="Montserrat"/>
              </a:rPr>
              <a:t>Landelijke Monitor Zeggenschap</a:t>
            </a:r>
          </a:p>
        </p:txBody>
      </p:sp>
      <p:grpSp>
        <p:nvGrpSpPr>
          <p:cNvPr name="Group 3" id="3"/>
          <p:cNvGrpSpPr/>
          <p:nvPr/>
        </p:nvGrpSpPr>
        <p:grpSpPr>
          <a:xfrm rot="0">
            <a:off x="1786560" y="3233124"/>
            <a:ext cx="14025146" cy="9740909"/>
            <a:chOff x="0" y="0"/>
            <a:chExt cx="18700194" cy="12987878"/>
          </a:xfrm>
        </p:grpSpPr>
        <p:sp>
          <p:nvSpPr>
            <p:cNvPr name="Freeform 4" id="4"/>
            <p:cNvSpPr/>
            <p:nvPr/>
          </p:nvSpPr>
          <p:spPr>
            <a:xfrm flipH="false" flipV="false" rot="0">
              <a:off x="2420799" y="9330153"/>
              <a:ext cx="4627837" cy="2175180"/>
            </a:xfrm>
            <a:custGeom>
              <a:avLst/>
              <a:gdLst/>
              <a:ahLst/>
              <a:cxnLst/>
              <a:rect r="r" b="b" t="t" l="l"/>
              <a:pathLst>
                <a:path h="2175180" w="4627837">
                  <a:moveTo>
                    <a:pt x="0" y="0"/>
                  </a:moveTo>
                  <a:lnTo>
                    <a:pt x="4627837" y="0"/>
                  </a:lnTo>
                  <a:lnTo>
                    <a:pt x="4627837" y="2175180"/>
                  </a:lnTo>
                  <a:lnTo>
                    <a:pt x="0" y="2175180"/>
                  </a:lnTo>
                  <a:lnTo>
                    <a:pt x="0" y="0"/>
                  </a:lnTo>
                  <a:close/>
                </a:path>
              </a:pathLst>
            </a:custGeom>
            <a:blipFill>
              <a:blip r:embed="rId3"/>
              <a:stretch>
                <a:fillRect l="0" t="0" r="0" b="0"/>
              </a:stretch>
            </a:blipFill>
          </p:spPr>
        </p:sp>
        <p:sp>
          <p:nvSpPr>
            <p:cNvPr name="Freeform 5" id="5"/>
            <p:cNvSpPr/>
            <p:nvPr/>
          </p:nvSpPr>
          <p:spPr>
            <a:xfrm flipH="false" flipV="false" rot="0">
              <a:off x="4916151" y="1745956"/>
              <a:ext cx="4950921" cy="8473333"/>
            </a:xfrm>
            <a:custGeom>
              <a:avLst/>
              <a:gdLst/>
              <a:ahLst/>
              <a:cxnLst/>
              <a:rect r="r" b="b" t="t" l="l"/>
              <a:pathLst>
                <a:path h="8473333" w="4950921">
                  <a:moveTo>
                    <a:pt x="0" y="0"/>
                  </a:moveTo>
                  <a:lnTo>
                    <a:pt x="4950922" y="0"/>
                  </a:lnTo>
                  <a:lnTo>
                    <a:pt x="4950922" y="8473333"/>
                  </a:lnTo>
                  <a:lnTo>
                    <a:pt x="0" y="8473333"/>
                  </a:lnTo>
                  <a:lnTo>
                    <a:pt x="0" y="0"/>
                  </a:lnTo>
                  <a:close/>
                </a:path>
              </a:pathLst>
            </a:custGeom>
            <a:blipFill>
              <a:blip r:embed="rId4"/>
              <a:stretch>
                <a:fillRect l="0" t="0" r="-25779" b="0"/>
              </a:stretch>
            </a:blipFill>
          </p:spPr>
        </p:sp>
        <p:grpSp>
          <p:nvGrpSpPr>
            <p:cNvPr name="Group 6" id="6"/>
            <p:cNvGrpSpPr/>
            <p:nvPr/>
          </p:nvGrpSpPr>
          <p:grpSpPr>
            <a:xfrm rot="0">
              <a:off x="5163240" y="1969979"/>
              <a:ext cx="2737592" cy="2737592"/>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38100"/>
                <a:ext cx="660400" cy="698500"/>
              </a:xfrm>
              <a:prstGeom prst="rect">
                <a:avLst/>
              </a:prstGeom>
            </p:spPr>
            <p:txBody>
              <a:bodyPr anchor="ctr" rtlCol="false" tIns="53341" lIns="53341" bIns="53341" rIns="53341"/>
              <a:lstStyle/>
              <a:p>
                <a:pPr algn="ctr">
                  <a:lnSpc>
                    <a:spcPts val="3366"/>
                  </a:lnSpc>
                </a:pPr>
              </a:p>
            </p:txBody>
          </p:sp>
        </p:grpSp>
        <p:grpSp>
          <p:nvGrpSpPr>
            <p:cNvPr name="Group 9" id="9"/>
            <p:cNvGrpSpPr/>
            <p:nvPr/>
          </p:nvGrpSpPr>
          <p:grpSpPr>
            <a:xfrm rot="0">
              <a:off x="7900832" y="5798999"/>
              <a:ext cx="1604515" cy="1604515"/>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38100"/>
                <a:ext cx="660400" cy="698500"/>
              </a:xfrm>
              <a:prstGeom prst="rect">
                <a:avLst/>
              </a:prstGeom>
            </p:spPr>
            <p:txBody>
              <a:bodyPr anchor="ctr" rtlCol="false" tIns="53341" lIns="53341" bIns="53341" rIns="53341"/>
              <a:lstStyle/>
              <a:p>
                <a:pPr algn="ctr">
                  <a:lnSpc>
                    <a:spcPts val="3366"/>
                  </a:lnSpc>
                </a:pPr>
              </a:p>
            </p:txBody>
          </p:sp>
        </p:grpSp>
        <p:sp>
          <p:nvSpPr>
            <p:cNvPr name="TextBox 12" id="12"/>
            <p:cNvSpPr txBox="true"/>
            <p:nvPr/>
          </p:nvSpPr>
          <p:spPr>
            <a:xfrm rot="0">
              <a:off x="8045323" y="6065942"/>
              <a:ext cx="1304774" cy="1079314"/>
            </a:xfrm>
            <a:prstGeom prst="rect">
              <a:avLst/>
            </a:prstGeom>
          </p:spPr>
          <p:txBody>
            <a:bodyPr anchor="t" rtlCol="false" tIns="0" lIns="0" bIns="0" rIns="0">
              <a:spAutoFit/>
            </a:bodyPr>
            <a:lstStyle/>
            <a:p>
              <a:pPr algn="ctr">
                <a:lnSpc>
                  <a:spcPts val="6849"/>
                </a:lnSpc>
              </a:pPr>
              <a:r>
                <a:rPr lang="en-US" sz="4892" b="true">
                  <a:solidFill>
                    <a:srgbClr val="090909"/>
                  </a:solidFill>
                  <a:latin typeface="Montserrat Bold"/>
                  <a:ea typeface="Montserrat Bold"/>
                  <a:cs typeface="Montserrat Bold"/>
                  <a:sym typeface="Montserrat Bold"/>
                </a:rPr>
                <a:t>6.0</a:t>
              </a:r>
            </a:p>
          </p:txBody>
        </p:sp>
        <p:sp>
          <p:nvSpPr>
            <p:cNvPr name="TextBox 13" id="13"/>
            <p:cNvSpPr txBox="true"/>
            <p:nvPr/>
          </p:nvSpPr>
          <p:spPr>
            <a:xfrm rot="0">
              <a:off x="5313762" y="2564915"/>
              <a:ext cx="2587070" cy="1565896"/>
            </a:xfrm>
            <a:prstGeom prst="rect">
              <a:avLst/>
            </a:prstGeom>
          </p:spPr>
          <p:txBody>
            <a:bodyPr anchor="t" rtlCol="false" tIns="0" lIns="0" bIns="0" rIns="0">
              <a:spAutoFit/>
            </a:bodyPr>
            <a:lstStyle/>
            <a:p>
              <a:pPr algn="ctr">
                <a:lnSpc>
                  <a:spcPts val="9944"/>
                </a:lnSpc>
              </a:pPr>
              <a:r>
                <a:rPr lang="en-US" sz="7102" b="true">
                  <a:solidFill>
                    <a:srgbClr val="090909"/>
                  </a:solidFill>
                  <a:latin typeface="Montserrat Bold"/>
                  <a:ea typeface="Montserrat Bold"/>
                  <a:cs typeface="Montserrat Bold"/>
                  <a:sym typeface="Montserrat Bold"/>
                </a:rPr>
                <a:t>50%</a:t>
              </a:r>
            </a:p>
          </p:txBody>
        </p:sp>
        <p:sp>
          <p:nvSpPr>
            <p:cNvPr name="TextBox 14" id="14"/>
            <p:cNvSpPr txBox="true"/>
            <p:nvPr/>
          </p:nvSpPr>
          <p:spPr>
            <a:xfrm rot="0">
              <a:off x="8529442" y="3513779"/>
              <a:ext cx="6126441" cy="617032"/>
            </a:xfrm>
            <a:prstGeom prst="rect">
              <a:avLst/>
            </a:prstGeom>
          </p:spPr>
          <p:txBody>
            <a:bodyPr anchor="t" rtlCol="false" tIns="0" lIns="0" bIns="0" rIns="0">
              <a:spAutoFit/>
            </a:bodyPr>
            <a:lstStyle/>
            <a:p>
              <a:pPr algn="ctr">
                <a:lnSpc>
                  <a:spcPts val="3876"/>
                </a:lnSpc>
              </a:pPr>
              <a:r>
                <a:rPr lang="en-US" sz="2768" b="true">
                  <a:solidFill>
                    <a:srgbClr val="000000"/>
                  </a:solidFill>
                  <a:latin typeface="HK Grotesk Bold"/>
                  <a:ea typeface="HK Grotesk Bold"/>
                  <a:cs typeface="HK Grotesk Bold"/>
                  <a:sym typeface="HK Grotesk Bold"/>
                </a:rPr>
                <a:t>wens voor meer zeggenschap</a:t>
              </a:r>
            </a:p>
          </p:txBody>
        </p:sp>
        <p:sp>
          <p:nvSpPr>
            <p:cNvPr name="TextBox 15" id="15"/>
            <p:cNvSpPr txBox="true"/>
            <p:nvPr/>
          </p:nvSpPr>
          <p:spPr>
            <a:xfrm rot="0">
              <a:off x="10033784" y="6553632"/>
              <a:ext cx="4286435" cy="591625"/>
            </a:xfrm>
            <a:prstGeom prst="rect">
              <a:avLst/>
            </a:prstGeom>
          </p:spPr>
          <p:txBody>
            <a:bodyPr anchor="t" rtlCol="false" tIns="0" lIns="0" bIns="0" rIns="0">
              <a:spAutoFit/>
            </a:bodyPr>
            <a:lstStyle/>
            <a:p>
              <a:pPr algn="ctr">
                <a:lnSpc>
                  <a:spcPts val="3783"/>
                </a:lnSpc>
              </a:pPr>
              <a:r>
                <a:rPr lang="en-US" sz="2702" b="true">
                  <a:solidFill>
                    <a:srgbClr val="000000"/>
                  </a:solidFill>
                  <a:latin typeface="HK Grotesk Bold"/>
                  <a:ea typeface="HK Grotesk Bold"/>
                  <a:cs typeface="HK Grotesk Bold"/>
                  <a:sym typeface="HK Grotesk Bold"/>
                </a:rPr>
                <a:t>ervaren zeggenschap</a:t>
              </a:r>
            </a:p>
          </p:txBody>
        </p:sp>
        <p:sp>
          <p:nvSpPr>
            <p:cNvPr name="Freeform 16" id="16"/>
            <p:cNvSpPr/>
            <p:nvPr/>
          </p:nvSpPr>
          <p:spPr>
            <a:xfrm flipH="true" flipV="false" rot="0">
              <a:off x="12938379" y="95816"/>
              <a:ext cx="5761815" cy="12892062"/>
            </a:xfrm>
            <a:custGeom>
              <a:avLst/>
              <a:gdLst/>
              <a:ahLst/>
              <a:cxnLst/>
              <a:rect r="r" b="b" t="t" l="l"/>
              <a:pathLst>
                <a:path h="12892062" w="5761815">
                  <a:moveTo>
                    <a:pt x="5761815" y="0"/>
                  </a:moveTo>
                  <a:lnTo>
                    <a:pt x="0" y="0"/>
                  </a:lnTo>
                  <a:lnTo>
                    <a:pt x="0" y="12892062"/>
                  </a:lnTo>
                  <a:lnTo>
                    <a:pt x="5761815" y="12892062"/>
                  </a:lnTo>
                  <a:lnTo>
                    <a:pt x="5761815" y="0"/>
                  </a:lnTo>
                  <a:close/>
                </a:path>
              </a:pathLst>
            </a:custGeom>
            <a:blipFill>
              <a:blip r:embed="rId5"/>
              <a:stretch>
                <a:fillRect l="0" t="0" r="0" b="0"/>
              </a:stretch>
            </a:blipFill>
          </p:spPr>
        </p:sp>
        <p:sp>
          <p:nvSpPr>
            <p:cNvPr name="Freeform 17" id="17"/>
            <p:cNvSpPr/>
            <p:nvPr/>
          </p:nvSpPr>
          <p:spPr>
            <a:xfrm flipH="false" flipV="false" rot="0">
              <a:off x="0" y="0"/>
              <a:ext cx="5761815" cy="12892062"/>
            </a:xfrm>
            <a:custGeom>
              <a:avLst/>
              <a:gdLst/>
              <a:ahLst/>
              <a:cxnLst/>
              <a:rect r="r" b="b" t="t" l="l"/>
              <a:pathLst>
                <a:path h="12892062" w="5761815">
                  <a:moveTo>
                    <a:pt x="0" y="0"/>
                  </a:moveTo>
                  <a:lnTo>
                    <a:pt x="5761815" y="0"/>
                  </a:lnTo>
                  <a:lnTo>
                    <a:pt x="5761815" y="12892062"/>
                  </a:lnTo>
                  <a:lnTo>
                    <a:pt x="0" y="12892062"/>
                  </a:lnTo>
                  <a:lnTo>
                    <a:pt x="0" y="0"/>
                  </a:lnTo>
                  <a:close/>
                </a:path>
              </a:pathLst>
            </a:custGeom>
            <a:blipFill>
              <a:blip r:embed="rId5"/>
              <a:stretch>
                <a:fillRect l="0" t="0" r="0" b="0"/>
              </a:stretch>
            </a:blipFill>
          </p:spPr>
        </p:sp>
      </p:grpSp>
      <p:grpSp>
        <p:nvGrpSpPr>
          <p:cNvPr name="Group 18" id="18"/>
          <p:cNvGrpSpPr/>
          <p:nvPr/>
        </p:nvGrpSpPr>
        <p:grpSpPr>
          <a:xfrm rot="0">
            <a:off x="540864" y="386267"/>
            <a:ext cx="17253638" cy="590515"/>
            <a:chOff x="0" y="0"/>
            <a:chExt cx="23004851" cy="787354"/>
          </a:xfrm>
        </p:grpSpPr>
        <p:sp>
          <p:nvSpPr>
            <p:cNvPr name="Freeform 19" id="19"/>
            <p:cNvSpPr/>
            <p:nvPr/>
          </p:nvSpPr>
          <p:spPr>
            <a:xfrm flipH="false" flipV="false" rot="0">
              <a:off x="0" y="0"/>
              <a:ext cx="3263708" cy="787354"/>
            </a:xfrm>
            <a:custGeom>
              <a:avLst/>
              <a:gdLst/>
              <a:ahLst/>
              <a:cxnLst/>
              <a:rect r="r" b="b" t="t" l="l"/>
              <a:pathLst>
                <a:path h="787354" w="3263708">
                  <a:moveTo>
                    <a:pt x="0" y="0"/>
                  </a:moveTo>
                  <a:lnTo>
                    <a:pt x="3263708" y="0"/>
                  </a:lnTo>
                  <a:lnTo>
                    <a:pt x="3263708" y="787354"/>
                  </a:lnTo>
                  <a:lnTo>
                    <a:pt x="0" y="7873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0" id="20"/>
            <p:cNvSpPr txBox="true"/>
            <p:nvPr/>
          </p:nvSpPr>
          <p:spPr>
            <a:xfrm rot="0">
              <a:off x="19718527" y="-66675"/>
              <a:ext cx="3286323" cy="696595"/>
            </a:xfrm>
            <a:prstGeom prst="rect">
              <a:avLst/>
            </a:prstGeom>
          </p:spPr>
          <p:txBody>
            <a:bodyPr anchor="t" rtlCol="false" tIns="0" lIns="0" bIns="0" rIns="0">
              <a:spAutoFit/>
            </a:bodyPr>
            <a:lstStyle/>
            <a:p>
              <a:pPr algn="ctr">
                <a:lnSpc>
                  <a:spcPts val="4409"/>
                </a:lnSpc>
              </a:pPr>
              <a:r>
                <a:rPr lang="en-US" sz="3150" b="true">
                  <a:solidFill>
                    <a:srgbClr val="020000"/>
                  </a:solidFill>
                  <a:latin typeface="Montserrat Semi-Bold"/>
                  <a:ea typeface="Montserrat Semi-Bold"/>
                  <a:cs typeface="Montserrat Semi-Bold"/>
                  <a:sym typeface="Montserrat Semi-Bold"/>
                </a:rPr>
                <a:t>[eigen logo]</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EDEF9"/>
        </a:solidFill>
      </p:bgPr>
    </p:bg>
    <p:spTree>
      <p:nvGrpSpPr>
        <p:cNvPr id="1" name=""/>
        <p:cNvGrpSpPr/>
        <p:nvPr/>
      </p:nvGrpSpPr>
      <p:grpSpPr>
        <a:xfrm>
          <a:off x="0" y="0"/>
          <a:ext cx="0" cy="0"/>
          <a:chOff x="0" y="0"/>
          <a:chExt cx="0" cy="0"/>
        </a:xfrm>
      </p:grpSpPr>
      <p:sp>
        <p:nvSpPr>
          <p:cNvPr name="Freeform 2" id="2"/>
          <p:cNvSpPr/>
          <p:nvPr/>
        </p:nvSpPr>
        <p:spPr>
          <a:xfrm flipH="false" flipV="false" rot="0">
            <a:off x="4183064" y="0"/>
            <a:ext cx="10088580" cy="9897742"/>
          </a:xfrm>
          <a:custGeom>
            <a:avLst/>
            <a:gdLst/>
            <a:ahLst/>
            <a:cxnLst/>
            <a:rect r="r" b="b" t="t" l="l"/>
            <a:pathLst>
              <a:path h="9897742" w="10088580">
                <a:moveTo>
                  <a:pt x="0" y="0"/>
                </a:moveTo>
                <a:lnTo>
                  <a:pt x="10088580" y="0"/>
                </a:lnTo>
                <a:lnTo>
                  <a:pt x="10088580" y="9897742"/>
                </a:lnTo>
                <a:lnTo>
                  <a:pt x="0" y="9897742"/>
                </a:lnTo>
                <a:lnTo>
                  <a:pt x="0" y="0"/>
                </a:lnTo>
                <a:close/>
              </a:path>
            </a:pathLst>
          </a:custGeom>
          <a:blipFill>
            <a:blip r:embed="rId3"/>
            <a:stretch>
              <a:fillRect l="-16249" t="-68355" r="-178230" b="-27027"/>
            </a:stretch>
          </a:blipFill>
        </p:spPr>
      </p:sp>
      <p:sp>
        <p:nvSpPr>
          <p:cNvPr name="TextBox 3" id="3"/>
          <p:cNvSpPr txBox="true"/>
          <p:nvPr/>
        </p:nvSpPr>
        <p:spPr>
          <a:xfrm rot="0">
            <a:off x="1028700" y="1504075"/>
            <a:ext cx="13943633" cy="854075"/>
          </a:xfrm>
          <a:prstGeom prst="rect">
            <a:avLst/>
          </a:prstGeom>
        </p:spPr>
        <p:txBody>
          <a:bodyPr anchor="t" rtlCol="false" tIns="0" lIns="0" bIns="0" rIns="0">
            <a:spAutoFit/>
          </a:bodyPr>
          <a:lstStyle/>
          <a:p>
            <a:pPr algn="l">
              <a:lnSpc>
                <a:spcPts val="7000"/>
              </a:lnSpc>
            </a:pPr>
            <a:r>
              <a:rPr lang="en-US" sz="5000" b="true">
                <a:solidFill>
                  <a:srgbClr val="6161C1"/>
                </a:solidFill>
                <a:latin typeface="Montserrat Bold"/>
                <a:ea typeface="Montserrat Bold"/>
                <a:cs typeface="Montserrat Bold"/>
                <a:sym typeface="Montserrat Bold"/>
              </a:rPr>
              <a:t>Vakmanschap - werkgeverschap - dialoog</a:t>
            </a:r>
          </a:p>
        </p:txBody>
      </p:sp>
      <p:grpSp>
        <p:nvGrpSpPr>
          <p:cNvPr name="Group 4" id="4"/>
          <p:cNvGrpSpPr/>
          <p:nvPr/>
        </p:nvGrpSpPr>
        <p:grpSpPr>
          <a:xfrm rot="0">
            <a:off x="404764" y="4304241"/>
            <a:ext cx="5692425" cy="6025283"/>
            <a:chOff x="0" y="0"/>
            <a:chExt cx="7589901" cy="8033710"/>
          </a:xfrm>
        </p:grpSpPr>
        <p:sp>
          <p:nvSpPr>
            <p:cNvPr name="Freeform 5" id="5"/>
            <p:cNvSpPr/>
            <p:nvPr/>
          </p:nvSpPr>
          <p:spPr>
            <a:xfrm flipH="false" flipV="false" rot="0">
              <a:off x="0" y="0"/>
              <a:ext cx="7589901" cy="8033710"/>
            </a:xfrm>
            <a:custGeom>
              <a:avLst/>
              <a:gdLst/>
              <a:ahLst/>
              <a:cxnLst/>
              <a:rect r="r" b="b" t="t" l="l"/>
              <a:pathLst>
                <a:path h="8033710" w="7589901">
                  <a:moveTo>
                    <a:pt x="0" y="0"/>
                  </a:moveTo>
                  <a:lnTo>
                    <a:pt x="7589901" y="0"/>
                  </a:lnTo>
                  <a:lnTo>
                    <a:pt x="7589901" y="8033710"/>
                  </a:lnTo>
                  <a:lnTo>
                    <a:pt x="0" y="8033710"/>
                  </a:lnTo>
                  <a:lnTo>
                    <a:pt x="0" y="0"/>
                  </a:lnTo>
                  <a:close/>
                </a:path>
              </a:pathLst>
            </a:custGeom>
            <a:blipFill>
              <a:blip r:embed="rId4"/>
              <a:stretch>
                <a:fillRect l="0" t="0" r="0" b="0"/>
              </a:stretch>
            </a:blipFill>
          </p:spPr>
        </p:sp>
        <p:sp>
          <p:nvSpPr>
            <p:cNvPr name="TextBox 6" id="6"/>
            <p:cNvSpPr txBox="true"/>
            <p:nvPr/>
          </p:nvSpPr>
          <p:spPr>
            <a:xfrm rot="-1083904">
              <a:off x="2140562" y="1362695"/>
              <a:ext cx="5026102" cy="1312410"/>
            </a:xfrm>
            <a:prstGeom prst="rect">
              <a:avLst/>
            </a:prstGeom>
          </p:spPr>
          <p:txBody>
            <a:bodyPr anchor="t" rtlCol="false" tIns="0" lIns="0" bIns="0" rIns="0">
              <a:spAutoFit/>
            </a:bodyPr>
            <a:lstStyle/>
            <a:p>
              <a:pPr algn="ctr">
                <a:lnSpc>
                  <a:spcPts val="4068"/>
                </a:lnSpc>
              </a:pPr>
              <a:r>
                <a:rPr lang="en-US" sz="2905" b="true">
                  <a:solidFill>
                    <a:srgbClr val="6161C1"/>
                  </a:solidFill>
                  <a:latin typeface="Montserrat Bold"/>
                  <a:ea typeface="Montserrat Bold"/>
                  <a:cs typeface="Montserrat Bold"/>
                  <a:sym typeface="Montserrat Bold"/>
                </a:rPr>
                <a:t>Goed vakmanschap</a:t>
              </a:r>
            </a:p>
          </p:txBody>
        </p:sp>
      </p:grpSp>
      <p:grpSp>
        <p:nvGrpSpPr>
          <p:cNvPr name="Group 7" id="7"/>
          <p:cNvGrpSpPr/>
          <p:nvPr/>
        </p:nvGrpSpPr>
        <p:grpSpPr>
          <a:xfrm rot="0">
            <a:off x="14410403" y="3848037"/>
            <a:ext cx="3472833" cy="6481487"/>
            <a:chOff x="0" y="0"/>
            <a:chExt cx="4630444" cy="8641983"/>
          </a:xfrm>
        </p:grpSpPr>
        <p:sp>
          <p:nvSpPr>
            <p:cNvPr name="Freeform 8" id="8"/>
            <p:cNvSpPr/>
            <p:nvPr/>
          </p:nvSpPr>
          <p:spPr>
            <a:xfrm flipH="false" flipV="false" rot="0">
              <a:off x="16841" y="0"/>
              <a:ext cx="4613603" cy="8641983"/>
            </a:xfrm>
            <a:custGeom>
              <a:avLst/>
              <a:gdLst/>
              <a:ahLst/>
              <a:cxnLst/>
              <a:rect r="r" b="b" t="t" l="l"/>
              <a:pathLst>
                <a:path h="8641983" w="4613603">
                  <a:moveTo>
                    <a:pt x="0" y="0"/>
                  </a:moveTo>
                  <a:lnTo>
                    <a:pt x="4613603" y="0"/>
                  </a:lnTo>
                  <a:lnTo>
                    <a:pt x="4613603" y="8641983"/>
                  </a:lnTo>
                  <a:lnTo>
                    <a:pt x="0" y="8641983"/>
                  </a:lnTo>
                  <a:lnTo>
                    <a:pt x="0" y="0"/>
                  </a:lnTo>
                  <a:close/>
                </a:path>
              </a:pathLst>
            </a:custGeom>
            <a:blipFill>
              <a:blip r:embed="rId5"/>
              <a:stretch>
                <a:fillRect l="0" t="0" r="0" b="0"/>
              </a:stretch>
            </a:blipFill>
          </p:spPr>
        </p:sp>
        <p:sp>
          <p:nvSpPr>
            <p:cNvPr name="TextBox 9" id="9"/>
            <p:cNvSpPr txBox="true"/>
            <p:nvPr/>
          </p:nvSpPr>
          <p:spPr>
            <a:xfrm rot="-214592">
              <a:off x="33586" y="1028967"/>
              <a:ext cx="4496384" cy="1312410"/>
            </a:xfrm>
            <a:prstGeom prst="rect">
              <a:avLst/>
            </a:prstGeom>
          </p:spPr>
          <p:txBody>
            <a:bodyPr anchor="t" rtlCol="false" tIns="0" lIns="0" bIns="0" rIns="0">
              <a:spAutoFit/>
            </a:bodyPr>
            <a:lstStyle/>
            <a:p>
              <a:pPr algn="ctr">
                <a:lnSpc>
                  <a:spcPts val="4068"/>
                </a:lnSpc>
              </a:pPr>
              <a:r>
                <a:rPr lang="en-US" sz="2905" b="true">
                  <a:solidFill>
                    <a:srgbClr val="6161C1"/>
                  </a:solidFill>
                  <a:latin typeface="Montserrat Bold"/>
                  <a:ea typeface="Montserrat Bold"/>
                  <a:cs typeface="Montserrat Bold"/>
                  <a:sym typeface="Montserrat Bold"/>
                </a:rPr>
                <a:t>Goed </a:t>
              </a:r>
            </a:p>
            <a:p>
              <a:pPr algn="ctr">
                <a:lnSpc>
                  <a:spcPts val="4068"/>
                </a:lnSpc>
              </a:pPr>
              <a:r>
                <a:rPr lang="en-US" sz="2905" b="true">
                  <a:solidFill>
                    <a:srgbClr val="6161C1"/>
                  </a:solidFill>
                  <a:latin typeface="Montserrat Bold"/>
                  <a:ea typeface="Montserrat Bold"/>
                  <a:cs typeface="Montserrat Bold"/>
                  <a:sym typeface="Montserrat Bold"/>
                </a:rPr>
                <a:t>werkgeverschap</a:t>
              </a:r>
            </a:p>
          </p:txBody>
        </p:sp>
      </p:grpSp>
      <p:grpSp>
        <p:nvGrpSpPr>
          <p:cNvPr name="Group 10" id="10"/>
          <p:cNvGrpSpPr/>
          <p:nvPr/>
        </p:nvGrpSpPr>
        <p:grpSpPr>
          <a:xfrm rot="0">
            <a:off x="7463387" y="4072151"/>
            <a:ext cx="4161748" cy="6327363"/>
            <a:chOff x="0" y="0"/>
            <a:chExt cx="5548997" cy="8436484"/>
          </a:xfrm>
        </p:grpSpPr>
        <p:sp>
          <p:nvSpPr>
            <p:cNvPr name="Freeform 11" id="11"/>
            <p:cNvSpPr/>
            <p:nvPr/>
          </p:nvSpPr>
          <p:spPr>
            <a:xfrm flipH="false" flipV="false" rot="0">
              <a:off x="0" y="0"/>
              <a:ext cx="5548997" cy="8436484"/>
            </a:xfrm>
            <a:custGeom>
              <a:avLst/>
              <a:gdLst/>
              <a:ahLst/>
              <a:cxnLst/>
              <a:rect r="r" b="b" t="t" l="l"/>
              <a:pathLst>
                <a:path h="8436484" w="5548997">
                  <a:moveTo>
                    <a:pt x="0" y="0"/>
                  </a:moveTo>
                  <a:lnTo>
                    <a:pt x="5548997" y="0"/>
                  </a:lnTo>
                  <a:lnTo>
                    <a:pt x="5548997" y="8436484"/>
                  </a:lnTo>
                  <a:lnTo>
                    <a:pt x="0" y="8436484"/>
                  </a:lnTo>
                  <a:lnTo>
                    <a:pt x="0" y="0"/>
                  </a:lnTo>
                  <a:close/>
                </a:path>
              </a:pathLst>
            </a:custGeom>
            <a:blipFill>
              <a:blip r:embed="rId6"/>
              <a:stretch>
                <a:fillRect l="0" t="0" r="0" b="0"/>
              </a:stretch>
            </a:blipFill>
          </p:spPr>
        </p:sp>
        <p:sp>
          <p:nvSpPr>
            <p:cNvPr name="Freeform 12" id="12"/>
            <p:cNvSpPr/>
            <p:nvPr/>
          </p:nvSpPr>
          <p:spPr>
            <a:xfrm flipH="false" flipV="false" rot="0">
              <a:off x="2998817" y="1748814"/>
              <a:ext cx="1836555" cy="1836555"/>
            </a:xfrm>
            <a:custGeom>
              <a:avLst/>
              <a:gdLst/>
              <a:ahLst/>
              <a:cxnLst/>
              <a:rect r="r" b="b" t="t" l="l"/>
              <a:pathLst>
                <a:path h="1836555" w="1836555">
                  <a:moveTo>
                    <a:pt x="0" y="0"/>
                  </a:moveTo>
                  <a:lnTo>
                    <a:pt x="1836555" y="0"/>
                  </a:lnTo>
                  <a:lnTo>
                    <a:pt x="1836555" y="1836555"/>
                  </a:lnTo>
                  <a:lnTo>
                    <a:pt x="0" y="1836555"/>
                  </a:lnTo>
                  <a:lnTo>
                    <a:pt x="0" y="0"/>
                  </a:lnTo>
                  <a:close/>
                </a:path>
              </a:pathLst>
            </a:custGeom>
            <a:blipFill>
              <a:blip r:embed="rId7"/>
              <a:stretch>
                <a:fillRect l="0" t="0" r="0" b="0"/>
              </a:stretch>
            </a:blipFill>
          </p:spPr>
        </p:sp>
        <p:sp>
          <p:nvSpPr>
            <p:cNvPr name="TextBox 13" id="13"/>
            <p:cNvSpPr txBox="true"/>
            <p:nvPr/>
          </p:nvSpPr>
          <p:spPr>
            <a:xfrm rot="369064">
              <a:off x="2677311" y="855665"/>
              <a:ext cx="2582165" cy="630810"/>
            </a:xfrm>
            <a:prstGeom prst="rect">
              <a:avLst/>
            </a:prstGeom>
          </p:spPr>
          <p:txBody>
            <a:bodyPr anchor="t" rtlCol="false" tIns="0" lIns="0" bIns="0" rIns="0">
              <a:spAutoFit/>
            </a:bodyPr>
            <a:lstStyle/>
            <a:p>
              <a:pPr algn="ctr">
                <a:lnSpc>
                  <a:spcPts val="4068"/>
                </a:lnSpc>
              </a:pPr>
              <a:r>
                <a:rPr lang="en-US" sz="2905" b="true">
                  <a:solidFill>
                    <a:srgbClr val="6161C1"/>
                  </a:solidFill>
                  <a:latin typeface="Montserrat Bold"/>
                  <a:ea typeface="Montserrat Bold"/>
                  <a:cs typeface="Montserrat Bold"/>
                  <a:sym typeface="Montserrat Bold"/>
                </a:rPr>
                <a:t>Dialoog</a:t>
              </a:r>
            </a:p>
          </p:txBody>
        </p:sp>
      </p:grpSp>
      <p:grpSp>
        <p:nvGrpSpPr>
          <p:cNvPr name="Group 14" id="14"/>
          <p:cNvGrpSpPr/>
          <p:nvPr/>
        </p:nvGrpSpPr>
        <p:grpSpPr>
          <a:xfrm rot="0">
            <a:off x="540864" y="386267"/>
            <a:ext cx="17253638" cy="590515"/>
            <a:chOff x="0" y="0"/>
            <a:chExt cx="23004851" cy="787354"/>
          </a:xfrm>
        </p:grpSpPr>
        <p:sp>
          <p:nvSpPr>
            <p:cNvPr name="Freeform 15" id="15"/>
            <p:cNvSpPr/>
            <p:nvPr/>
          </p:nvSpPr>
          <p:spPr>
            <a:xfrm flipH="false" flipV="false" rot="0">
              <a:off x="0" y="0"/>
              <a:ext cx="3263708" cy="787354"/>
            </a:xfrm>
            <a:custGeom>
              <a:avLst/>
              <a:gdLst/>
              <a:ahLst/>
              <a:cxnLst/>
              <a:rect r="r" b="b" t="t" l="l"/>
              <a:pathLst>
                <a:path h="787354" w="3263708">
                  <a:moveTo>
                    <a:pt x="0" y="0"/>
                  </a:moveTo>
                  <a:lnTo>
                    <a:pt x="3263708" y="0"/>
                  </a:lnTo>
                  <a:lnTo>
                    <a:pt x="3263708" y="787354"/>
                  </a:lnTo>
                  <a:lnTo>
                    <a:pt x="0" y="7873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6" id="16"/>
            <p:cNvSpPr txBox="true"/>
            <p:nvPr/>
          </p:nvSpPr>
          <p:spPr>
            <a:xfrm rot="0">
              <a:off x="19718527" y="-66675"/>
              <a:ext cx="3286323" cy="696595"/>
            </a:xfrm>
            <a:prstGeom prst="rect">
              <a:avLst/>
            </a:prstGeom>
          </p:spPr>
          <p:txBody>
            <a:bodyPr anchor="t" rtlCol="false" tIns="0" lIns="0" bIns="0" rIns="0">
              <a:spAutoFit/>
            </a:bodyPr>
            <a:lstStyle/>
            <a:p>
              <a:pPr algn="ctr">
                <a:lnSpc>
                  <a:spcPts val="4409"/>
                </a:lnSpc>
              </a:pPr>
              <a:r>
                <a:rPr lang="en-US" sz="3150" b="true">
                  <a:solidFill>
                    <a:srgbClr val="020000"/>
                  </a:solidFill>
                  <a:latin typeface="Montserrat Semi-Bold"/>
                  <a:ea typeface="Montserrat Semi-Bold"/>
                  <a:cs typeface="Montserrat Semi-Bold"/>
                  <a:sym typeface="Montserrat Semi-Bold"/>
                </a:rPr>
                <a:t>[eigen logo]</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EDEF9"/>
        </a:solidFill>
      </p:bgPr>
    </p:bg>
    <p:spTree>
      <p:nvGrpSpPr>
        <p:cNvPr id="1" name=""/>
        <p:cNvGrpSpPr/>
        <p:nvPr/>
      </p:nvGrpSpPr>
      <p:grpSpPr>
        <a:xfrm>
          <a:off x="0" y="0"/>
          <a:ext cx="0" cy="0"/>
          <a:chOff x="0" y="0"/>
          <a:chExt cx="0" cy="0"/>
        </a:xfrm>
      </p:grpSpPr>
      <p:sp>
        <p:nvSpPr>
          <p:cNvPr name="TextBox 2" id="2"/>
          <p:cNvSpPr txBox="true"/>
          <p:nvPr/>
        </p:nvSpPr>
        <p:spPr>
          <a:xfrm rot="0">
            <a:off x="1028700" y="1325362"/>
            <a:ext cx="13083568" cy="854075"/>
          </a:xfrm>
          <a:prstGeom prst="rect">
            <a:avLst/>
          </a:prstGeom>
        </p:spPr>
        <p:txBody>
          <a:bodyPr anchor="t" rtlCol="false" tIns="0" lIns="0" bIns="0" rIns="0">
            <a:spAutoFit/>
          </a:bodyPr>
          <a:lstStyle/>
          <a:p>
            <a:pPr algn="l">
              <a:lnSpc>
                <a:spcPts val="7000"/>
              </a:lnSpc>
            </a:pPr>
            <a:r>
              <a:rPr lang="en-US" b="true" sz="4999">
                <a:solidFill>
                  <a:srgbClr val="6161C1"/>
                </a:solidFill>
                <a:latin typeface="Montserrat Bold"/>
                <a:ea typeface="Montserrat Bold"/>
                <a:cs typeface="Montserrat Bold"/>
                <a:sym typeface="Montserrat Bold"/>
              </a:rPr>
              <a:t>Hoe versterk je zeggenschap?</a:t>
            </a:r>
          </a:p>
        </p:txBody>
      </p:sp>
      <p:sp>
        <p:nvSpPr>
          <p:cNvPr name="Freeform 3" id="3"/>
          <p:cNvSpPr/>
          <p:nvPr/>
        </p:nvSpPr>
        <p:spPr>
          <a:xfrm flipH="false" flipV="false" rot="0">
            <a:off x="7570484" y="3277254"/>
            <a:ext cx="2504568" cy="2984677"/>
          </a:xfrm>
          <a:custGeom>
            <a:avLst/>
            <a:gdLst/>
            <a:ahLst/>
            <a:cxnLst/>
            <a:rect r="r" b="b" t="t" l="l"/>
            <a:pathLst>
              <a:path h="2984677" w="2504568">
                <a:moveTo>
                  <a:pt x="0" y="0"/>
                </a:moveTo>
                <a:lnTo>
                  <a:pt x="2504568" y="0"/>
                </a:lnTo>
                <a:lnTo>
                  <a:pt x="2504568" y="2984677"/>
                </a:lnTo>
                <a:lnTo>
                  <a:pt x="0" y="2984677"/>
                </a:lnTo>
                <a:lnTo>
                  <a:pt x="0" y="0"/>
                </a:lnTo>
                <a:close/>
              </a:path>
            </a:pathLst>
          </a:custGeom>
          <a:blipFill>
            <a:blip r:embed="rId3"/>
            <a:stretch>
              <a:fillRect l="0" t="0" r="0" b="0"/>
            </a:stretch>
          </a:blipFill>
        </p:spPr>
      </p:sp>
      <p:sp>
        <p:nvSpPr>
          <p:cNvPr name="Freeform 4" id="4"/>
          <p:cNvSpPr/>
          <p:nvPr/>
        </p:nvSpPr>
        <p:spPr>
          <a:xfrm flipH="false" flipV="false" rot="0">
            <a:off x="10783579" y="2998587"/>
            <a:ext cx="2283763" cy="2946704"/>
          </a:xfrm>
          <a:custGeom>
            <a:avLst/>
            <a:gdLst/>
            <a:ahLst/>
            <a:cxnLst/>
            <a:rect r="r" b="b" t="t" l="l"/>
            <a:pathLst>
              <a:path h="2946704" w="2283763">
                <a:moveTo>
                  <a:pt x="0" y="0"/>
                </a:moveTo>
                <a:lnTo>
                  <a:pt x="2283763" y="0"/>
                </a:lnTo>
                <a:lnTo>
                  <a:pt x="2283763" y="2946704"/>
                </a:lnTo>
                <a:lnTo>
                  <a:pt x="0" y="2946704"/>
                </a:lnTo>
                <a:lnTo>
                  <a:pt x="0" y="0"/>
                </a:lnTo>
                <a:close/>
              </a:path>
            </a:pathLst>
          </a:custGeom>
          <a:blipFill>
            <a:blip r:embed="rId4"/>
            <a:stretch>
              <a:fillRect l="0" t="0" r="0" b="0"/>
            </a:stretch>
          </a:blipFill>
        </p:spPr>
      </p:sp>
      <p:sp>
        <p:nvSpPr>
          <p:cNvPr name="Freeform 5" id="5"/>
          <p:cNvSpPr/>
          <p:nvPr/>
        </p:nvSpPr>
        <p:spPr>
          <a:xfrm flipH="false" flipV="false" rot="0">
            <a:off x="13783091" y="3705359"/>
            <a:ext cx="2476071" cy="2503621"/>
          </a:xfrm>
          <a:custGeom>
            <a:avLst/>
            <a:gdLst/>
            <a:ahLst/>
            <a:cxnLst/>
            <a:rect r="r" b="b" t="t" l="l"/>
            <a:pathLst>
              <a:path h="2503621" w="2476071">
                <a:moveTo>
                  <a:pt x="0" y="0"/>
                </a:moveTo>
                <a:lnTo>
                  <a:pt x="2476071" y="0"/>
                </a:lnTo>
                <a:lnTo>
                  <a:pt x="2476071" y="2503621"/>
                </a:lnTo>
                <a:lnTo>
                  <a:pt x="0" y="2503621"/>
                </a:lnTo>
                <a:lnTo>
                  <a:pt x="0" y="0"/>
                </a:lnTo>
                <a:close/>
              </a:path>
            </a:pathLst>
          </a:custGeom>
          <a:blipFill>
            <a:blip r:embed="rId5"/>
            <a:stretch>
              <a:fillRect l="0" t="0" r="0" b="0"/>
            </a:stretch>
          </a:blipFill>
        </p:spPr>
      </p:sp>
      <p:sp>
        <p:nvSpPr>
          <p:cNvPr name="Freeform 6" id="6"/>
          <p:cNvSpPr/>
          <p:nvPr/>
        </p:nvSpPr>
        <p:spPr>
          <a:xfrm flipH="false" flipV="false" rot="0">
            <a:off x="4624253" y="3320551"/>
            <a:ext cx="2709238" cy="2042297"/>
          </a:xfrm>
          <a:custGeom>
            <a:avLst/>
            <a:gdLst/>
            <a:ahLst/>
            <a:cxnLst/>
            <a:rect r="r" b="b" t="t" l="l"/>
            <a:pathLst>
              <a:path h="2042297" w="2709238">
                <a:moveTo>
                  <a:pt x="0" y="0"/>
                </a:moveTo>
                <a:lnTo>
                  <a:pt x="2709238" y="0"/>
                </a:lnTo>
                <a:lnTo>
                  <a:pt x="2709238" y="2042296"/>
                </a:lnTo>
                <a:lnTo>
                  <a:pt x="0" y="2042296"/>
                </a:lnTo>
                <a:lnTo>
                  <a:pt x="0" y="0"/>
                </a:lnTo>
                <a:close/>
              </a:path>
            </a:pathLst>
          </a:custGeom>
          <a:blipFill>
            <a:blip r:embed="rId6"/>
            <a:stretch>
              <a:fillRect l="0" t="0" r="0" b="0"/>
            </a:stretch>
          </a:blipFill>
        </p:spPr>
      </p:sp>
      <p:sp>
        <p:nvSpPr>
          <p:cNvPr name="TextBox 7" id="7"/>
          <p:cNvSpPr txBox="true"/>
          <p:nvPr/>
        </p:nvSpPr>
        <p:spPr>
          <a:xfrm rot="0">
            <a:off x="6731592" y="6812677"/>
            <a:ext cx="2922836" cy="709929"/>
          </a:xfrm>
          <a:prstGeom prst="rect">
            <a:avLst/>
          </a:prstGeom>
        </p:spPr>
        <p:txBody>
          <a:bodyPr anchor="t" rtlCol="false" tIns="0" lIns="0" bIns="0" rIns="0">
            <a:spAutoFit/>
          </a:bodyPr>
          <a:lstStyle/>
          <a:p>
            <a:pPr algn="ctr">
              <a:lnSpc>
                <a:spcPts val="2870"/>
              </a:lnSpc>
            </a:pPr>
            <a:r>
              <a:rPr lang="en-US" b="true" sz="2050">
                <a:solidFill>
                  <a:srgbClr val="020000"/>
                </a:solidFill>
                <a:latin typeface="HK Grotesk Semi-Bold"/>
                <a:ea typeface="HK Grotesk Semi-Bold"/>
                <a:cs typeface="HK Grotesk Semi-Bold"/>
                <a:sym typeface="HK Grotesk Semi-Bold"/>
              </a:rPr>
              <a:t>E-learning</a:t>
            </a:r>
          </a:p>
          <a:p>
            <a:pPr algn="ctr">
              <a:lnSpc>
                <a:spcPts val="2870"/>
              </a:lnSpc>
            </a:pPr>
            <a:r>
              <a:rPr lang="en-US" b="true" sz="2050">
                <a:solidFill>
                  <a:srgbClr val="020000"/>
                </a:solidFill>
                <a:latin typeface="HK Grotesk Semi-Bold"/>
                <a:ea typeface="HK Grotesk Semi-Bold"/>
                <a:cs typeface="HK Grotesk Semi-Bold"/>
                <a:sym typeface="HK Grotesk Semi-Bold"/>
              </a:rPr>
              <a:t>‘Versterk je zeggenschap’</a:t>
            </a:r>
          </a:p>
        </p:txBody>
      </p:sp>
      <p:sp>
        <p:nvSpPr>
          <p:cNvPr name="TextBox 8" id="8"/>
          <p:cNvSpPr txBox="true"/>
          <p:nvPr/>
        </p:nvSpPr>
        <p:spPr>
          <a:xfrm rot="0">
            <a:off x="9967057" y="6670642"/>
            <a:ext cx="3455430" cy="1071879"/>
          </a:xfrm>
          <a:prstGeom prst="rect">
            <a:avLst/>
          </a:prstGeom>
        </p:spPr>
        <p:txBody>
          <a:bodyPr anchor="t" rtlCol="false" tIns="0" lIns="0" bIns="0" rIns="0">
            <a:spAutoFit/>
          </a:bodyPr>
          <a:lstStyle/>
          <a:p>
            <a:pPr algn="ctr">
              <a:lnSpc>
                <a:spcPts val="2870"/>
              </a:lnSpc>
            </a:pPr>
            <a:r>
              <a:rPr lang="en-US" sz="2050" b="true">
                <a:solidFill>
                  <a:srgbClr val="090909"/>
                </a:solidFill>
                <a:latin typeface="HK Grotesk Semi-Bold"/>
                <a:ea typeface="HK Grotesk Semi-Bold"/>
                <a:cs typeface="HK Grotesk Semi-Bold"/>
                <a:sym typeface="HK Grotesk Semi-Bold"/>
              </a:rPr>
              <a:t>Teamspel</a:t>
            </a:r>
          </a:p>
          <a:p>
            <a:pPr algn="ctr">
              <a:lnSpc>
                <a:spcPts val="2870"/>
              </a:lnSpc>
            </a:pPr>
            <a:r>
              <a:rPr lang="en-US" sz="2050" b="true">
                <a:solidFill>
                  <a:srgbClr val="090909"/>
                </a:solidFill>
                <a:latin typeface="HK Grotesk Semi-Bold"/>
                <a:ea typeface="HK Grotesk Semi-Bold"/>
                <a:cs typeface="HK Grotesk Semi-Bold"/>
                <a:sym typeface="HK Grotesk Semi-Bold"/>
              </a:rPr>
              <a:t>‘De-wat-wil-jij-verbeteren-race’</a:t>
            </a:r>
          </a:p>
        </p:txBody>
      </p:sp>
      <p:sp>
        <p:nvSpPr>
          <p:cNvPr name="TextBox 9" id="9"/>
          <p:cNvSpPr txBox="true"/>
          <p:nvPr/>
        </p:nvSpPr>
        <p:spPr>
          <a:xfrm rot="0">
            <a:off x="13277561" y="6722713"/>
            <a:ext cx="3487132" cy="347979"/>
          </a:xfrm>
          <a:prstGeom prst="rect">
            <a:avLst/>
          </a:prstGeom>
        </p:spPr>
        <p:txBody>
          <a:bodyPr anchor="t" rtlCol="false" tIns="0" lIns="0" bIns="0" rIns="0">
            <a:spAutoFit/>
          </a:bodyPr>
          <a:lstStyle/>
          <a:p>
            <a:pPr algn="ctr">
              <a:lnSpc>
                <a:spcPts val="2870"/>
              </a:lnSpc>
            </a:pPr>
            <a:r>
              <a:rPr lang="en-US" sz="2050" b="true">
                <a:solidFill>
                  <a:srgbClr val="090909"/>
                </a:solidFill>
                <a:latin typeface="HK Grotesk Semi-Bold"/>
                <a:ea typeface="HK Grotesk Semi-Bold"/>
                <a:cs typeface="HK Grotesk Semi-Bold"/>
                <a:sym typeface="HK Grotesk Semi-Bold"/>
              </a:rPr>
              <a:t>Inspirerende video's</a:t>
            </a:r>
          </a:p>
        </p:txBody>
      </p:sp>
      <p:sp>
        <p:nvSpPr>
          <p:cNvPr name="Freeform 10" id="10"/>
          <p:cNvSpPr/>
          <p:nvPr/>
        </p:nvSpPr>
        <p:spPr>
          <a:xfrm flipH="false" flipV="false" rot="0">
            <a:off x="1444054" y="2998587"/>
            <a:ext cx="2756705" cy="3917165"/>
          </a:xfrm>
          <a:custGeom>
            <a:avLst/>
            <a:gdLst/>
            <a:ahLst/>
            <a:cxnLst/>
            <a:rect r="r" b="b" t="t" l="l"/>
            <a:pathLst>
              <a:path h="3917165" w="2756705">
                <a:moveTo>
                  <a:pt x="0" y="0"/>
                </a:moveTo>
                <a:lnTo>
                  <a:pt x="2756705" y="0"/>
                </a:lnTo>
                <a:lnTo>
                  <a:pt x="2756705" y="3917165"/>
                </a:lnTo>
                <a:lnTo>
                  <a:pt x="0" y="3917165"/>
                </a:lnTo>
                <a:lnTo>
                  <a:pt x="0" y="0"/>
                </a:lnTo>
                <a:close/>
              </a:path>
            </a:pathLst>
          </a:custGeom>
          <a:blipFill>
            <a:blip r:embed="rId7"/>
            <a:stretch>
              <a:fillRect l="0" t="0" r="0" b="0"/>
            </a:stretch>
          </a:blipFill>
        </p:spPr>
      </p:sp>
      <p:sp>
        <p:nvSpPr>
          <p:cNvPr name="TextBox 11" id="11"/>
          <p:cNvSpPr txBox="true"/>
          <p:nvPr/>
        </p:nvSpPr>
        <p:spPr>
          <a:xfrm rot="0">
            <a:off x="1269696" y="6877652"/>
            <a:ext cx="2922836" cy="347979"/>
          </a:xfrm>
          <a:prstGeom prst="rect">
            <a:avLst/>
          </a:prstGeom>
        </p:spPr>
        <p:txBody>
          <a:bodyPr anchor="t" rtlCol="false" tIns="0" lIns="0" bIns="0" rIns="0">
            <a:spAutoFit/>
          </a:bodyPr>
          <a:lstStyle/>
          <a:p>
            <a:pPr algn="ctr">
              <a:lnSpc>
                <a:spcPts val="2870"/>
              </a:lnSpc>
            </a:pPr>
            <a:r>
              <a:rPr lang="en-US" sz="2050" b="true">
                <a:solidFill>
                  <a:srgbClr val="020000"/>
                </a:solidFill>
                <a:latin typeface="HK Grotesk Semi-Bold"/>
                <a:ea typeface="HK Grotesk Semi-Bold"/>
                <a:cs typeface="HK Grotesk Semi-Bold"/>
                <a:sym typeface="HK Grotesk Semi-Bold"/>
              </a:rPr>
              <a:t>Gespreksposter</a:t>
            </a:r>
          </a:p>
        </p:txBody>
      </p:sp>
      <p:sp>
        <p:nvSpPr>
          <p:cNvPr name="TextBox 12" id="12"/>
          <p:cNvSpPr txBox="true"/>
          <p:nvPr/>
        </p:nvSpPr>
        <p:spPr>
          <a:xfrm rot="0">
            <a:off x="3808756" y="6877652"/>
            <a:ext cx="2922836" cy="347979"/>
          </a:xfrm>
          <a:prstGeom prst="rect">
            <a:avLst/>
          </a:prstGeom>
        </p:spPr>
        <p:txBody>
          <a:bodyPr anchor="t" rtlCol="false" tIns="0" lIns="0" bIns="0" rIns="0">
            <a:spAutoFit/>
          </a:bodyPr>
          <a:lstStyle/>
          <a:p>
            <a:pPr algn="ctr">
              <a:lnSpc>
                <a:spcPts val="2870"/>
              </a:lnSpc>
            </a:pPr>
            <a:r>
              <a:rPr lang="en-US" sz="2050" b="true">
                <a:solidFill>
                  <a:srgbClr val="020000"/>
                </a:solidFill>
                <a:latin typeface="HK Grotesk Semi-Bold"/>
                <a:ea typeface="HK Grotesk Semi-Bold"/>
                <a:cs typeface="HK Grotesk Semi-Bold"/>
                <a:sym typeface="HK Grotesk Semi-Bold"/>
              </a:rPr>
              <a:t>Kennisclips</a:t>
            </a:r>
          </a:p>
        </p:txBody>
      </p:sp>
      <p:sp>
        <p:nvSpPr>
          <p:cNvPr name="TextBox 13" id="13"/>
          <p:cNvSpPr txBox="true"/>
          <p:nvPr/>
        </p:nvSpPr>
        <p:spPr>
          <a:xfrm rot="0">
            <a:off x="7506884" y="9407544"/>
            <a:ext cx="10563059" cy="621030"/>
          </a:xfrm>
          <a:prstGeom prst="rect">
            <a:avLst/>
          </a:prstGeom>
        </p:spPr>
        <p:txBody>
          <a:bodyPr anchor="t" rtlCol="false" tIns="0" lIns="0" bIns="0" rIns="0">
            <a:spAutoFit/>
          </a:bodyPr>
          <a:lstStyle/>
          <a:p>
            <a:pPr algn="r">
              <a:lnSpc>
                <a:spcPts val="2520"/>
              </a:lnSpc>
            </a:pPr>
            <a:r>
              <a:rPr lang="en-US" sz="1800" b="true">
                <a:solidFill>
                  <a:srgbClr val="000000"/>
                </a:solidFill>
                <a:latin typeface="HK Grotesk Bold"/>
                <a:ea typeface="HK Grotesk Bold"/>
                <a:cs typeface="HK Grotesk Bold"/>
                <a:sym typeface="HK Grotesk Bold"/>
              </a:rPr>
              <a:t>Meer weten over jouw eerste stappen naar meer zeggenschap?</a:t>
            </a:r>
          </a:p>
          <a:p>
            <a:pPr algn="r">
              <a:lnSpc>
                <a:spcPts val="2520"/>
              </a:lnSpc>
            </a:pPr>
            <a:r>
              <a:rPr lang="en-US" sz="1800" b="true">
                <a:solidFill>
                  <a:srgbClr val="000000"/>
                </a:solidFill>
                <a:latin typeface="HK Grotesk Bold"/>
                <a:ea typeface="HK Grotesk Bold"/>
                <a:cs typeface="HK Grotesk Bold"/>
                <a:sym typeface="HK Grotesk Bold"/>
              </a:rPr>
              <a:t>Bekijk de hulpmiddelen op de website: www.zeggenschapindezorg.nl</a:t>
            </a:r>
          </a:p>
        </p:txBody>
      </p:sp>
      <p:grpSp>
        <p:nvGrpSpPr>
          <p:cNvPr name="Group 14" id="14"/>
          <p:cNvGrpSpPr/>
          <p:nvPr/>
        </p:nvGrpSpPr>
        <p:grpSpPr>
          <a:xfrm rot="0">
            <a:off x="540864" y="386267"/>
            <a:ext cx="17253638" cy="590515"/>
            <a:chOff x="0" y="0"/>
            <a:chExt cx="23004851" cy="787354"/>
          </a:xfrm>
        </p:grpSpPr>
        <p:sp>
          <p:nvSpPr>
            <p:cNvPr name="Freeform 15" id="15"/>
            <p:cNvSpPr/>
            <p:nvPr/>
          </p:nvSpPr>
          <p:spPr>
            <a:xfrm flipH="false" flipV="false" rot="0">
              <a:off x="0" y="0"/>
              <a:ext cx="3263708" cy="787354"/>
            </a:xfrm>
            <a:custGeom>
              <a:avLst/>
              <a:gdLst/>
              <a:ahLst/>
              <a:cxnLst/>
              <a:rect r="r" b="b" t="t" l="l"/>
              <a:pathLst>
                <a:path h="787354" w="3263708">
                  <a:moveTo>
                    <a:pt x="0" y="0"/>
                  </a:moveTo>
                  <a:lnTo>
                    <a:pt x="3263708" y="0"/>
                  </a:lnTo>
                  <a:lnTo>
                    <a:pt x="3263708" y="787354"/>
                  </a:lnTo>
                  <a:lnTo>
                    <a:pt x="0" y="7873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6" id="16"/>
            <p:cNvSpPr txBox="true"/>
            <p:nvPr/>
          </p:nvSpPr>
          <p:spPr>
            <a:xfrm rot="0">
              <a:off x="19718527" y="-66675"/>
              <a:ext cx="3286323" cy="696595"/>
            </a:xfrm>
            <a:prstGeom prst="rect">
              <a:avLst/>
            </a:prstGeom>
          </p:spPr>
          <p:txBody>
            <a:bodyPr anchor="t" rtlCol="false" tIns="0" lIns="0" bIns="0" rIns="0">
              <a:spAutoFit/>
            </a:bodyPr>
            <a:lstStyle/>
            <a:p>
              <a:pPr algn="ctr">
                <a:lnSpc>
                  <a:spcPts val="4409"/>
                </a:lnSpc>
              </a:pPr>
              <a:r>
                <a:rPr lang="en-US" sz="3150" b="true">
                  <a:solidFill>
                    <a:srgbClr val="020000"/>
                  </a:solidFill>
                  <a:latin typeface="Montserrat Semi-Bold"/>
                  <a:ea typeface="Montserrat Semi-Bold"/>
                  <a:cs typeface="Montserrat Semi-Bold"/>
                  <a:sym typeface="Montserrat Semi-Bold"/>
                </a:rPr>
                <a:t>[eigen logo]</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DAHKMTnPqEs</dc:identifier>
  <dcterms:modified xsi:type="dcterms:W3CDTF">2011-08-01T06:04:30Z</dcterms:modified>
  <cp:revision>1</cp:revision>
  <dc:title>Basispresentatie voor professionals/achterban</dc:title>
</cp:coreProperties>
</file>